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36" r:id="rId3"/>
    <p:sldId id="459" r:id="rId4"/>
    <p:sldId id="460" r:id="rId5"/>
    <p:sldId id="462" r:id="rId6"/>
    <p:sldId id="464" r:id="rId7"/>
    <p:sldId id="398" r:id="rId8"/>
    <p:sldId id="399" r:id="rId9"/>
    <p:sldId id="400" r:id="rId10"/>
    <p:sldId id="411" r:id="rId11"/>
    <p:sldId id="405" r:id="rId12"/>
    <p:sldId id="413" r:id="rId13"/>
    <p:sldId id="458" r:id="rId14"/>
    <p:sldId id="412" r:id="rId15"/>
    <p:sldId id="410" r:id="rId16"/>
    <p:sldId id="415" r:id="rId17"/>
    <p:sldId id="416" r:id="rId18"/>
    <p:sldId id="417" r:id="rId19"/>
    <p:sldId id="419" r:id="rId20"/>
    <p:sldId id="420" r:id="rId21"/>
    <p:sldId id="421" r:id="rId22"/>
    <p:sldId id="446" r:id="rId23"/>
    <p:sldId id="422" r:id="rId24"/>
    <p:sldId id="428" r:id="rId25"/>
    <p:sldId id="465" r:id="rId26"/>
    <p:sldId id="429" r:id="rId27"/>
    <p:sldId id="390" r:id="rId2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7" autoAdjust="0"/>
    <p:restoredTop sz="94227" autoAdjust="0"/>
  </p:normalViewPr>
  <p:slideViewPr>
    <p:cSldViewPr>
      <p:cViewPr varScale="1">
        <p:scale>
          <a:sx n="57" d="100"/>
          <a:sy n="57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9980E-07F0-3846-B6FC-5D8902948388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7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26DF1-0899-4C4E-9080-82F99746BD3D}" type="slidenum">
              <a:rPr lang="en-US"/>
              <a:pPr/>
              <a:t>14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38BE3-6D6E-5540-A66F-988059AFE0B1}" type="slidenum">
              <a:rPr lang="en-US"/>
              <a:pPr/>
              <a:t>19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4EB4B-5889-0446-A9ED-7896B3122B8A}" type="slidenum">
              <a:rPr lang="en-US"/>
              <a:pPr/>
              <a:t>20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08CFD-5075-6C42-A103-699BAF76F647}" type="slidenum">
              <a:rPr lang="en-US"/>
              <a:pPr/>
              <a:t>24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39863" y="949325"/>
            <a:ext cx="8432801" cy="474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241" y="6008468"/>
            <a:ext cx="4441928" cy="56922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D31D3-BC0C-4FC3-AC77-209F9C0E6CC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40ED-99AC-C049-A801-82F4A855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stack.imgur.com/lOIQ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4267200" cy="32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-30480"/>
            <a:ext cx="6959698" cy="819566"/>
          </a:xfrm>
          <a:noFill/>
        </p:spPr>
        <p:txBody>
          <a:bodyPr/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16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1039714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 </a:t>
            </a:r>
            <a:r>
              <a:rPr lang="en-CA" sz="2400" kern="0" dirty="0" smtClean="0">
                <a:latin typeface="+mn-lt"/>
                <a:ea typeface="+mn-ea"/>
                <a:cs typeface="+mn-cs"/>
              </a:rPr>
              <a:t>I will talk about stuff that will </a:t>
            </a:r>
            <a:r>
              <a:rPr lang="en-CA" sz="2400" b="1" kern="0" dirty="0" smtClean="0">
                <a:latin typeface="+mn-lt"/>
                <a:ea typeface="+mn-ea"/>
                <a:cs typeface="+mn-cs"/>
              </a:rPr>
              <a:t>not</a:t>
            </a:r>
            <a:r>
              <a:rPr lang="en-CA" sz="2400" kern="0" dirty="0" smtClean="0">
                <a:latin typeface="+mn-lt"/>
                <a:ea typeface="+mn-ea"/>
                <a:cs typeface="+mn-cs"/>
              </a:rPr>
              <a:t> be on tomorrow’s midterm, but </a:t>
            </a:r>
            <a:r>
              <a:rPr lang="en-CA" sz="2400" b="1" kern="0" dirty="0" smtClean="0">
                <a:latin typeface="+mn-lt"/>
                <a:ea typeface="+mn-ea"/>
                <a:cs typeface="+mn-cs"/>
              </a:rPr>
              <a:t>will</a:t>
            </a:r>
            <a:r>
              <a:rPr lang="en-CA" sz="2400" kern="0" dirty="0" smtClean="0">
                <a:latin typeface="+mn-lt"/>
                <a:ea typeface="+mn-ea"/>
                <a:cs typeface="+mn-cs"/>
              </a:rPr>
              <a:t> be on the final exam on Dec. 13:</a:t>
            </a:r>
            <a:endParaRPr lang="en-CA" sz="24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10.1 Angular Velocity and Acceleration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10.2 Torque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10.3 Rotational Inertia and the Analog of Newton’s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789" y="3505200"/>
            <a:ext cx="4696022" cy="4020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333" y="618386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torque wrench.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411162"/>
          </a:xfrm>
        </p:spPr>
        <p:txBody>
          <a:bodyPr/>
          <a:lstStyle/>
          <a:p>
            <a:r>
              <a:rPr lang="en-US" dirty="0" smtClean="0">
                <a:solidFill>
                  <a:srgbClr val="316598"/>
                </a:solidFill>
              </a:rPr>
              <a:t>Rigid Body Rotation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1600201" y="990600"/>
            <a:ext cx="457041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Times New Roman"/>
                <a:cs typeface="Times New Roman"/>
              </a:rPr>
              <a:t>Angular velocity is</a:t>
            </a: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600200" y="4435476"/>
            <a:ext cx="4421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The units</a:t>
            </a:r>
            <a:r>
              <a:rPr lang="en-US" sz="2600" dirty="0">
                <a:latin typeface="Times New Roman"/>
                <a:cs typeface="Times New Roman"/>
              </a:rPr>
              <a:t> of </a:t>
            </a:r>
            <a:r>
              <a:rPr lang="el-GR" sz="2600" i="1" dirty="0">
                <a:latin typeface="Times New Roman"/>
                <a:ea typeface="Times New Roman" charset="0"/>
                <a:cs typeface="Times New Roman"/>
              </a:rPr>
              <a:t>α</a:t>
            </a:r>
            <a:r>
              <a:rPr lang="en-US" sz="2600" dirty="0">
                <a:latin typeface="Times New Roman"/>
                <a:ea typeface="Times New Roman" charset="0"/>
                <a:cs typeface="Times New Roman"/>
              </a:rPr>
              <a:t> are rad/s</a:t>
            </a:r>
            <a:r>
              <a:rPr lang="en-US" sz="2600" baseline="30000" dirty="0">
                <a:latin typeface="Times New Roman"/>
                <a:ea typeface="Times New Roman" charset="0"/>
                <a:cs typeface="Times New Roman"/>
              </a:rPr>
              <a:t>2</a:t>
            </a:r>
            <a:r>
              <a:rPr lang="en-US" sz="2600" dirty="0">
                <a:latin typeface="Times New Roman"/>
                <a:ea typeface="Times New Roman" charset="0"/>
                <a:cs typeface="Times New Roman"/>
              </a:rPr>
              <a:t>. </a:t>
            </a:r>
            <a:endParaRPr lang="el-GR" sz="2600" dirty="0">
              <a:latin typeface="Times New Roman"/>
              <a:ea typeface="Times New Roman" charset="0"/>
              <a:cs typeface="Times New Roman"/>
            </a:endParaRPr>
          </a:p>
        </p:txBody>
      </p:sp>
      <p:pic>
        <p:nvPicPr>
          <p:cNvPr id="423942" name="Picture 6"/>
          <p:cNvPicPr>
            <a:picLocks noChangeAspect="1" noChangeArrowheads="1"/>
          </p:cNvPicPr>
          <p:nvPr/>
        </p:nvPicPr>
        <p:blipFill>
          <a:blip r:embed="rId3"/>
          <a:srcRect r="77582"/>
          <a:stretch>
            <a:fillRect/>
          </a:stretch>
        </p:blipFill>
        <p:spPr bwMode="auto">
          <a:xfrm>
            <a:off x="3222626" y="1419225"/>
            <a:ext cx="11477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3943" name="Picture 7"/>
          <p:cNvPicPr>
            <a:picLocks noChangeAspect="1" noChangeArrowheads="1"/>
          </p:cNvPicPr>
          <p:nvPr/>
        </p:nvPicPr>
        <p:blipFill>
          <a:blip r:embed="rId4"/>
          <a:srcRect r="76447"/>
          <a:stretch>
            <a:fillRect/>
          </a:stretch>
        </p:blipFill>
        <p:spPr bwMode="auto">
          <a:xfrm>
            <a:off x="3168651" y="3608389"/>
            <a:ext cx="129381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3944" name="Picture 8" descr="slide_12-13"/>
          <p:cNvPicPr>
            <a:picLocks noChangeAspect="1" noChangeArrowheads="1"/>
          </p:cNvPicPr>
          <p:nvPr/>
        </p:nvPicPr>
        <p:blipFill>
          <a:blip r:embed="rId5"/>
          <a:srcRect t="11835"/>
          <a:stretch>
            <a:fillRect/>
          </a:stretch>
        </p:blipFill>
        <p:spPr bwMode="auto">
          <a:xfrm>
            <a:off x="5943600" y="550143"/>
            <a:ext cx="4572000" cy="631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1600201" y="4973639"/>
            <a:ext cx="4381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/>
                <a:cs typeface="Times New Roman"/>
              </a:rPr>
              <a:t>All points on a rotating rigid body have the same </a:t>
            </a:r>
            <a:r>
              <a:rPr lang="el-GR" sz="2800" i="1" dirty="0">
                <a:latin typeface="Times New Roman"/>
                <a:ea typeface="Times New Roman" charset="0"/>
                <a:cs typeface="Times New Roman"/>
              </a:rPr>
              <a:t>ω</a:t>
            </a:r>
            <a:r>
              <a:rPr lang="el-GR" sz="2800" dirty="0">
                <a:latin typeface="Times New Roman"/>
                <a:ea typeface="Times New Roman" charset="0"/>
                <a:cs typeface="Times New Roman"/>
              </a:rPr>
              <a:t> and the same </a:t>
            </a:r>
            <a:r>
              <a:rPr lang="el-GR" sz="2600" i="1" dirty="0">
                <a:latin typeface="Times New Roman"/>
                <a:ea typeface="Times New Roman" charset="0"/>
                <a:cs typeface="Times New Roman"/>
              </a:rPr>
              <a:t>α</a:t>
            </a:r>
            <a:r>
              <a:rPr lang="el-GR" sz="2600" dirty="0">
                <a:latin typeface="Times New Roman"/>
                <a:ea typeface="Times New Roman" charset="0"/>
                <a:cs typeface="Times New Roman"/>
              </a:rPr>
              <a:t>.</a:t>
            </a:r>
            <a:endParaRPr lang="en-US" sz="2600" dirty="0"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1600200" y="2182813"/>
            <a:ext cx="4421188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Times New Roman"/>
                <a:cs typeface="Times New Roman"/>
              </a:rPr>
              <a:t>The units of </a:t>
            </a:r>
            <a:r>
              <a:rPr lang="el-GR" sz="2800" i="1" dirty="0">
                <a:latin typeface="Times New Roman"/>
                <a:ea typeface="Times New Roman" charset="0"/>
                <a:cs typeface="Times New Roman"/>
              </a:rPr>
              <a:t>ω</a:t>
            </a:r>
            <a:r>
              <a:rPr lang="en-US" sz="2800" dirty="0">
                <a:latin typeface="Times New Roman"/>
                <a:ea typeface="Times New Roman" charset="0"/>
                <a:cs typeface="Times New Roman"/>
              </a:rPr>
              <a:t> are </a:t>
            </a:r>
            <a:r>
              <a:rPr lang="en-US" sz="2800" dirty="0" err="1">
                <a:latin typeface="Times New Roman"/>
                <a:ea typeface="Times New Roman" charset="0"/>
                <a:cs typeface="Times New Roman"/>
              </a:rPr>
              <a:t>rad/s</a:t>
            </a:r>
            <a:r>
              <a:rPr lang="en-US" sz="2800" dirty="0">
                <a:latin typeface="Times New Roman"/>
                <a:ea typeface="Times New Roman" charset="0"/>
                <a:cs typeface="Times New Roman"/>
              </a:rPr>
              <a:t>.  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latin typeface="Times New Roman"/>
                <a:ea typeface="Times New Roman" charset="0"/>
                <a:cs typeface="Times New Roman"/>
              </a:rPr>
              <a:t>If the rotation is speeding up or slowing down, its angular acceleration is</a:t>
            </a:r>
            <a:endParaRPr lang="el-GR" sz="2800" dirty="0">
              <a:latin typeface="Times New Roman"/>
              <a:ea typeface="Times New Roman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51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164119"/>
            <a:ext cx="10128250" cy="53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8950" y="3733800"/>
                <a:ext cx="5541966" cy="3016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>
                    <a:ea typeface="Cambria Math" panose="02040503050406030204" pitchFamily="18" charset="0"/>
                  </a:rPr>
                  <a:t>Arc length: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CA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A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A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>
                    <a:ea typeface="Cambria Math" panose="02040503050406030204" pitchFamily="18" charset="0"/>
                  </a:rPr>
                  <a:t>Tangential velocity: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CA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A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A" sz="28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>
                    <a:ea typeface="Cambria Math" panose="02040503050406030204" pitchFamily="18" charset="0"/>
                  </a:rPr>
                  <a:t>Tangential acceleration: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950" y="3733800"/>
                <a:ext cx="5541966" cy="3016210"/>
              </a:xfrm>
              <a:prstGeom prst="rect">
                <a:avLst/>
              </a:prstGeom>
              <a:blipFill>
                <a:blip r:embed="rId3"/>
                <a:stretch>
                  <a:fillRect l="-3630" t="-3644"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8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txBody>
          <a:bodyPr/>
          <a:lstStyle/>
          <a:p>
            <a:r>
              <a:rPr lang="en-US" sz="2900" dirty="0"/>
              <a:t>Rotational Kinematics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72200" y="1219200"/>
            <a:ext cx="4267200" cy="46482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 is angular position.  The S.I. Unit is radians, where 2π radians = 360°.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Angular velocity: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Angular acceleration: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1219200"/>
            <a:ext cx="4267200" cy="51816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(or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or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) specifies position.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Velocity: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Acceleration: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1" y="762001"/>
            <a:ext cx="1185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Linear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762001"/>
            <a:ext cx="32239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Rotational Analogy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76401" y="4038600"/>
          <a:ext cx="158659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Equation" r:id="rId3" imgW="673100" imgH="355600" progId="Equation.3">
                  <p:embed/>
                </p:oleObj>
              </mc:Choice>
              <mc:Fallback>
                <p:oleObj name="Equation" r:id="rId3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4038600"/>
                        <a:ext cx="158659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676401" y="5715000"/>
          <a:ext cx="1704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Equation" r:id="rId5" imgW="723900" imgH="355600" progId="Equation.3">
                  <p:embed/>
                </p:oleObj>
              </mc:Choice>
              <mc:Fallback>
                <p:oleObj name="Equation" r:id="rId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5715000"/>
                        <a:ext cx="1704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39001" y="3886200"/>
          <a:ext cx="1603829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7" imgW="660400" imgH="355600" progId="Equation.3">
                  <p:embed/>
                </p:oleObj>
              </mc:Choice>
              <mc:Fallback>
                <p:oleObj name="Equation" r:id="rId7" imgW="660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3886200"/>
                        <a:ext cx="1603829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7315201" y="5715000"/>
          <a:ext cx="16335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Equation" r:id="rId9" imgW="673100" imgH="355600" progId="Equation.3">
                  <p:embed/>
                </p:oleObj>
              </mc:Choice>
              <mc:Fallback>
                <p:oleObj name="Equation" r:id="rId9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5715000"/>
                        <a:ext cx="16335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733801" y="4038600"/>
          <a:ext cx="1585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Equation" r:id="rId11" imgW="673100" imgH="355600" progId="Equation.3">
                  <p:embed/>
                </p:oleObj>
              </mc:Choice>
              <mc:Fallback>
                <p:oleObj name="Equation" r:id="rId11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4038600"/>
                        <a:ext cx="15859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810001" y="5715000"/>
          <a:ext cx="1704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Equation" r:id="rId13" imgW="723900" imgH="355600" progId="Equation.3">
                  <p:embed/>
                </p:oleObj>
              </mc:Choice>
              <mc:Fallback>
                <p:oleObj name="Equation" r:id="rId13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5715000"/>
                        <a:ext cx="1704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752600" y="32766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2600" y="50292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sz="2900" dirty="0"/>
              <a:t>Radians are the Magical Unit!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44906"/>
            <a:ext cx="4230990" cy="3123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984739"/>
            <a:ext cx="5257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Radians appear and disappear as they please in your equations!!!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They are the only unit that is allowed to do this!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4600" y="3455313"/>
                <a:ext cx="13367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55313"/>
                <a:ext cx="133671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8486494" y="3268855"/>
            <a:ext cx="2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-3420000">
            <a:off x="7984953" y="2372615"/>
            <a:ext cx="2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7077075" y="1847905"/>
            <a:ext cx="2880000" cy="2880000"/>
          </a:xfrm>
          <a:prstGeom prst="arc">
            <a:avLst>
              <a:gd name="adj1" fmla="val 18100420"/>
              <a:gd name="adj2" fmla="val 21554108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 rot="3434909">
            <a:off x="9152646" y="2428616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rad</a:t>
            </a:r>
          </a:p>
        </p:txBody>
      </p:sp>
    </p:spTree>
    <p:extLst>
      <p:ext uri="{BB962C8B-B14F-4D97-AF65-F5344CB8AC3E}">
        <p14:creationId xmlns:p14="http://schemas.microsoft.com/office/powerpoint/2010/main" val="4083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39762"/>
          </a:xfrm>
        </p:spPr>
        <p:txBody>
          <a:bodyPr/>
          <a:lstStyle/>
          <a:p>
            <a:r>
              <a:rPr lang="en-US" dirty="0">
                <a:solidFill>
                  <a:srgbClr val="316598"/>
                </a:solidFill>
              </a:rPr>
              <a:t>Rotational </a:t>
            </a:r>
            <a:r>
              <a:rPr lang="en-US" dirty="0" smtClean="0">
                <a:solidFill>
                  <a:srgbClr val="316598"/>
                </a:solidFill>
              </a:rPr>
              <a:t>Kinematics</a:t>
            </a:r>
            <a:endParaRPr lang="en-US" dirty="0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1" y="609600"/>
            <a:ext cx="553866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188" y="3200400"/>
            <a:ext cx="91798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00400" y="685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32766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1371600"/>
          </a:xfrm>
        </p:spPr>
        <p:txBody>
          <a:bodyPr/>
          <a:lstStyle/>
          <a:p>
            <a:pPr eaLnBrk="1" hangingPunct="1"/>
            <a:r>
              <a:rPr lang="en-US" sz="2600" dirty="0"/>
              <a:t>Why is a door easier to open when the handle is far from the hinge, and more difficult to open when the handle is in the middle?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76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22098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ANSWER: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 Torque is the rotational analog of force: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 Force causes things to accelerate along a line.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 Torque causes things to have angular acceleration.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 Torque = Force × Lever Arm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 Lever arm is the distance between where you apply the force and the hinge or pivot point.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 Putting the handle further from the hinge increases your lever arm, therefore it increases your torque for the same applied force.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1" y="-1"/>
            <a:ext cx="2971800" cy="32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r>
              <a:rPr lang="en-US" dirty="0" smtClean="0"/>
              <a:t>Rotational Dynamics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72200" y="1219200"/>
            <a:ext cx="4267200" cy="38862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ω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α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Torque:  </a:t>
            </a:r>
            <a:r>
              <a:rPr lang="en-US" i="1" dirty="0" err="1" smtClean="0">
                <a:latin typeface="Times New Roman"/>
                <a:cs typeface="Times New Roman"/>
              </a:rPr>
              <a:t>τ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Rotational Inertia:  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1219200"/>
            <a:ext cx="4267200" cy="35814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v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x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i="1" baseline="-25000" dirty="0" smtClean="0">
                <a:latin typeface="Times New Roman"/>
                <a:cs typeface="Times New Roman"/>
              </a:rPr>
              <a:t>x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Force:  </a:t>
            </a:r>
            <a:r>
              <a:rPr lang="en-US" i="1" dirty="0" err="1" smtClean="0">
                <a:latin typeface="Times New Roman"/>
                <a:cs typeface="Times New Roman"/>
              </a:rPr>
              <a:t>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x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Mass: 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1" y="762001"/>
            <a:ext cx="1185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Linear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762001"/>
            <a:ext cx="32239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Rotational Analogy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752600" y="32766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3657600" y="4876800"/>
            <a:ext cx="41148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Times New Roman"/>
                <a:ea typeface="+mn-ea"/>
                <a:cs typeface="Times New Roman"/>
              </a:rPr>
              <a:t>Newton’s Second Law:</a:t>
            </a:r>
            <a:endParaRPr lang="en-US" sz="3200" kern="0" baseline="-25000" dirty="0">
              <a:latin typeface="Times New Roman"/>
              <a:ea typeface="+mn-ea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286000" y="5638800"/>
          <a:ext cx="220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3" imgW="736600" imgH="355600" progId="Equation.3">
                  <p:embed/>
                </p:oleObj>
              </mc:Choice>
              <mc:Fallback>
                <p:oleObj name="Equation" r:id="rId3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2209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7391400" y="5562600"/>
          <a:ext cx="1562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5" imgW="520700" imgH="355600" progId="Equation.3">
                  <p:embed/>
                </p:oleObj>
              </mc:Choice>
              <mc:Fallback>
                <p:oleObj name="Equation" r:id="rId5" imgW="520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562600"/>
                        <a:ext cx="15621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1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2286000" cy="304800"/>
          </a:xfrm>
        </p:spPr>
        <p:txBody>
          <a:bodyPr/>
          <a:lstStyle/>
          <a:p>
            <a:pPr algn="l"/>
            <a:r>
              <a:rPr lang="en-US" sz="2400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457200"/>
            <a:ext cx="57912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engine in a small airplane is specified to have a  torque of 60.0 N 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.  This engine drives a propeller whose rotational inertia is 13.3 kg m</a:t>
            </a:r>
            <a:r>
              <a:rPr lang="en-US" sz="2400" baseline="30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.  On start-up, how long does it take the propeller to reach 200 rpm?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07" y="0"/>
            <a:ext cx="4623238" cy="2590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0198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8350"/>
          </a:xfrm>
        </p:spPr>
        <p:txBody>
          <a:bodyPr/>
          <a:lstStyle/>
          <a:p>
            <a:r>
              <a:rPr lang="en-US" b="1" dirty="0">
                <a:solidFill>
                  <a:srgbClr val="316598"/>
                </a:solidFill>
              </a:rPr>
              <a:t>Torque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676400" y="762001"/>
            <a:ext cx="8763000" cy="16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dirty="0"/>
              <a:t>Consider the common experience of pushing open a door. Shown is a top view of a door hinged on the left. Four pushing forces are shown, all of equal strength. Which of these will be most effective at opening the door?</a:t>
            </a:r>
          </a:p>
        </p:txBody>
      </p:sp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62200"/>
            <a:ext cx="698486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4114801"/>
            <a:ext cx="104387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3100" dirty="0">
                <a:latin typeface="Times New Roman"/>
                <a:cs typeface="Times New Roman"/>
              </a:rPr>
              <a:t> </a:t>
            </a:r>
            <a:r>
              <a:rPr lang="en-US" sz="3100" i="1" dirty="0">
                <a:latin typeface="Times New Roman"/>
                <a:cs typeface="Times New Roman"/>
              </a:rPr>
              <a:t>F</a:t>
            </a:r>
            <a:r>
              <a:rPr lang="en-US" sz="3100" baseline="-25000" dirty="0">
                <a:latin typeface="Times New Roman"/>
                <a:cs typeface="Times New Roman"/>
              </a:rPr>
              <a:t>1</a:t>
            </a:r>
          </a:p>
          <a:p>
            <a:pPr marL="342900" indent="-342900">
              <a:spcAft>
                <a:spcPts val="1200"/>
              </a:spcAft>
              <a:buFontTx/>
              <a:buAutoNum type="alphaUcPeriod"/>
            </a:pPr>
            <a:r>
              <a:rPr lang="en-US" sz="3100" dirty="0">
                <a:latin typeface="Times New Roman"/>
                <a:cs typeface="Times New Roman"/>
              </a:rPr>
              <a:t> </a:t>
            </a:r>
            <a:r>
              <a:rPr lang="en-US" sz="3100" i="1" dirty="0">
                <a:latin typeface="Times New Roman"/>
                <a:cs typeface="Times New Roman"/>
              </a:rPr>
              <a:t>F</a:t>
            </a:r>
            <a:r>
              <a:rPr lang="en-US" sz="3100" baseline="-25000" dirty="0">
                <a:latin typeface="Times New Roman"/>
                <a:cs typeface="Times New Roman"/>
              </a:rPr>
              <a:t>2</a:t>
            </a:r>
          </a:p>
          <a:p>
            <a:pPr marL="342900" indent="-342900">
              <a:spcAft>
                <a:spcPts val="1200"/>
              </a:spcAft>
              <a:buFontTx/>
              <a:buAutoNum type="alphaUcPeriod"/>
            </a:pPr>
            <a:r>
              <a:rPr lang="en-US" sz="3100" dirty="0">
                <a:latin typeface="Times New Roman"/>
                <a:cs typeface="Times New Roman"/>
              </a:rPr>
              <a:t> </a:t>
            </a:r>
            <a:r>
              <a:rPr lang="en-US" sz="3100" i="1" dirty="0">
                <a:latin typeface="Times New Roman"/>
                <a:cs typeface="Times New Roman"/>
              </a:rPr>
              <a:t>F</a:t>
            </a:r>
            <a:r>
              <a:rPr lang="en-US" sz="3100" baseline="-25000" dirty="0">
                <a:latin typeface="Times New Roman"/>
                <a:cs typeface="Times New Roman"/>
              </a:rPr>
              <a:t>3</a:t>
            </a:r>
          </a:p>
          <a:p>
            <a:pPr marL="342900" indent="-342900">
              <a:spcAft>
                <a:spcPts val="1200"/>
              </a:spcAft>
              <a:buFontTx/>
              <a:buAutoNum type="alphaUcPeriod"/>
            </a:pPr>
            <a:r>
              <a:rPr lang="en-US" sz="3100" dirty="0">
                <a:latin typeface="Times New Roman"/>
                <a:cs typeface="Times New Roman"/>
              </a:rPr>
              <a:t> </a:t>
            </a:r>
            <a:r>
              <a:rPr lang="en-US" sz="3100" i="1" dirty="0">
                <a:latin typeface="Times New Roman"/>
                <a:cs typeface="Times New Roman"/>
              </a:rPr>
              <a:t>F</a:t>
            </a:r>
            <a:r>
              <a:rPr lang="en-US" sz="3100" baseline="-25000" dirty="0"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7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8350"/>
          </a:xfrm>
        </p:spPr>
        <p:txBody>
          <a:bodyPr/>
          <a:lstStyle/>
          <a:p>
            <a:r>
              <a:rPr lang="en-US" b="1" dirty="0">
                <a:solidFill>
                  <a:srgbClr val="316598"/>
                </a:solidFill>
              </a:rPr>
              <a:t>Torque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752600" y="762000"/>
            <a:ext cx="8763000" cy="124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dirty="0">
                <a:latin typeface="Times New Roman"/>
                <a:cs typeface="Times New Roman"/>
              </a:rPr>
              <a:t>The effectiveness of a force at causing a rotation is called torque. Torque is the rotational equivalent of force. We say that a torque is exerted </a:t>
            </a:r>
            <a:r>
              <a:rPr lang="en-US" sz="2600" i="1" dirty="0">
                <a:latin typeface="Times New Roman"/>
                <a:cs typeface="Times New Roman"/>
              </a:rPr>
              <a:t>about</a:t>
            </a:r>
            <a:r>
              <a:rPr lang="en-US" sz="2600" dirty="0">
                <a:latin typeface="Times New Roman"/>
                <a:cs typeface="Times New Roman"/>
              </a:rPr>
              <a:t> the pivot point.</a:t>
            </a:r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124200" y="2127970"/>
            <a:ext cx="6096000" cy="4730031"/>
            <a:chOff x="1479" y="1578"/>
            <a:chExt cx="2517" cy="1953"/>
          </a:xfrm>
        </p:grpSpPr>
        <p:pic>
          <p:nvPicPr>
            <p:cNvPr id="179208" name="Picture 8"/>
            <p:cNvPicPr>
              <a:picLocks noChangeAspect="1" noChangeArrowheads="1"/>
            </p:cNvPicPr>
            <p:nvPr/>
          </p:nvPicPr>
          <p:blipFill>
            <a:blip r:embed="rId3"/>
            <a:srcRect l="31969" t="10808"/>
            <a:stretch>
              <a:fillRect/>
            </a:stretch>
          </p:blipFill>
          <p:spPr bwMode="auto">
            <a:xfrm>
              <a:off x="1479" y="1578"/>
              <a:ext cx="2517" cy="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9209" name="Rectangle 9"/>
            <p:cNvSpPr>
              <a:spLocks noChangeArrowheads="1"/>
            </p:cNvSpPr>
            <p:nvPr/>
          </p:nvSpPr>
          <p:spPr bwMode="auto">
            <a:xfrm>
              <a:off x="2750" y="1626"/>
              <a:ext cx="1229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3048" y="2076"/>
              <a:ext cx="795" cy="8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1" name="Rectangle 11"/>
            <p:cNvSpPr>
              <a:spLocks noChangeArrowheads="1"/>
            </p:cNvSpPr>
            <p:nvPr/>
          </p:nvSpPr>
          <p:spPr bwMode="auto">
            <a:xfrm>
              <a:off x="2745" y="2055"/>
              <a:ext cx="460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46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975" y="152400"/>
            <a:ext cx="7258050" cy="594122"/>
          </a:xfrm>
        </p:spPr>
        <p:txBody>
          <a:bodyPr/>
          <a:lstStyle/>
          <a:p>
            <a:pPr eaLnBrk="1" hangingPunct="1"/>
            <a:r>
              <a:rPr lang="en-US" dirty="0" smtClean="0"/>
              <a:t>Term Test 2 Info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10210800" cy="5638800"/>
          </a:xfrm>
        </p:spPr>
        <p:txBody>
          <a:bodyPr/>
          <a:lstStyle/>
          <a:p>
            <a:pPr eaLnBrk="1" hangingPunct="1"/>
            <a:r>
              <a:rPr lang="en-CA" sz="2800" dirty="0"/>
              <a:t>The second term test </a:t>
            </a:r>
            <a:r>
              <a:rPr lang="en-CA" sz="2800" dirty="0" smtClean="0"/>
              <a:t>is tomorrow, </a:t>
            </a:r>
            <a:r>
              <a:rPr lang="en-US" sz="2800" dirty="0" smtClean="0"/>
              <a:t>Tue., </a:t>
            </a:r>
            <a:r>
              <a:rPr lang="en-US" sz="2800" dirty="0"/>
              <a:t>Nov. 14, 6:10pm -</a:t>
            </a:r>
            <a:r>
              <a:rPr lang="en-US" sz="2800" dirty="0" smtClean="0"/>
              <a:t>7:30pm (</a:t>
            </a:r>
            <a:r>
              <a:rPr lang="en-US" sz="2800" dirty="0"/>
              <a:t>80 minutes).  </a:t>
            </a:r>
            <a:r>
              <a:rPr lang="en-US" sz="2800" dirty="0" smtClean="0"/>
              <a:t>The room is based </a:t>
            </a:r>
            <a:r>
              <a:rPr lang="en-US" sz="2800" dirty="0"/>
              <a:t>on the first letter of your family </a:t>
            </a:r>
            <a:r>
              <a:rPr lang="en-US" sz="2800" dirty="0" smtClean="0"/>
              <a:t>name: </a:t>
            </a:r>
          </a:p>
          <a:p>
            <a:pPr lvl="1"/>
            <a:r>
              <a:rPr lang="en-US" sz="2400" dirty="0"/>
              <a:t>A - K: EX100</a:t>
            </a:r>
          </a:p>
          <a:p>
            <a:pPr lvl="1"/>
            <a:r>
              <a:rPr lang="en-US" sz="2400" dirty="0"/>
              <a:t>L - </a:t>
            </a:r>
            <a:r>
              <a:rPr lang="en-US" sz="2400" dirty="0" err="1"/>
              <a:t>Ti</a:t>
            </a:r>
            <a:r>
              <a:rPr lang="en-US" sz="2400" dirty="0"/>
              <a:t>: EX200</a:t>
            </a:r>
          </a:p>
          <a:p>
            <a:pPr lvl="1"/>
            <a:r>
              <a:rPr lang="en-US" sz="2400" dirty="0" err="1" smtClean="0"/>
              <a:t>Tj</a:t>
            </a:r>
            <a:r>
              <a:rPr lang="en-US" sz="2400" dirty="0" smtClean="0"/>
              <a:t> </a:t>
            </a:r>
            <a:r>
              <a:rPr lang="en-US" sz="2400" dirty="0"/>
              <a:t>- Y: EX300</a:t>
            </a:r>
          </a:p>
          <a:p>
            <a:pPr lvl="1"/>
            <a:r>
              <a:rPr lang="en-US" sz="2400" dirty="0"/>
              <a:t>Z: EX310</a:t>
            </a:r>
          </a:p>
          <a:p>
            <a:r>
              <a:rPr lang="en-US" sz="2800" dirty="0"/>
              <a:t>To further help you understand what room you need to go to, you can look up under "My Grades" to find the room under the column Test 2 Room Assignments</a:t>
            </a:r>
            <a:r>
              <a:rPr lang="en-US" sz="2800" dirty="0" smtClean="0"/>
              <a:t>.</a:t>
            </a:r>
          </a:p>
          <a:p>
            <a:r>
              <a:rPr lang="en-CA" sz="2800" dirty="0"/>
              <a:t>Alternate sitting students </a:t>
            </a:r>
            <a:r>
              <a:rPr lang="en-CA" sz="2800" dirty="0" smtClean="0"/>
              <a:t>have received </a:t>
            </a:r>
            <a:r>
              <a:rPr lang="en-CA" sz="2800" dirty="0"/>
              <a:t>a separate email </a:t>
            </a:r>
            <a:r>
              <a:rPr lang="en-CA" sz="2800" dirty="0" smtClean="0"/>
              <a:t>letting </a:t>
            </a:r>
            <a:r>
              <a:rPr lang="en-CA" sz="2800" dirty="0"/>
              <a:t>you know the room and time.</a:t>
            </a:r>
            <a:endParaRPr lang="en-US" sz="1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43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8350"/>
          </a:xfrm>
        </p:spPr>
        <p:txBody>
          <a:bodyPr/>
          <a:lstStyle/>
          <a:p>
            <a:r>
              <a:rPr lang="en-US" b="1" dirty="0">
                <a:solidFill>
                  <a:srgbClr val="316598"/>
                </a:solidFill>
              </a:rPr>
              <a:t>Torque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700597" y="838200"/>
            <a:ext cx="4375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4763"/>
            <a:r>
              <a:rPr lang="en-US" sz="2800" dirty="0">
                <a:latin typeface="Times New Roman"/>
                <a:cs typeface="Times New Roman"/>
              </a:rPr>
              <a:t>Mathematically, we define torque </a:t>
            </a:r>
            <a:r>
              <a:rPr lang="el-GR" sz="2800" i="1" dirty="0">
                <a:latin typeface="Times New Roman"/>
                <a:ea typeface="Times New Roman" charset="0"/>
                <a:cs typeface="Times New Roman"/>
              </a:rPr>
              <a:t>τ</a:t>
            </a:r>
            <a:r>
              <a:rPr lang="en-US" sz="2800" dirty="0">
                <a:latin typeface="Times New Roman"/>
                <a:ea typeface="Times New Roman" charset="0"/>
                <a:cs typeface="Times New Roman"/>
              </a:rPr>
              <a:t> (Greek tau) as</a:t>
            </a:r>
            <a:endParaRPr lang="el-GR" sz="2800" dirty="0">
              <a:latin typeface="Times New Roman"/>
              <a:ea typeface="Times New Roman" charset="0"/>
              <a:cs typeface="Times New Roman"/>
            </a:endParaRPr>
          </a:p>
        </p:txBody>
      </p:sp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3"/>
          <a:srcRect r="18616"/>
          <a:stretch>
            <a:fillRect/>
          </a:stretch>
        </p:blipFill>
        <p:spPr bwMode="auto">
          <a:xfrm>
            <a:off x="2386398" y="1863725"/>
            <a:ext cx="526618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4"/>
          <a:srcRect l="31969" t="10808"/>
          <a:stretch>
            <a:fillRect/>
          </a:stretch>
        </p:blipFill>
        <p:spPr bwMode="auto">
          <a:xfrm>
            <a:off x="5815398" y="914401"/>
            <a:ext cx="4852603" cy="37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1776798" y="2625725"/>
            <a:ext cx="4475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4763"/>
            <a:r>
              <a:rPr lang="en-US" sz="2800" dirty="0">
                <a:latin typeface="Times New Roman"/>
                <a:cs typeface="Times New Roman"/>
              </a:rPr>
              <a:t>SI units of torque are N m. </a:t>
            </a:r>
          </a:p>
          <a:p>
            <a:pPr indent="4763"/>
            <a:r>
              <a:rPr lang="en-US" sz="2800" dirty="0">
                <a:latin typeface="Times New Roman"/>
                <a:cs typeface="Times New Roman"/>
              </a:rPr>
              <a:t>English units are foot-pounds.</a:t>
            </a:r>
            <a:endParaRPr lang="el-GR" sz="2800" dirty="0">
              <a:latin typeface="Times New Roman"/>
              <a:ea typeface="Times New Roman" charset="0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575" y="3657601"/>
            <a:ext cx="4185194" cy="35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726" y="-435028"/>
            <a:ext cx="63033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4800" y="4543814"/>
            <a:ext cx="5793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Luis uses a 20 cm long wrench to turn a nut.  The wrench handle is tilted 30° above the horizontal, and Luis pulls straight down on the end with a force of 100 N. How much torque does Luis exert on the nut?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4187993"/>
            <a:ext cx="2286000" cy="304800"/>
          </a:xfrm>
        </p:spPr>
        <p:txBody>
          <a:bodyPr/>
          <a:lstStyle/>
          <a:p>
            <a:pPr algn="l"/>
            <a:r>
              <a:rPr lang="en-US" sz="2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17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6" name="Picture 6" descr="08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"/>
          <a:stretch>
            <a:fillRect/>
          </a:stretch>
        </p:blipFill>
        <p:spPr bwMode="auto">
          <a:xfrm>
            <a:off x="7164389" y="1143000"/>
            <a:ext cx="3254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36751" y="1004888"/>
            <a:ext cx="52736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Depends upon:</a:t>
            </a:r>
          </a:p>
          <a:p>
            <a:r>
              <a:rPr lang="en-US" dirty="0" smtClean="0"/>
              <a:t>mass of object.</a:t>
            </a:r>
          </a:p>
          <a:p>
            <a:r>
              <a:rPr lang="en-US" dirty="0" smtClean="0"/>
              <a:t>distribution of mass around axis of rotation.</a:t>
            </a:r>
          </a:p>
          <a:p>
            <a:pPr lvl="1"/>
            <a:r>
              <a:rPr lang="en-US" dirty="0" smtClean="0"/>
              <a:t>The greater the distance between an object’s mass concentration and the axis, the greater the rotational inertia.</a:t>
            </a:r>
          </a:p>
        </p:txBody>
      </p:sp>
    </p:spTree>
    <p:extLst>
      <p:ext uri="{BB962C8B-B14F-4D97-AF65-F5344CB8AC3E}">
        <p14:creationId xmlns:p14="http://schemas.microsoft.com/office/powerpoint/2010/main" val="15241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7515"/>
          <a:stretch>
            <a:fillRect/>
          </a:stretch>
        </p:blipFill>
        <p:spPr bwMode="auto">
          <a:xfrm>
            <a:off x="2607466" y="2509010"/>
            <a:ext cx="6934200" cy="107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3271" y="759242"/>
            <a:ext cx="85772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Consider a body made of 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particles, each of mass </a:t>
            </a:r>
            <a:r>
              <a:rPr lang="en-US" sz="2800" i="1" dirty="0">
                <a:latin typeface="Times New Roman"/>
                <a:cs typeface="Times New Roman"/>
              </a:rPr>
              <a:t>m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, where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= 1 to 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.  Each particle is located a distance </a:t>
            </a:r>
            <a:r>
              <a:rPr lang="en-US" sz="2800" i="1" dirty="0" err="1">
                <a:latin typeface="Times New Roman"/>
                <a:cs typeface="Times New Roman"/>
              </a:rPr>
              <a:t>r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from the axis of rotation.  For this body made of a  countable number of particles, the rotational inertia is: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4514" y="3374659"/>
            <a:ext cx="8577263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Times New Roman"/>
                <a:cs typeface="Times New Roman"/>
              </a:rPr>
              <a:t>The units of rotational inertia are kg m</a:t>
            </a:r>
            <a:r>
              <a:rPr lang="en-US" sz="2800" baseline="30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. An object’s rotational inertia depends on the axis of rotation.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829800" y="54864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4836" y="4658219"/>
            <a:ext cx="8577263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Times New Roman"/>
                <a:cs typeface="Times New Roman"/>
              </a:rPr>
              <a:t>For a continuous distribution of mass (</a:t>
            </a:r>
            <a:r>
              <a:rPr lang="en-US" sz="2800" dirty="0" err="1">
                <a:latin typeface="Times New Roman"/>
                <a:cs typeface="Times New Roman"/>
              </a:rPr>
              <a:t>uncountably</a:t>
            </a:r>
            <a:r>
              <a:rPr lang="en-US" sz="2800" dirty="0">
                <a:latin typeface="Times New Roman"/>
                <a:cs typeface="Times New Roman"/>
              </a:rPr>
              <a:t> high number of particles), you must use an integral to compute rotational inertia: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69231" y="5641773"/>
                <a:ext cx="2210670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31" y="5641773"/>
                <a:ext cx="2210670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8350"/>
          </a:xfrm>
        </p:spPr>
        <p:txBody>
          <a:bodyPr/>
          <a:lstStyle/>
          <a:p>
            <a:r>
              <a:rPr lang="en-US" b="1" dirty="0" smtClean="0">
                <a:solidFill>
                  <a:srgbClr val="316598"/>
                </a:solidFill>
              </a:rPr>
              <a:t>Rotational Inertia</a:t>
            </a:r>
            <a:endParaRPr lang="en-US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/>
          </p:cNvSpPr>
          <p:nvPr/>
        </p:nvSpPr>
        <p:spPr bwMode="auto">
          <a:xfrm>
            <a:off x="2057401" y="457200"/>
            <a:ext cx="836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822325">
              <a:lnSpc>
                <a:spcPct val="110000"/>
              </a:lnSpc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dirty="0">
                <a:latin typeface="Times New Roman"/>
                <a:cs typeface="Times New Roman"/>
              </a:rPr>
              <a:t>Which dumbbell has the larger rotational inertia about the midpoint of the rod? The connecting rod is </a:t>
            </a:r>
            <a:r>
              <a:rPr lang="en-US" sz="3000" dirty="0" err="1">
                <a:latin typeface="Times New Roman"/>
                <a:cs typeface="Times New Roman"/>
              </a:rPr>
              <a:t>massless</a:t>
            </a:r>
            <a:r>
              <a:rPr lang="en-US" sz="3000" dirty="0">
                <a:latin typeface="Times New Roman"/>
                <a:cs typeface="Times New Roman"/>
              </a:rPr>
              <a:t>.</a:t>
            </a:r>
            <a:endParaRPr lang="en-US" sz="3000" dirty="0">
              <a:latin typeface="Times New Roman"/>
              <a:cs typeface="Times New Roman"/>
              <a:sym typeface="Symbol" charset="2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27263" y="2438400"/>
            <a:ext cx="7948612" cy="1406524"/>
            <a:chOff x="432" y="1897"/>
            <a:chExt cx="5007" cy="8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2" y="2030"/>
              <a:ext cx="1555" cy="260"/>
              <a:chOff x="1056" y="2544"/>
              <a:chExt cx="1728" cy="288"/>
            </a:xfrm>
          </p:grpSpPr>
          <p:sp>
            <p:nvSpPr>
              <p:cNvPr id="490502" name="Line 6"/>
              <p:cNvSpPr>
                <a:spLocks noChangeShapeType="1"/>
              </p:cNvSpPr>
              <p:nvPr/>
            </p:nvSpPr>
            <p:spPr bwMode="auto">
              <a:xfrm>
                <a:off x="1200" y="2688"/>
                <a:ext cx="1440" cy="0"/>
              </a:xfrm>
              <a:prstGeom prst="line">
                <a:avLst/>
              </a:prstGeom>
              <a:noFill/>
              <a:ln w="476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03" name="Oval 7"/>
              <p:cNvSpPr>
                <a:spLocks/>
              </p:cNvSpPr>
              <p:nvPr/>
            </p:nvSpPr>
            <p:spPr bwMode="auto">
              <a:xfrm>
                <a:off x="1056" y="2544"/>
                <a:ext cx="288" cy="28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04" name="Oval 8"/>
              <p:cNvSpPr>
                <a:spLocks/>
              </p:cNvSpPr>
              <p:nvPr/>
            </p:nvSpPr>
            <p:spPr bwMode="auto">
              <a:xfrm>
                <a:off x="2496" y="2544"/>
                <a:ext cx="288" cy="28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49" y="2062"/>
              <a:ext cx="2746" cy="197"/>
              <a:chOff x="3264" y="2280"/>
              <a:chExt cx="3051" cy="219"/>
            </a:xfrm>
          </p:grpSpPr>
          <p:sp>
            <p:nvSpPr>
              <p:cNvPr id="490506" name="Line 10"/>
              <p:cNvSpPr>
                <a:spLocks noChangeShapeType="1"/>
              </p:cNvSpPr>
              <p:nvPr/>
            </p:nvSpPr>
            <p:spPr bwMode="auto">
              <a:xfrm>
                <a:off x="3360" y="2390"/>
                <a:ext cx="2879" cy="0"/>
              </a:xfrm>
              <a:prstGeom prst="line">
                <a:avLst/>
              </a:prstGeom>
              <a:noFill/>
              <a:ln w="476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07" name="Oval 11"/>
              <p:cNvSpPr>
                <a:spLocks noChangeAspect="1"/>
              </p:cNvSpPr>
              <p:nvPr/>
            </p:nvSpPr>
            <p:spPr bwMode="auto">
              <a:xfrm>
                <a:off x="6096" y="2280"/>
                <a:ext cx="219" cy="219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08" name="Oval 12"/>
              <p:cNvSpPr>
                <a:spLocks noChangeAspect="1"/>
              </p:cNvSpPr>
              <p:nvPr/>
            </p:nvSpPr>
            <p:spPr bwMode="auto">
              <a:xfrm>
                <a:off x="3264" y="2280"/>
                <a:ext cx="219" cy="219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0509" name="Text Box 13"/>
            <p:cNvSpPr txBox="1">
              <a:spLocks/>
            </p:cNvSpPr>
            <p:nvPr/>
          </p:nvSpPr>
          <p:spPr bwMode="auto">
            <a:xfrm>
              <a:off x="432" y="2281"/>
              <a:ext cx="266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i="1" dirty="0">
                  <a:ea typeface="ヒラギノ角ゴ Pro W3" charset="-128"/>
                  <a:cs typeface="ヒラギノ角ゴ Pro W3" charset="-128"/>
                  <a:sym typeface="Gill Sans" charset="0"/>
                </a:rPr>
                <a:t>m</a:t>
              </a:r>
            </a:p>
          </p:txBody>
        </p:sp>
        <p:sp>
          <p:nvSpPr>
            <p:cNvPr id="490510" name="Rectangle 14"/>
            <p:cNvSpPr>
              <a:spLocks/>
            </p:cNvSpPr>
            <p:nvPr/>
          </p:nvSpPr>
          <p:spPr bwMode="auto">
            <a:xfrm>
              <a:off x="1123" y="1897"/>
              <a:ext cx="245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i="1">
                  <a:ea typeface="ヒラギノ角ゴ Pro W3" charset="-128"/>
                  <a:cs typeface="ヒラギノ角ゴ Pro W3" charset="-128"/>
                  <a:sym typeface="Gill Sans" charset="0"/>
                </a:rPr>
                <a:t>R</a:t>
              </a:r>
            </a:p>
          </p:txBody>
        </p:sp>
        <p:sp>
          <p:nvSpPr>
            <p:cNvPr id="490511" name="Rectangle 15"/>
            <p:cNvSpPr>
              <a:spLocks/>
            </p:cNvSpPr>
            <p:nvPr/>
          </p:nvSpPr>
          <p:spPr bwMode="auto">
            <a:xfrm>
              <a:off x="5011" y="2290"/>
              <a:ext cx="428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i="1" dirty="0">
                  <a:ea typeface="ヒラギノ角ゴ Pro W3" charset="-128"/>
                  <a:cs typeface="ヒラギノ角ゴ Pro W3" charset="-128"/>
                  <a:sym typeface="Gill Sans" charset="0"/>
                </a:rPr>
                <a:t>m</a:t>
              </a:r>
              <a:r>
                <a:rPr lang="en-US" sz="2400" dirty="0">
                  <a:ea typeface="ヒラギノ角ゴ Pro W3" charset="-128"/>
                  <a:cs typeface="ヒラギノ角ゴ Pro W3" charset="-128"/>
                  <a:sym typeface="Gill Sans" charset="0"/>
                </a:rPr>
                <a:t>/2</a:t>
              </a:r>
              <a:endParaRPr lang="en-US" sz="2400" i="1" dirty="0">
                <a:ea typeface="ヒラギノ角ゴ Pro W3" charset="-128"/>
                <a:cs typeface="ヒラギノ角ゴ Pro W3" charset="-128"/>
                <a:sym typeface="Gill Sans" charset="0"/>
              </a:endParaRPr>
            </a:p>
          </p:txBody>
        </p:sp>
        <p:sp>
          <p:nvSpPr>
            <p:cNvPr id="490512" name="Rectangle 16"/>
            <p:cNvSpPr>
              <a:spLocks/>
            </p:cNvSpPr>
            <p:nvPr/>
          </p:nvSpPr>
          <p:spPr bwMode="auto">
            <a:xfrm>
              <a:off x="3758" y="1897"/>
              <a:ext cx="353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dirty="0">
                  <a:ea typeface="ヒラギノ角ゴ Pro W3" charset="-128"/>
                  <a:cs typeface="ヒラギノ角ゴ Pro W3" charset="-128"/>
                  <a:sym typeface="Gill Sans" charset="0"/>
                </a:rPr>
                <a:t>2</a:t>
              </a:r>
              <a:r>
                <a:rPr lang="en-US" sz="2400" i="1" dirty="0">
                  <a:ea typeface="ヒラギノ角ゴ Pro W3" charset="-128"/>
                  <a:cs typeface="ヒラギノ角ゴ Pro W3" charset="-128"/>
                  <a:sym typeface="Gill Sans" charset="0"/>
                </a:rPr>
                <a:t>R</a:t>
              </a:r>
              <a:endParaRPr lang="en-US" sz="2400" dirty="0">
                <a:ea typeface="ヒラギノ角ゴ Pro W3" charset="-128"/>
                <a:cs typeface="ヒラギノ角ゴ Pro W3" charset="-128"/>
                <a:sym typeface="Gill Sans" charset="0"/>
              </a:endParaRPr>
            </a:p>
          </p:txBody>
        </p:sp>
        <p:sp>
          <p:nvSpPr>
            <p:cNvPr id="490513" name="Text Box 17"/>
            <p:cNvSpPr txBox="1">
              <a:spLocks/>
            </p:cNvSpPr>
            <p:nvPr/>
          </p:nvSpPr>
          <p:spPr bwMode="auto">
            <a:xfrm>
              <a:off x="1728" y="2281"/>
              <a:ext cx="266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i="1" dirty="0">
                  <a:ea typeface="ヒラギノ角ゴ Pro W3" charset="-128"/>
                  <a:cs typeface="ヒラギノ角ゴ Pro W3" charset="-128"/>
                  <a:sym typeface="Gill Sans" charset="0"/>
                </a:rPr>
                <a:t>m</a:t>
              </a:r>
            </a:p>
          </p:txBody>
        </p:sp>
        <p:sp>
          <p:nvSpPr>
            <p:cNvPr id="490514" name="Rectangle 18"/>
            <p:cNvSpPr>
              <a:spLocks/>
            </p:cNvSpPr>
            <p:nvPr/>
          </p:nvSpPr>
          <p:spPr bwMode="auto">
            <a:xfrm>
              <a:off x="2462" y="2290"/>
              <a:ext cx="428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i="1" dirty="0">
                  <a:ea typeface="ヒラギノ角ゴ Pro W3" charset="-128"/>
                  <a:cs typeface="ヒラギノ角ゴ Pro W3" charset="-128"/>
                  <a:sym typeface="Gill Sans" charset="0"/>
                </a:rPr>
                <a:t>m</a:t>
              </a:r>
              <a:r>
                <a:rPr lang="en-US" sz="2400" dirty="0">
                  <a:ea typeface="ヒラギノ角ゴ Pro W3" charset="-128"/>
                  <a:cs typeface="ヒラギノ角ゴ Pro W3" charset="-128"/>
                  <a:sym typeface="Gill Sans" charset="0"/>
                </a:rPr>
                <a:t>/2</a:t>
              </a:r>
              <a:endParaRPr lang="en-US" sz="2400" i="1" dirty="0">
                <a:ea typeface="ヒラギノ角ゴ Pro W3" charset="-128"/>
                <a:cs typeface="ヒラギノ角ゴ Pro W3" charset="-128"/>
                <a:sym typeface="Gill Sans" charset="0"/>
              </a:endParaRPr>
            </a:p>
          </p:txBody>
        </p:sp>
        <p:sp>
          <p:nvSpPr>
            <p:cNvPr id="490515" name="Rectangle 19"/>
            <p:cNvSpPr>
              <a:spLocks/>
            </p:cNvSpPr>
            <p:nvPr/>
          </p:nvSpPr>
          <p:spPr bwMode="auto">
            <a:xfrm>
              <a:off x="1091" y="2498"/>
              <a:ext cx="242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dirty="0">
                  <a:ea typeface="ヒラギノ角ゴ Pro W3" charset="-128"/>
                  <a:cs typeface="ヒラギノ角ゴ Pro W3" charset="-128"/>
                  <a:sym typeface="Gill Sans" charset="0"/>
                </a:rPr>
                <a:t>A</a:t>
              </a:r>
            </a:p>
          </p:txBody>
        </p:sp>
        <p:sp>
          <p:nvSpPr>
            <p:cNvPr id="490516" name="Rectangle 20"/>
            <p:cNvSpPr>
              <a:spLocks/>
            </p:cNvSpPr>
            <p:nvPr/>
          </p:nvSpPr>
          <p:spPr bwMode="auto">
            <a:xfrm>
              <a:off x="3813" y="2498"/>
              <a:ext cx="234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2400" dirty="0">
                  <a:ea typeface="ヒラギノ角ゴ Pro W3" charset="-128"/>
                  <a:cs typeface="ヒラギノ角ゴ Pro W3" charset="-128"/>
                  <a:sym typeface="Gill Sans" charset="0"/>
                </a:rPr>
                <a:t>B</a:t>
              </a:r>
            </a:p>
          </p:txBody>
        </p:sp>
      </p:grpSp>
      <p:sp>
        <p:nvSpPr>
          <p:cNvPr id="490519" name="Rectangle 23"/>
          <p:cNvSpPr>
            <a:spLocks noChangeArrowheads="1"/>
          </p:cNvSpPr>
          <p:nvPr/>
        </p:nvSpPr>
        <p:spPr bwMode="auto">
          <a:xfrm>
            <a:off x="2052638" y="4343400"/>
            <a:ext cx="8310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Symbol" charset="2"/>
              <a:buAutoNum type="alphaUcPeriod"/>
            </a:pPr>
            <a:r>
              <a:rPr lang="en-US" sz="3200" dirty="0">
                <a:ea typeface="Times New Roman" charset="0"/>
                <a:cs typeface="Times New Roman" charset="0"/>
              </a:rPr>
              <a:t> Dumbbell A.</a:t>
            </a:r>
            <a:r>
              <a:rPr lang="en-US" sz="3200" dirty="0"/>
              <a:t>  </a:t>
            </a:r>
          </a:p>
          <a:p>
            <a:pPr marL="342900" indent="-342900">
              <a:buFont typeface="Symbol" charset="2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ea typeface="Times New Roman" charset="0"/>
                <a:cs typeface="Times New Roman" charset="0"/>
              </a:rPr>
              <a:t>Dumbbell B</a:t>
            </a:r>
            <a:endParaRPr lang="en-US" sz="3200" dirty="0"/>
          </a:p>
          <a:p>
            <a:pPr marL="342900" indent="-342900">
              <a:buFont typeface="Symbol" charset="2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ea typeface="Times New Roman" charset="0"/>
                <a:cs typeface="Times New Roman" charset="0"/>
              </a:rPr>
              <a:t>Their rotational inertias are the same.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86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8" y="0"/>
            <a:ext cx="3138962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524" y="0"/>
            <a:ext cx="3102203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2" y="3429000"/>
            <a:ext cx="3265957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117" y="3429000"/>
            <a:ext cx="2858327" cy="3429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914" y="3505200"/>
            <a:ext cx="4027384" cy="3429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5805" y="0"/>
            <a:ext cx="36961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639763"/>
          </a:xfrm>
        </p:spPr>
        <p:txBody>
          <a:bodyPr/>
          <a:lstStyle/>
          <a:p>
            <a:pPr eaLnBrk="1" hangingPunct="1"/>
            <a:r>
              <a:rPr lang="en-US" smtClean="0"/>
              <a:t>The Parallel-Axis Theorem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54864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Suppose you know the rotational inertia of an object when it rotates about axis through center of mass: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cm</a:t>
            </a:r>
            <a:endParaRPr lang="en-US" i="1" dirty="0" smtClean="0"/>
          </a:p>
          <a:p>
            <a:pPr eaLnBrk="1" hangingPunct="1"/>
            <a:r>
              <a:rPr lang="en-US" dirty="0" smtClean="0"/>
              <a:t>You can find the rotational inertia when it is rotating about another axis, which is a distance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d </a:t>
            </a:r>
            <a:r>
              <a:rPr lang="en-US" dirty="0" smtClean="0"/>
              <a:t>away from the center of mass: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Md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447800"/>
            <a:ext cx="3530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borsci.com/images/WheelRing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73" y="2275670"/>
            <a:ext cx="52603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17 </a:t>
            </a:r>
            <a:r>
              <a:rPr lang="en-US" altLang="en-US" sz="3600" dirty="0" smtClean="0"/>
              <a:t>on Wednesday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962417"/>
            <a:ext cx="8915400" cy="3200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Remember, there are Practicals this </a:t>
            </a:r>
            <a:r>
              <a:rPr lang="en-US" altLang="en-US" sz="2400" dirty="0" smtClean="0"/>
              <a:t>week!</a:t>
            </a: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Wednesday </a:t>
            </a:r>
            <a:r>
              <a:rPr lang="en-US" altLang="en-US" sz="2400" dirty="0"/>
              <a:t>please finish reading Chapter </a:t>
            </a:r>
            <a:r>
              <a:rPr lang="en-US" altLang="en-US" sz="2400" dirty="0" smtClean="0"/>
              <a:t>10, and/or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17 video. </a:t>
            </a: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9333" y="2562616"/>
            <a:ext cx="5428840" cy="39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Yes there is a </a:t>
            </a:r>
            <a:r>
              <a:rPr lang="en-US" altLang="en-US" sz="2400" kern="0" dirty="0" err="1" smtClean="0"/>
              <a:t>preclass</a:t>
            </a:r>
            <a:r>
              <a:rPr lang="en-US" altLang="en-US" sz="2400" kern="0" dirty="0" smtClean="0"/>
              <a:t> quiz on Learning </a:t>
            </a:r>
            <a:r>
              <a:rPr lang="en-US" altLang="en-US" sz="2400" kern="0" dirty="0" err="1" smtClean="0"/>
              <a:t>Catalytics</a:t>
            </a:r>
            <a:r>
              <a:rPr lang="en-US" altLang="en-US" sz="2400" kern="0" dirty="0" smtClean="0"/>
              <a:t> due Wednesday at 8:00am sorry about that – you can do it any time tomorrow…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Something </a:t>
            </a:r>
            <a:r>
              <a:rPr lang="en-US" altLang="en-US" sz="2400" kern="0" dirty="0"/>
              <a:t>to think about: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/>
              <a:t>A hoop and a disk are both released from rest at the top of an incline.  They both roll without slipping.  Which reaches the bottom first?  Why?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61" y="418894"/>
            <a:ext cx="1809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975" y="152400"/>
            <a:ext cx="7258050" cy="594122"/>
          </a:xfrm>
        </p:spPr>
        <p:txBody>
          <a:bodyPr/>
          <a:lstStyle/>
          <a:p>
            <a:pPr eaLnBrk="1" hangingPunct="1"/>
            <a:r>
              <a:rPr lang="en-US" dirty="0" smtClean="0"/>
              <a:t>Term Test 2 Info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102108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Testable material is:</a:t>
            </a:r>
          </a:p>
          <a:p>
            <a:pPr lvl="1" eaLnBrk="1" hangingPunct="1"/>
            <a:r>
              <a:rPr lang="en-US" dirty="0" smtClean="0"/>
              <a:t>Chapters </a:t>
            </a:r>
            <a:r>
              <a:rPr lang="en-US" dirty="0"/>
              <a:t>6 - 9 of </a:t>
            </a:r>
            <a:r>
              <a:rPr lang="en-US" dirty="0" smtClean="0"/>
              <a:t>Wolfson</a:t>
            </a:r>
          </a:p>
          <a:p>
            <a:pPr lvl="1" eaLnBrk="1" hangingPunct="1"/>
            <a:r>
              <a:rPr lang="en-US" dirty="0" smtClean="0"/>
              <a:t>Classes </a:t>
            </a:r>
            <a:r>
              <a:rPr lang="en-US" dirty="0"/>
              <a:t>9 - 15, from Oct.11-Nov.1, </a:t>
            </a:r>
            <a:r>
              <a:rPr lang="en-US" dirty="0" smtClean="0"/>
              <a:t>inclusive</a:t>
            </a:r>
          </a:p>
          <a:p>
            <a:pPr lvl="1" eaLnBrk="1" hangingPunct="1"/>
            <a:r>
              <a:rPr lang="en-US" dirty="0" err="1" smtClean="0"/>
              <a:t>Practicals</a:t>
            </a:r>
            <a:r>
              <a:rPr lang="en-US" dirty="0" smtClean="0"/>
              <a:t> </a:t>
            </a:r>
            <a:r>
              <a:rPr lang="en-US" dirty="0"/>
              <a:t>4 - 7 and </a:t>
            </a:r>
            <a:r>
              <a:rPr lang="en-US" dirty="0" err="1"/>
              <a:t>Homeworks</a:t>
            </a:r>
            <a:r>
              <a:rPr lang="en-US" dirty="0"/>
              <a:t> 4 - 7, from Oct.10-Nov.13, inclusive, including the “PHY131 Uncertainty Propagation Summary” which is used in all Practical activities in which you do measurements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975" y="152400"/>
            <a:ext cx="7258050" cy="594122"/>
          </a:xfrm>
        </p:spPr>
        <p:txBody>
          <a:bodyPr/>
          <a:lstStyle/>
          <a:p>
            <a:pPr eaLnBrk="1" hangingPunct="1"/>
            <a:r>
              <a:rPr lang="en-US" dirty="0" smtClean="0"/>
              <a:t>Term Test 2 Info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10210800" cy="5638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/>
              <a:t>The format will be the same as for test 1.  There will be 8 multiple choice questions, worth 2 points each, plus two free-form problems worth 6 points each, for which you must write out your reasoning. 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Aids </a:t>
            </a:r>
            <a:r>
              <a:rPr lang="en-US" sz="2800" dirty="0"/>
              <a:t>allowed: A calculator with no communication ability (programmable calculators and graphing calculators are okay).  A single hand-written aid-sheet prepared by the student, no larger than 8.5”x11”, written on both sides. A hard-copy English translation dictionary.  A ruler</a:t>
            </a:r>
            <a:r>
              <a:rPr lang="en-US" sz="2800" dirty="0" smtClean="0"/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CA" sz="2800" dirty="0"/>
              <a:t>Please be sure to bring your T-Card, as invigilators will be collecting signatures and checking your photo-ID</a:t>
            </a:r>
            <a:r>
              <a:rPr lang="en-CA" sz="2800" dirty="0" smtClean="0"/>
              <a:t>.</a:t>
            </a:r>
            <a:endParaRPr lang="en-CA" sz="2800" dirty="0"/>
          </a:p>
          <a:p>
            <a:pPr eaLnBrk="1" hangingPunct="1">
              <a:spcAft>
                <a:spcPts val="1200"/>
              </a:spcAft>
            </a:pPr>
            <a:endParaRPr lang="en-CA" sz="2800" dirty="0"/>
          </a:p>
          <a:p>
            <a:pPr eaLnBrk="1" hangingPunct="1">
              <a:spcAft>
                <a:spcPts val="1200"/>
              </a:spcAft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09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2.gstatic.com/images?q=tbn:ANd9GcQkCe8Z6Q5uaZEHD5BYLaV4M-3nxgV31Eykdcg4W5fs3LAGujZW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562600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6172200" cy="708422"/>
          </a:xfrm>
        </p:spPr>
        <p:txBody>
          <a:bodyPr/>
          <a:lstStyle/>
          <a:p>
            <a:r>
              <a:rPr lang="en-CA" dirty="0" smtClean="0"/>
              <a:t>Midterm Test 2 - hints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1950" y="937022"/>
            <a:ext cx="11525250" cy="5539978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CA" sz="2800" b="1" dirty="0"/>
              <a:t>Don’t be late.  </a:t>
            </a:r>
            <a:r>
              <a:rPr lang="en-CA" sz="2800" dirty="0"/>
              <a:t>If you’re very early, just wait outside the room.</a:t>
            </a:r>
          </a:p>
          <a:p>
            <a:pPr>
              <a:spcAft>
                <a:spcPts val="450"/>
              </a:spcAft>
            </a:pPr>
            <a:r>
              <a:rPr lang="en-CA" sz="2800" dirty="0"/>
              <a:t>Spend the first 2 or 3 minutes skimming over the entire test from front to back before you begin.  Look for the easy problems that you have confidence to solve first.</a:t>
            </a:r>
          </a:p>
          <a:p>
            <a:pPr>
              <a:spcAft>
                <a:spcPts val="450"/>
              </a:spcAft>
            </a:pPr>
            <a:r>
              <a:rPr lang="en-CA" sz="2800" dirty="0"/>
              <a:t>Before you answer anything, read the question </a:t>
            </a:r>
            <a:r>
              <a:rPr lang="en-CA" sz="2800" i="1" dirty="0"/>
              <a:t>very carefully</a:t>
            </a:r>
            <a:r>
              <a:rPr lang="en-CA" sz="2800" dirty="0"/>
              <a:t>.  The </a:t>
            </a:r>
            <a:r>
              <a:rPr lang="en-CA" sz="2800" b="1" dirty="0"/>
              <a:t>most common mistake</a:t>
            </a:r>
            <a:r>
              <a:rPr lang="en-CA" sz="2800" dirty="0"/>
              <a:t> is misreading the question!</a:t>
            </a:r>
          </a:p>
          <a:p>
            <a:pPr>
              <a:spcAft>
                <a:spcPts val="450"/>
              </a:spcAft>
            </a:pPr>
            <a:r>
              <a:rPr lang="en-CA" sz="2800" dirty="0"/>
              <a:t>Manage your time; if you own a watch, bring it.  </a:t>
            </a:r>
            <a:r>
              <a:rPr lang="en-CA" sz="2800" dirty="0" smtClean="0"/>
              <a:t>10 </a:t>
            </a:r>
            <a:r>
              <a:rPr lang="en-CA" sz="2800" dirty="0"/>
              <a:t>problems over 80 minutes means an average of about </a:t>
            </a:r>
            <a:r>
              <a:rPr lang="en-CA" sz="2800" dirty="0" smtClean="0"/>
              <a:t>8 </a:t>
            </a:r>
            <a:r>
              <a:rPr lang="en-CA" sz="2800" dirty="0"/>
              <a:t>minutes per problem.</a:t>
            </a:r>
          </a:p>
          <a:p>
            <a:pPr>
              <a:spcAft>
                <a:spcPts val="450"/>
              </a:spcAft>
            </a:pPr>
            <a:r>
              <a:rPr lang="en-CA" sz="2800" dirty="0"/>
              <a:t>You CANNOT HAVE YOUR PHONE with you or in your pocket at a test or exam at U of T – you must store it in your backpack at the edge of the room, or in a special bag underneath your desk</a:t>
            </a:r>
          </a:p>
        </p:txBody>
      </p:sp>
    </p:spTree>
    <p:extLst>
      <p:ext uri="{BB962C8B-B14F-4D97-AF65-F5344CB8AC3E}">
        <p14:creationId xmlns:p14="http://schemas.microsoft.com/office/powerpoint/2010/main" val="37321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econogirl.files.wordpress.com/2011/08/ban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1481731" cy="111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14568" y="231511"/>
            <a:ext cx="7767632" cy="835289"/>
          </a:xfrm>
        </p:spPr>
        <p:txBody>
          <a:bodyPr/>
          <a:lstStyle/>
          <a:p>
            <a:r>
              <a:rPr lang="en-CA" dirty="0" smtClean="0"/>
              <a:t>Midterm Test 1 – </a:t>
            </a:r>
            <a:r>
              <a:rPr lang="en-CA" i="1" dirty="0" smtClean="0"/>
              <a:t>more hints!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9568" y="1066800"/>
            <a:ext cx="11577632" cy="4229100"/>
          </a:xfrm>
        </p:spPr>
        <p:txBody>
          <a:bodyPr/>
          <a:lstStyle/>
          <a:p>
            <a:r>
              <a:rPr lang="en-CA" sz="2800" dirty="0"/>
              <a:t>Some of the multiple choice are conceptual and can be answered in less than 2 minutes.. Maybe do these ones first?</a:t>
            </a:r>
          </a:p>
          <a:p>
            <a:r>
              <a:rPr lang="en-CA" sz="2800" dirty="0"/>
              <a:t>If you start a longer problem but can't finish it within about 10 minutes, leave it, make a mark on the edge of the paper beside it, and come back to it after you have solved all the easier problems.</a:t>
            </a:r>
          </a:p>
          <a:p>
            <a:r>
              <a:rPr lang="en-CA" sz="2800" dirty="0"/>
              <a:t>When you are in a hurry and your hand is not steady, you can make little mistakes; if there is time, do the calculation twice and obtain agreement.</a:t>
            </a:r>
          </a:p>
          <a:p>
            <a:r>
              <a:rPr lang="en-CA" sz="2800" dirty="0"/>
              <a:t>Bring a snack or drink. </a:t>
            </a:r>
          </a:p>
          <a:p>
            <a:r>
              <a:rPr lang="en-CA" sz="2800" dirty="0"/>
              <a:t>Don't leave a test early!  You might spend the first half getting 95% of the marks you're going to get, and the second half getting the other 5%, but it's still worth it. </a:t>
            </a:r>
          </a:p>
          <a:p>
            <a:endParaRPr lang="en-CA" sz="2800" dirty="0"/>
          </a:p>
        </p:txBody>
      </p:sp>
      <p:sp>
        <p:nvSpPr>
          <p:cNvPr id="22532" name="AutoShape 2" descr="data:image/jpeg;base64,/9j/4AAQSkZJRgABAQAAAQABAAD/2wCEAAkGBhAQEA8QEBQQEA8QDw8PDxAQDw8QEA4QFBAVFBUQFBYXGyYeFxkjGRQUHy8gIycpLCwsFR4xNTAqNSYrLCkBCQoKDgwOGg8PGikkHiQpKSwpKSwsLS0pLS0pKSwpLCksKSksLCksLywsLCksLCkpKTQpLCktKSwsKSkpLCwpLP/AABEIAMIBAwMBIgACEQEDEQH/xAAbAAEAAQUBAAAAAAAAAAAAAAAAAwECBAUGB//EAD8QAAIBAgMEBwUFBwMFAAAAAAABAgMRBAUhBhIxURMUQWFxgZEHIjKh0UJSYpLBFSNTcrHC8KKy4RZDY4KD/8QAGgEBAAIDAQAAAAAAAAAAAAAAAAECAwQFBv/EAC4RAQACAgAEBAMJAQEAAAAAAAABAgMRBBIhMQVBUdETMmEUIiNxkaGxweFCFf/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+xGNwXS4h70lWqU4TslKcYqOskrK93JcOzzfWnKey7DbmVYX8fS1fz1pyXyaOrOtXtDlz3AAWQAAAAAAAAAAAAAAAAAAAAAAAAAAAAAAAAAACHF1nCnUmldxhKSXNpN2PJMwcZe9LVr4Wvs+R6/Va3XfhZ38LanieIT7OH6HH8SvNZpr6/03OG11aXMk5Tvo9Frw0NbjK6hFpWTeitzNhjYt30N57MtjqWMr1qmIW/Rw+41BuXv1JttJ/hSi7rtuuy5i4f8AEnTNmtqr1fZGnu5fgY2tbB4ZWta37qJtwkDuw5oAAAAAAAAAAAAAAAAAAAAAAAAAAAAAAAAAAAAA1W02N6LDVH9qa6OPjLR/K78jyvGaJnY7X5l0tRU46wpXXjN8fTh6nHY1a2PMcfnjJm1HaOnu3sNNVaudG56H7JaKjh8U+14qz8FRp/VnEdGdx7LqloYunyq06n5oOP8AYZvDrfi6+iM/yu5AB6FpAAAAFtWrGMZSk1GMU5SlJpRikrttvggLhc8r2h9o9arip0cFUjTwsIum6yjGcq03xnBvglwTXe+VrNnIdWV6Epwel/f3lNJaN34+Zz+J8Qx4J1PX8memC1nq4OawW1j0VWN+coaPxcXx8mb7C46nVV4ST7uEl4p6mXBxmHP8luvp5qXxWp3hOADbYwAAAAAAAAAAAAAAAAAAAAANHnGdWvTpPXVSmuzuj395bm+c3vTpvThKa7e5fU0VSdkcPjvENbx4p/Ofb3bWLDvrZhYmkkmamphbu5sa9W7IXI4UQ3ojTV1aNjeez/F9Hi5QfCtScV/PB7y+W+auvJGPh8W6NWnVjxpzjNd9ndrzV15mzw2T4WWtvqx5a81Zh7OCylUUoxlHWMkpJ801dMvPYOWAAAc9t/J/s7FJfajCEu+E6sIyXmm0dCazaXBdNg8TSWspUZ7q/GlvR+aRW8TNZ16Jju8Po4dI3mV41xaT4cDWUNUjLhSPD5Z5u7sUh1+HcZJNGXGFuHZwOSwmLlB6cDe4PNYz0ejNeNLzEt7hs5qw0vvrlLV+vE2+EzunPSXuS5Senkzmd8qmdPB4hnw9N7j0n3a98NLeWnbA5fB5lUp6J3j916ry5G6wmb056P3JcpcPJne4fxHFm6T0n0n3aV8Fq/WGcADosAAAAAAAAAAAABBicZCmryduS7X4Ira0Vjdp1CYiZ6Qmbtq+Bz+bZ1v3hTdocJS+93LuIMxzWVXT4YfdT4+JrJSPPcZ4lz/cxdvX1bmLBrrZSUjBxGIvp2FcViOxGvqVTjx1bkQvnUMWriCOtVMaci0ytELqlcx6kykmRTkWpCLPYtkq7ngcLJ8eijH8l4f2m3NJsVBrAYW/bTcvKU5SXyZuz2eL5I36Q41u8gAMiAAAeJ5vgur4mvR4KFWW7/I/ej/paLaczqvaZlTjUpYmK0muiqd043cW/GN1/wChxsJHj+Nw/DzWh1sNuakSz1IkpzsYCqEsahozVn23eEzJxsnqv6G0pVlLVM5WFVmVQxTT0I1o1EunjUJFI1GHzNPSXqZ9OqnwY2rrTZ4bMKlPg9PuvVf8G0oZ7F/Gmu9ao51TZJGZuYeNzYelbdPSesMV8NLd4dZSxdOXwyT7r2foTHIJk0MVOPwykvBs6VPGZ/7p+k/1/rXtwnpLqQc7HNaq+1fxUX+hf+2av4fQ2Y8YwecT+n+sf2W/0b8HPPOKvNflRHPMqr4za8LL+gnxjD5Rb9vcjhb/AEdI2Y1bMqUOMk3yj7z+RzlStKXxSb8W2Rtmrk8ZtPyV/VkjhfWW1xWfSelNbv4nq/TgaipVbbcm2+1vVlHIiq1lHicrNxOTNO8k7/hsVx1p2gkzBxOK7F6keJxjei0Rg1KhgjqyxCtSZi1ahdOZjVJGSErJzIpSDbLXEtFTaOUikKUpuMIq8pNRiucm7JepI6Z1GwGSdLiOnkv3dDVcnVa91eSu/Q28GL4l4pDBkvy1mXouBwqpUqdJcKdOFNeEYpfoTgHrXKAAAAKAYec5XHE0KlGXCcdH92S1jLydjx3FYGdGpKlUVpwk4yXeuXc+KPbjmtsNmesR6Wkv38FZpf8Adh93+ZdnpyObx/C/GpzV7x+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+b4y/zssavZPZvq0OkqL9/Na9vRR+4u/m/pr0J6LguF+FHNbvP7Odmyc06jsFShU6DAAAAUKlAAAA5nabZRVr1qKSrcZx4Kr390v6nDzpNNxaaknZpqzT5NHr1zUZ3s7SxK3vgqpaVEuPdJdq+ZyeM8PjL9/H39PX/WzizcvS3Z5q6Ra4GzzHKquHlu1I2v8MlrCXg/04mJunnb0ms8to1Lfi0TG4YqiXE24HAxTC+0BdGRJZFejITtZvFykV6MbhCdqqoOkKbpRxCVelK75aol26DZvi4US7dJRtYyliTdG6TEI2i3RuEthumSIRtEoF6gXGVl2VVcRLdprRfFJ6Qj4v8ATiZaVm08tY6qTOo3LDjByahBOUpOySV23yR2+zOyaoWrVrSr/ZXGNK/LnLv9Obzsl2fpYZXXv1WrSqNa+EV9lG13j0HCcFGP79+/8NDLm5ukdlwLbi51GuuKlqZcEAAAMsbLmQ1GBc6hY6xjzmzGnVZWZS2HTlHiUaqWIZDPFsrzJ021ecJxcZqMovipJNM5jMtlI6yw8rf+Ob08pfX1MmeOIJZm0aufHjzRq8e7JSbV7ObxOHnTe7Ui4vvWj8HwfkR7yOjq5nGStKzT4ppNejNXicNRlrG8H3O8fRnFy+HzHXHO/wA25XNv5oYBW5bVouPBqS7nZ+jIXXtx0OffFenzQzxaJ7MhFSBV0VVZGNKb/PAWI1UKqoNCRRK7pYpor0g0bX2KWLHWRa66JNpEUciGWIRbGrfgWrEz0iETKVsvowlNqME5SfZFXJMPh4cZyv8Ahjp6s3GHx8IK0FGK7u3x5nQw8Da3W86j92G+bXZJluy60lXf/wA4v/dL6ep01GpCEVGCUYrhGKSSOcWa95dHMjt4cePDGqR7tO82t3dL1oqsQaCGMbMinWZsxZj03KrlyrGtptmTBFolDNhMmRjUkZKLqqgAARyiSFLAY0qRFLDmbYbpGk7ayeDIJ4A3LgU6IrNTbn6mV3Mapk1zp+hRToEUnGtFnIVcgbMSrs1J8zuerop1ZGOcMLReXnlXZafY2YVbZCs+En6Hp/VUW9URSeHhaMsvJKmx2LXwzt5EX/TeYx7aUvFST+R6/wBTXIp1JcjFPBUnvC8Z7PIllGPXGnTfhUa/rEr+zsb/AAfScT1zqK5DqK5GKfDsc+SftEvI+o4z+DL88PqOoY3+C/zwPXOorkU6hHkV/wDNxp+0S8jeWY98KUV41PpEteQZjL+FDw3pP5nr3UVyK9RXIvHh+OPJHx5eQ09kMY/jnfydjPobJ1lxk/Q9P6kuQ6mjNXhYjsrOaZefUtmai4yZmUtn2ufqdr1NFeqIyRh0rORylPJbGTTyux0fVSqwxkjGrNmlpYAy6eDNisOSKkZIorMsOGHJ40idQK2LaV2sjElRSxUsgAAAAAAAAAAAAAAAAsUsVACwsAAsLAALCwAFLCxUAUsLFQBSwsVAFLFb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2783684" y="194072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22533" name="AutoShape 4" descr="data:image/jpeg;base64,/9j/4AAQSkZJRgABAQAAAQABAAD/2wCEAAkGBhAQEA8QEBQQEA8QDw8PDxAQDw8QEA4QFBAVFBUQFBYXGyYeFxkjGRQUHy8gIycpLCwsFR4xNTAqNSYrLCkBCQoKDgwOGg8PGikkHiQpKSwpKSwsLS0pLS0pKSwpLCksKSksLCksLywsLCksLCkpKTQpLCktKSwsKSkpLCwpLP/AABEIAMIBAwMBIgACEQEDEQH/xAAbAAEAAQUBAAAAAAAAAAAAAAAAAwECBAUGB//EAD8QAAIBAgMEBwUFBwMFAAAAAAABAgMRBAUhBhIxURMUQWFxgZEHIjKh0UJSYpLBFSNTcrHC8KKy4RZDY4KD/8QAGgEBAAIDAQAAAAAAAAAAAAAAAAECAwQFBv/EAC4RAQACAgAEBAMJAQEAAAAAAAABAgMRBBIhMQVBUdETMmEUIiNxkaGxweFCFf/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+xGNwXS4h70lWqU4TslKcYqOskrK93JcOzzfWnKey7DbmVYX8fS1fz1pyXyaOrOtXtDlz3AAWQAAAAAAAAAAAAAAAAAAAAAAAAAAAAAAAAAACHF1nCnUmldxhKSXNpN2PJMwcZe9LVr4Wvs+R6/Va3XfhZ38LanieIT7OH6HH8SvNZpr6/03OG11aXMk5Tvo9Frw0NbjK6hFpWTeitzNhjYt30N57MtjqWMr1qmIW/Rw+41BuXv1JttJ/hSi7rtuuy5i4f8AEnTNmtqr1fZGnu5fgY2tbB4ZWta37qJtwkDuw5oAAAAAAAAAAAAAAAAAAAAAAAAAAAAAAAAAAAAA1W02N6LDVH9qa6OPjLR/K78jyvGaJnY7X5l0tRU46wpXXjN8fTh6nHY1a2PMcfnjJm1HaOnu3sNNVaudG56H7JaKjh8U+14qz8FRp/VnEdGdx7LqloYunyq06n5oOP8AYZvDrfi6+iM/yu5AB6FpAAAAFtWrGMZSk1GMU5SlJpRikrttvggLhc8r2h9o9arip0cFUjTwsIum6yjGcq03xnBvglwTXe+VrNnIdWV6Epwel/f3lNJaN34+Zz+J8Qx4J1PX8memC1nq4OawW1j0VWN+coaPxcXx8mb7C46nVV4ST7uEl4p6mXBxmHP8luvp5qXxWp3hOADbYwAAAAAAAAAAAAAAAAAAAAANHnGdWvTpPXVSmuzuj395bm+c3vTpvThKa7e5fU0VSdkcPjvENbx4p/Ofb3bWLDvrZhYmkkmamphbu5sa9W7IXI4UQ3ojTV1aNjeez/F9Hi5QfCtScV/PB7y+W+auvJGPh8W6NWnVjxpzjNd9ndrzV15mzw2T4WWtvqx5a81Zh7OCylUUoxlHWMkpJ801dMvPYOWAAAc9t/J/s7FJfajCEu+E6sIyXmm0dCazaXBdNg8TSWspUZ7q/GlvR+aRW8TNZ16Jju8Po4dI3mV41xaT4cDWUNUjLhSPD5Z5u7sUh1+HcZJNGXGFuHZwOSwmLlB6cDe4PNYz0ejNeNLzEt7hs5qw0vvrlLV+vE2+EzunPSXuS5Senkzmd8qmdPB4hnw9N7j0n3a98NLeWnbA5fB5lUp6J3j916ry5G6wmb056P3JcpcPJne4fxHFm6T0n0n3aV8Fq/WGcADosAAAAAAAAAAAABBicZCmryduS7X4Ira0Vjdp1CYiZ6Qmbtq+Bz+bZ1v3hTdocJS+93LuIMxzWVXT4YfdT4+JrJSPPcZ4lz/cxdvX1bmLBrrZSUjBxGIvp2FcViOxGvqVTjx1bkQvnUMWriCOtVMaci0ytELqlcx6kykmRTkWpCLPYtkq7ngcLJ8eijH8l4f2m3NJsVBrAYW/bTcvKU5SXyZuz2eL5I36Q41u8gAMiAAAeJ5vgur4mvR4KFWW7/I/ej/paLaczqvaZlTjUpYmK0muiqd043cW/GN1/wChxsJHj+Nw/DzWh1sNuakSz1IkpzsYCqEsahozVn23eEzJxsnqv6G0pVlLVM5WFVmVQxTT0I1o1EunjUJFI1GHzNPSXqZ9OqnwY2rrTZ4bMKlPg9PuvVf8G0oZ7F/Gmu9ao51TZJGZuYeNzYelbdPSesMV8NLd4dZSxdOXwyT7r2foTHIJk0MVOPwykvBs6VPGZ/7p+k/1/rXtwnpLqQc7HNaq+1fxUX+hf+2av4fQ2Y8YwecT+n+sf2W/0b8HPPOKvNflRHPMqr4za8LL+gnxjD5Rb9vcjhb/AEdI2Y1bMqUOMk3yj7z+RzlStKXxSb8W2Rtmrk8ZtPyV/VkjhfWW1xWfSelNbv4nq/TgaipVbbcm2+1vVlHIiq1lHicrNxOTNO8k7/hsVx1p2gkzBxOK7F6keJxjei0Rg1KhgjqyxCtSZi1ahdOZjVJGSErJzIpSDbLXEtFTaOUikKUpuMIq8pNRiucm7JepI6Z1GwGSdLiOnkv3dDVcnVa91eSu/Q28GL4l4pDBkvy1mXouBwqpUqdJcKdOFNeEYpfoTgHrXKAAAAKAYec5XHE0KlGXCcdH92S1jLydjx3FYGdGpKlUVpwk4yXeuXc+KPbjmtsNmesR6Wkv38FZpf8Adh93+ZdnpyObx/C/GpzV7x+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+b4y/zssavZPZvq0OkqL9/Na9vRR+4u/m/pr0J6LguF+FHNbvP7Odmyc06jsFShU6DAAAAUKlAAAA5nabZRVr1qKSrcZx4Kr390v6nDzpNNxaaknZpqzT5NHr1zUZ3s7SxK3vgqpaVEuPdJdq+ZyeM8PjL9/H39PX/WzizcvS3Z5q6Ra4GzzHKquHlu1I2v8MlrCXg/04mJunnb0ms8to1Lfi0TG4YqiXE24HAxTC+0BdGRJZFejITtZvFykV6MbhCdqqoOkKbpRxCVelK75aol26DZvi4US7dJRtYyliTdG6TEI2i3RuEthumSIRtEoF6gXGVl2VVcRLdprRfFJ6Qj4v8ATiZaVm08tY6qTOo3LDjByahBOUpOySV23yR2+zOyaoWrVrSr/ZXGNK/LnLv9Obzsl2fpYZXXv1WrSqNa+EV9lG13j0HCcFGP79+/8NDLm5ukdlwLbi51GuuKlqZcEAAAMsbLmQ1GBc6hY6xjzmzGnVZWZS2HTlHiUaqWIZDPFsrzJ021ecJxcZqMovipJNM5jMtlI6yw8rf+Ob08pfX1MmeOIJZm0aufHjzRq8e7JSbV7ObxOHnTe7Ui4vvWj8HwfkR7yOjq5nGStKzT4ppNejNXicNRlrG8H3O8fRnFy+HzHXHO/wA25XNv5oYBW5bVouPBqS7nZ+jIXXtx0OffFenzQzxaJ7MhFSBV0VVZGNKb/PAWI1UKqoNCRRK7pYpor0g0bX2KWLHWRa66JNpEUciGWIRbGrfgWrEz0iETKVsvowlNqME5SfZFXJMPh4cZyv8Ahjp6s3GHx8IK0FGK7u3x5nQw8Da3W86j92G+bXZJluy60lXf/wA4v/dL6ep01GpCEVGCUYrhGKSSOcWa95dHMjt4cePDGqR7tO82t3dL1oqsQaCGMbMinWZsxZj03KrlyrGtptmTBFolDNhMmRjUkZKLqqgAARyiSFLAY0qRFLDmbYbpGk7ayeDIJ4A3LgU6IrNTbn6mV3Mapk1zp+hRToEUnGtFnIVcgbMSrs1J8zuerop1ZGOcMLReXnlXZafY2YVbZCs+En6Hp/VUW9URSeHhaMsvJKmx2LXwzt5EX/TeYx7aUvFST+R6/wBTXIp1JcjFPBUnvC8Z7PIllGPXGnTfhUa/rEr+zsb/AAfScT1zqK5DqK5GKfDsc+SftEvI+o4z+DL88PqOoY3+C/zwPXOorkU6hHkV/wDNxp+0S8jeWY98KUV41PpEteQZjL+FDw3pP5nr3UVyK9RXIvHh+OPJHx5eQ09kMY/jnfydjPobJ1lxk/Q9P6kuQ6mjNXhYjsrOaZefUtmai4yZmUtn2ufqdr1NFeqIyRh0rORylPJbGTTyux0fVSqwxkjGrNmlpYAy6eDNisOSKkZIorMsOGHJ40idQK2LaV2sjElRSxUsgAAAAAAAAAAAAAAAAsUsVACwsAAsLAALCwAFLCxUAUsLFQBSwsVAFLFb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2897984" y="308372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22534" name="AutoShape 6" descr="data:image/jpeg;base64,/9j/4AAQSkZJRgABAQAAAQABAAD/2wCEAAkGBhAQEA8QEBQQEA8QDw8PDxAQDw8QEA4QFBAVFBUQFBYXGyYeFxkjGRQUHy8gIycpLCwsFR4xNTAqNSYrLCkBCQoKDgwOGg8PGikkHiQpKSwpKSwsLS0pLS0pKSwpLCksKSksLCksLywsLCksLCkpKTQpLCktKSwsKSkpLCwpLP/AABEIAMIBAwMBIgACEQEDEQH/xAAbAAEAAQUBAAAAAAAAAAAAAAAAAwECBAUGB//EAD8QAAIBAgMEBwUFBwMFAAAAAAABAgMRBAUhBhIxURMUQWFxgZEHIjKh0UJSYpLBFSNTcrHC8KKy4RZDY4KD/8QAGgEBAAIDAQAAAAAAAAAAAAAAAAECAwQFBv/EAC4RAQACAgAEBAMJAQEAAAAAAAABAgMRBBIhMQVBUdETMmEUIiNxkaGxweFCFf/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+xGNwXS4h70lWqU4TslKcYqOskrK93JcOzzfWnKey7DbmVYX8fS1fz1pyXyaOrOtXtDlz3AAWQAAAAAAAAAAAAAAAAAAAAAAAAAAAAAAAAAACHF1nCnUmldxhKSXNpN2PJMwcZe9LVr4Wvs+R6/Va3XfhZ38LanieIT7OH6HH8SvNZpr6/03OG11aXMk5Tvo9Frw0NbjK6hFpWTeitzNhjYt30N57MtjqWMr1qmIW/Rw+41BuXv1JttJ/hSi7rtuuy5i4f8AEnTNmtqr1fZGnu5fgY2tbB4ZWta37qJtwkDuw5oAAAAAAAAAAAAAAAAAAAAAAAAAAAAAAAAAAAAA1W02N6LDVH9qa6OPjLR/K78jyvGaJnY7X5l0tRU46wpXXjN8fTh6nHY1a2PMcfnjJm1HaOnu3sNNVaudG56H7JaKjh8U+14qz8FRp/VnEdGdx7LqloYunyq06n5oOP8AYZvDrfi6+iM/yu5AB6FpAAAAFtWrGMZSk1GMU5SlJpRikrttvggLhc8r2h9o9arip0cFUjTwsIum6yjGcq03xnBvglwTXe+VrNnIdWV6Epwel/f3lNJaN34+Zz+J8Qx4J1PX8memC1nq4OawW1j0VWN+coaPxcXx8mb7C46nVV4ST7uEl4p6mXBxmHP8luvp5qXxWp3hOADbYwAAAAAAAAAAAAAAAAAAAAANHnGdWvTpPXVSmuzuj395bm+c3vTpvThKa7e5fU0VSdkcPjvENbx4p/Ofb3bWLDvrZhYmkkmamphbu5sa9W7IXI4UQ3ojTV1aNjeez/F9Hi5QfCtScV/PB7y+W+auvJGPh8W6NWnVjxpzjNd9ndrzV15mzw2T4WWtvqx5a81Zh7OCylUUoxlHWMkpJ801dMvPYOWAAAc9t/J/s7FJfajCEu+E6sIyXmm0dCazaXBdNg8TSWspUZ7q/GlvR+aRW8TNZ16Jju8Po4dI3mV41xaT4cDWUNUjLhSPD5Z5u7sUh1+HcZJNGXGFuHZwOSwmLlB6cDe4PNYz0ejNeNLzEt7hs5qw0vvrlLV+vE2+EzunPSXuS5Senkzmd8qmdPB4hnw9N7j0n3a98NLeWnbA5fB5lUp6J3j916ry5G6wmb056P3JcpcPJne4fxHFm6T0n0n3aV8Fq/WGcADosAAAAAAAAAAAABBicZCmryduS7X4Ira0Vjdp1CYiZ6Qmbtq+Bz+bZ1v3hTdocJS+93LuIMxzWVXT4YfdT4+JrJSPPcZ4lz/cxdvX1bmLBrrZSUjBxGIvp2FcViOxGvqVTjx1bkQvnUMWriCOtVMaci0ytELqlcx6kykmRTkWpCLPYtkq7ngcLJ8eijH8l4f2m3NJsVBrAYW/bTcvKU5SXyZuz2eL5I36Q41u8gAMiAAAeJ5vgur4mvR4KFWW7/I/ej/paLaczqvaZlTjUpYmK0muiqd043cW/GN1/wChxsJHj+Nw/DzWh1sNuakSz1IkpzsYCqEsahozVn23eEzJxsnqv6G0pVlLVM5WFVmVQxTT0I1o1EunjUJFI1GHzNPSXqZ9OqnwY2rrTZ4bMKlPg9PuvVf8G0oZ7F/Gmu9ao51TZJGZuYeNzYelbdPSesMV8NLd4dZSxdOXwyT7r2foTHIJk0MVOPwykvBs6VPGZ/7p+k/1/rXtwnpLqQc7HNaq+1fxUX+hf+2av4fQ2Y8YwecT+n+sf2W/0b8HPPOKvNflRHPMqr4za8LL+gnxjD5Rb9vcjhb/AEdI2Y1bMqUOMk3yj7z+RzlStKXxSb8W2Rtmrk8ZtPyV/VkjhfWW1xWfSelNbv4nq/TgaipVbbcm2+1vVlHIiq1lHicrNxOTNO8k7/hsVx1p2gkzBxOK7F6keJxjei0Rg1KhgjqyxCtSZi1ahdOZjVJGSErJzIpSDbLXEtFTaOUikKUpuMIq8pNRiucm7JepI6Z1GwGSdLiOnkv3dDVcnVa91eSu/Q28GL4l4pDBkvy1mXouBwqpUqdJcKdOFNeEYpfoTgHrXKAAAAKAYec5XHE0KlGXCcdH92S1jLydjx3FYGdGpKlUVpwk4yXeuXc+KPbjmtsNmesR6Wkv38FZpf8Adh93+ZdnpyObx/C/GpzV7x+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+b4y/zssavZPZvq0OkqL9/Na9vRR+4u/m/pr0J6LguF+FHNbvP7Odmyc06jsFShU6DAAAAUKlAAAA5nabZRVr1qKSrcZx4Kr390v6nDzpNNxaaknZpqzT5NHr1zUZ3s7SxK3vgqpaVEuPdJdq+ZyeM8PjL9/H39PX/WzizcvS3Z5q6Ra4GzzHKquHlu1I2v8MlrCXg/04mJunnb0ms8to1Lfi0TG4YqiXE24HAxTC+0BdGRJZFejITtZvFykV6MbhCdqqoOkKbpRxCVelK75aol26DZvi4US7dJRtYyliTdG6TEI2i3RuEthumSIRtEoF6gXGVl2VVcRLdprRfFJ6Qj4v8ATiZaVm08tY6qTOo3LDjByahBOUpOySV23yR2+zOyaoWrVrSr/ZXGNK/LnLv9Obzsl2fpYZXXv1WrSqNa+EV9lG13j0HCcFGP79+/8NDLm5ukdlwLbi51GuuKlqZcEAAAMsbLmQ1GBc6hY6xjzmzGnVZWZS2HTlHiUaqWIZDPFsrzJ021ecJxcZqMovipJNM5jMtlI6yw8rf+Ob08pfX1MmeOIJZm0aufHjzRq8e7JSbV7ObxOHnTe7Ui4vvWj8HwfkR7yOjq5nGStKzT4ppNejNXicNRlrG8H3O8fRnFy+HzHXHO/wA25XNv5oYBW5bVouPBqS7nZ+jIXXtx0OffFenzQzxaJ7MhFSBV0VVZGNKb/PAWI1UKqoNCRRK7pYpor0g0bX2KWLHWRa66JNpEUciGWIRbGrfgWrEz0iETKVsvowlNqME5SfZFXJMPh4cZyv8Ahjp6s3GHx8IK0FGK7u3x5nQw8Da3W86j92G+bXZJluy60lXf/wA4v/dL6ep01GpCEVGCUYrhGKSSOcWa95dHMjt4cePDGqR7tO82t3dL1oqsQaCGMbMinWZsxZj03KrlyrGtptmTBFolDNhMmRjUkZKLqqgAARyiSFLAY0qRFLDmbYbpGk7ayeDIJ4A3LgU6IrNTbn6mV3Mapk1zp+hRToEUnGtFnIVcgbMSrs1J8zuerop1ZGOcMLReXnlXZafY2YVbZCs+En6Hp/VUW9URSeHhaMsvJKmx2LXwzt5EX/TeYx7aUvFST+R6/wBTXIp1JcjFPBUnvC8Z7PIllGPXGnTfhUa/rEr+zsb/AAfScT1zqK5DqK5GKfDsc+SftEvI+o4z+DL88PqOoY3+C/zwPXOorkU6hHkV/wDNxp+0S8jeWY98KUV41PpEteQZjL+FDw3pP5nr3UVyK9RXIvHh+OPJHx5eQ09kMY/jnfydjPobJ1lxk/Q9P6kuQ6mjNXhYjsrOaZefUtmai4yZmUtn2ufqdr1NFeqIyRh0rORylPJbGTTyux0fVSqwxkjGrNmlpYAy6eDNisOSKkZIorMsOGHJ40idQK2LaV2sjElRSxUsgAAAAAAAAAAAAAAAAsUsVACwsAAsLAALCwAFLCxUAUsLFQBSwsVAFLFb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12284" y="422672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228600"/>
            <a:ext cx="69342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-152400"/>
            <a:ext cx="6172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05838" y="51826"/>
            <a:ext cx="10919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Chapter 10 begins with…. Angular </a:t>
            </a:r>
            <a:r>
              <a:rPr lang="en-CA" sz="440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76716" y="3614102"/>
                <a:ext cx="144488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716" y="3614102"/>
                <a:ext cx="144488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15200" y="5657672"/>
            <a:ext cx="332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NOTE: This equation only works if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dirty="0"/>
              <a:t> is measured in </a:t>
            </a:r>
            <a:r>
              <a:rPr lang="en-CA" sz="2400" b="1" dirty="0"/>
              <a:t>radians</a:t>
            </a:r>
            <a:r>
              <a:rPr lang="en-CA" sz="2400" dirty="0"/>
              <a:t>.</a:t>
            </a:r>
          </a:p>
        </p:txBody>
      </p:sp>
      <p:cxnSp>
        <p:nvCxnSpPr>
          <p:cNvPr id="7" name="Straight Arrow Connector 6"/>
          <p:cNvCxnSpPr>
            <a:stCxn id="5" idx="0"/>
            <a:endCxn id="4" idx="2"/>
          </p:cNvCxnSpPr>
          <p:nvPr/>
        </p:nvCxnSpPr>
        <p:spPr>
          <a:xfrm flipH="1" flipV="1">
            <a:off x="7299157" y="4168101"/>
            <a:ext cx="1679294" cy="1489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0964"/>
            <a:ext cx="52578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 r="12306"/>
          <a:stretch>
            <a:fillRect/>
          </a:stretch>
        </p:blipFill>
        <p:spPr bwMode="auto">
          <a:xfrm>
            <a:off x="2590800" y="4862514"/>
            <a:ext cx="75961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/>
          <a:srcRect r="14259"/>
          <a:stretch>
            <a:fillRect/>
          </a:stretch>
        </p:blipFill>
        <p:spPr bwMode="auto">
          <a:xfrm>
            <a:off x="2582864" y="6007100"/>
            <a:ext cx="73231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0"/>
            <a:ext cx="6172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733801" y="22275"/>
            <a:ext cx="4233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/>
              <a:t>Angular Velocity</a:t>
            </a:r>
          </a:p>
        </p:txBody>
      </p:sp>
    </p:spTree>
    <p:extLst>
      <p:ext uri="{BB962C8B-B14F-4D97-AF65-F5344CB8AC3E}">
        <p14:creationId xmlns:p14="http://schemas.microsoft.com/office/powerpoint/2010/main" val="11480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066800"/>
            <a:ext cx="4800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Learning </a:t>
            </a:r>
            <a:r>
              <a:rPr lang="en-US" sz="2400" dirty="0" err="1" smtClean="0"/>
              <a:t>Catalytics</a:t>
            </a:r>
            <a:r>
              <a:rPr lang="en-US" sz="2400" dirty="0" smtClean="0"/>
              <a:t> Question </a:t>
            </a:r>
            <a:r>
              <a:rPr 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sz="2400" dirty="0"/>
              <a:t>A carnival has a Ferris wheel where some seats are located halfway between the center and the outside rim.  Compared with the seats on the outside rim, the inner cars have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133600" y="43434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greater tangential speed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2400"/>
              <a:t>Greater angular speed and smaller tangential speed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smaller tangential speed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the same tangential speed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the same tangential speed</a:t>
            </a:r>
          </a:p>
        </p:txBody>
      </p:sp>
      <p:pic>
        <p:nvPicPr>
          <p:cNvPr id="26628" name="Picture 5" descr="ferris-wheel-20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7909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3962400" y="2209800"/>
            <a:ext cx="609600" cy="609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6049</TotalTime>
  <Words>1541</Words>
  <Application>Microsoft Office PowerPoint</Application>
  <PresentationFormat>Widescreen</PresentationFormat>
  <Paragraphs>160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Cambria Math</vt:lpstr>
      <vt:lpstr>Gill Sans</vt:lpstr>
      <vt:lpstr>Symbol</vt:lpstr>
      <vt:lpstr>Times New Roman</vt:lpstr>
      <vt:lpstr>Wingdings</vt:lpstr>
      <vt:lpstr>ヒラギノ角ゴ Pro W3</vt:lpstr>
      <vt:lpstr>Default Design</vt:lpstr>
      <vt:lpstr>Equation</vt:lpstr>
      <vt:lpstr>PHY131H1F  - Class 16</vt:lpstr>
      <vt:lpstr>Term Test 2 Info</vt:lpstr>
      <vt:lpstr>Term Test 2 Info</vt:lpstr>
      <vt:lpstr>Term Test 2 Info</vt:lpstr>
      <vt:lpstr>Midterm Test 2 - hints</vt:lpstr>
      <vt:lpstr>Midterm Test 1 – more hints!</vt:lpstr>
      <vt:lpstr>PowerPoint Presentation</vt:lpstr>
      <vt:lpstr>PowerPoint Presentation</vt:lpstr>
      <vt:lpstr>PowerPoint Presentation</vt:lpstr>
      <vt:lpstr>Rigid Body Rotation</vt:lpstr>
      <vt:lpstr>PowerPoint Presentation</vt:lpstr>
      <vt:lpstr>Rotational Kinematics</vt:lpstr>
      <vt:lpstr>Radians are the Magical Unit!</vt:lpstr>
      <vt:lpstr>Rotational Kinematics</vt:lpstr>
      <vt:lpstr>Last day I asked at the end of class:</vt:lpstr>
      <vt:lpstr>Rotational Dynamics</vt:lpstr>
      <vt:lpstr>Example</vt:lpstr>
      <vt:lpstr>Torque</vt:lpstr>
      <vt:lpstr>Torque</vt:lpstr>
      <vt:lpstr>Torque</vt:lpstr>
      <vt:lpstr>Example</vt:lpstr>
      <vt:lpstr>Rotational Inertia</vt:lpstr>
      <vt:lpstr>Rotational Inertia</vt:lpstr>
      <vt:lpstr>PowerPoint Presentation</vt:lpstr>
      <vt:lpstr>PowerPoint Presentation</vt:lpstr>
      <vt:lpstr>The Parallel-Axis Theorem</vt:lpstr>
      <vt:lpstr>Before Class 17 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270</cp:revision>
  <cp:lastPrinted>2015-10-21T14:32:15Z</cp:lastPrinted>
  <dcterms:created xsi:type="dcterms:W3CDTF">2011-10-28T14:34:34Z</dcterms:created>
  <dcterms:modified xsi:type="dcterms:W3CDTF">2017-11-08T15:01:10Z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