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97" r:id="rId3"/>
    <p:sldId id="435" r:id="rId4"/>
    <p:sldId id="436" r:id="rId5"/>
    <p:sldId id="437" r:id="rId6"/>
    <p:sldId id="438" r:id="rId7"/>
    <p:sldId id="469" r:id="rId8"/>
    <p:sldId id="392" r:id="rId9"/>
    <p:sldId id="393" r:id="rId10"/>
    <p:sldId id="439" r:id="rId11"/>
    <p:sldId id="446" r:id="rId12"/>
    <p:sldId id="454" r:id="rId13"/>
    <p:sldId id="447" r:id="rId14"/>
    <p:sldId id="448" r:id="rId15"/>
    <p:sldId id="390" r:id="rId16"/>
    <p:sldId id="433" r:id="rId17"/>
    <p:sldId id="442" r:id="rId18"/>
    <p:sldId id="443" r:id="rId19"/>
    <p:sldId id="464" r:id="rId20"/>
    <p:sldId id="451" r:id="rId21"/>
    <p:sldId id="452" r:id="rId22"/>
    <p:sldId id="470" r:id="rId23"/>
    <p:sldId id="453" r:id="rId24"/>
    <p:sldId id="391" r:id="rId25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7F3E17"/>
    <a:srgbClr val="BFD3C8"/>
    <a:srgbClr val="90B8A6"/>
    <a:srgbClr val="FFFFFF"/>
    <a:srgbClr val="00007C"/>
    <a:srgbClr val="8D0000"/>
    <a:srgbClr val="B9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0" autoAdjust="0"/>
    <p:restoredTop sz="94227" autoAdjust="0"/>
  </p:normalViewPr>
  <p:slideViewPr>
    <p:cSldViewPr>
      <p:cViewPr varScale="1">
        <p:scale>
          <a:sx n="57" d="100"/>
          <a:sy n="57" d="100"/>
        </p:scale>
        <p:origin x="107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fld id="{EE0CE762-0A18-6249-9CA5-DE404A132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04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16T17:00:59.0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10266 8588 26 0,'0'0'13'0,"3"-2"-25"16,8 4-13-16</inkml:trace>
  <inkml:trace contextRef="#ctx0" brushRef="#br0" timeOffset="437.3137">11063 7982 48 0,'-28'-23'24'0,"35"-14"-47"16,4 18-24-16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7038" y="693738"/>
            <a:ext cx="61563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387442"/>
            <a:ext cx="5607712" cy="41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fld id="{199A51DD-06F9-6D48-9F46-1A45ABCC0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5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90FA2-95FA-EC4D-9679-B5E831CF0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9BB5A-C110-4E4E-B2A5-6AD1382DD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F756-45E7-144D-99C1-A6D87F0A8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D50B9-926F-46DB-B6BA-CD031EB41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8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A5BC3-D362-4648-8F02-86AB5C660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EB6C8-8E9D-0249-A13F-2E1FBE743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2A479-31C8-2B40-A44C-244D583D8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15D11-8A13-5947-8D08-E0E6EC229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AFB9D-9874-CA44-AA62-44661E82F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6A5BC-F832-094C-B8D2-F0157CCE4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FC98C-9B1A-6F4D-B288-FAF32AFC9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6DD4D-71B3-5C46-816D-632BACBD0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AD56E1-4800-214B-8B54-E9EC7E38D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0.png"/><Relationship Id="rId4" Type="http://schemas.openxmlformats.org/officeDocument/2006/relationships/image" Target="../media/image16.wmf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30480"/>
            <a:ext cx="6858000" cy="6858000"/>
          </a:xfrm>
          <a:prstGeom prst="rect">
            <a:avLst/>
          </a:prstGeom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578698" cy="819566"/>
          </a:xfrm>
          <a:noFill/>
        </p:spPr>
        <p:txBody>
          <a:bodyPr/>
          <a:lstStyle/>
          <a:p>
            <a:pPr algn="l" eaLnBrk="1" hangingPunct="1"/>
            <a:r>
              <a:rPr lang="en-US" sz="3600" dirty="0">
                <a:solidFill>
                  <a:schemeClr val="tx1"/>
                </a:solidFill>
              </a:rPr>
              <a:t>PHY131H1F</a:t>
            </a:r>
            <a:r>
              <a:rPr lang="en-US" sz="3600" dirty="0">
                <a:solidFill>
                  <a:schemeClr val="tx1"/>
                </a:solidFill>
                <a:latin typeface="Times New Roman" charset="0"/>
              </a:rPr>
              <a:t>  - Class 17</a:t>
            </a:r>
            <a:endParaRPr lang="en-US" sz="280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457200" y="921287"/>
            <a:ext cx="4572000" cy="288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CA" sz="3200" kern="0" dirty="0">
                <a:latin typeface="+mn-lt"/>
                <a:ea typeface="+mn-ea"/>
                <a:cs typeface="+mn-cs"/>
              </a:rPr>
              <a:t>Today</a:t>
            </a:r>
            <a:r>
              <a:rPr lang="en-CA" sz="3200" kern="0" dirty="0" smtClean="0">
                <a:latin typeface="+mn-lt"/>
                <a:ea typeface="+mn-ea"/>
                <a:cs typeface="+mn-cs"/>
              </a:rPr>
              <a:t>:</a:t>
            </a: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CA" sz="3200" kern="0" dirty="0" smtClean="0">
                <a:latin typeface="+mn-lt"/>
                <a:ea typeface="+mn-ea"/>
                <a:cs typeface="+mn-cs"/>
              </a:rPr>
              <a:t>Finishing Chapter 10:</a:t>
            </a:r>
            <a:endParaRPr lang="en-CA" sz="3200" kern="0" dirty="0"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CA" sz="3200" kern="0" dirty="0"/>
              <a:t>Rolling Without Slipping</a:t>
            </a:r>
          </a:p>
          <a:p>
            <a:pPr marL="342900" indent="-3429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CA" sz="3200" kern="0" dirty="0">
                <a:latin typeface="+mn-lt"/>
                <a:ea typeface="+mn-ea"/>
                <a:cs typeface="+mn-cs"/>
              </a:rPr>
              <a:t>Rotational Energy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0958">
            <a:off x="7305544" y="1828800"/>
            <a:ext cx="2850525" cy="3048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361329"/>
            <a:ext cx="5816600" cy="155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chemeClr val="tx1"/>
                </a:solidFill>
              </a:rPr>
              <a:t>The “Rolling Without Slipping” Constraints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905000" y="1371601"/>
            <a:ext cx="784225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Aft>
                <a:spcPts val="1800"/>
              </a:spcAft>
            </a:pPr>
            <a:r>
              <a:rPr lang="en-US" altLang="en-US" sz="2800" dirty="0">
                <a:latin typeface="Times New Roman" panose="02020603050405020304" pitchFamily="18" charset="0"/>
              </a:rPr>
              <a:t>When a round object rolls without slipping, the distance the axis, or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centre</a:t>
            </a:r>
            <a:r>
              <a:rPr lang="en-US" altLang="en-US" sz="2800" dirty="0">
                <a:latin typeface="Times New Roman" panose="02020603050405020304" pitchFamily="18" charset="0"/>
              </a:rPr>
              <a:t> of mass, travels is equal to the change in angular position times the radius of the object.</a:t>
            </a:r>
          </a:p>
          <a:p>
            <a:pPr eaLnBrk="1" hangingPunct="1">
              <a:lnSpc>
                <a:spcPts val="3000"/>
              </a:lnSpc>
              <a:spcAft>
                <a:spcPts val="1800"/>
              </a:spcAft>
            </a:pPr>
            <a:r>
              <a:rPr lang="en-US" altLang="en-US" sz="2800" dirty="0">
                <a:latin typeface="Times New Roman" panose="02020603050405020304" pitchFamily="18" charset="0"/>
              </a:rPr>
              <a:t>			</a:t>
            </a:r>
            <a:r>
              <a:rPr lang="en-US" altLang="en-US" sz="2800" i="1" dirty="0">
                <a:latin typeface="Times New Roman" panose="02020603050405020304" pitchFamily="18" charset="0"/>
              </a:rPr>
              <a:t>s =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θR</a:t>
            </a:r>
            <a:endParaRPr lang="en-US" altLang="en-US" sz="2800" i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ts val="3000"/>
              </a:lnSpc>
              <a:spcAft>
                <a:spcPts val="1800"/>
              </a:spcAft>
            </a:pPr>
            <a:r>
              <a:rPr lang="en-US" altLang="en-US" sz="2800" dirty="0">
                <a:latin typeface="Times New Roman" panose="02020603050405020304" pitchFamily="18" charset="0"/>
              </a:rPr>
              <a:t>The speed of the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centre</a:t>
            </a:r>
            <a:r>
              <a:rPr lang="en-US" altLang="en-US" sz="2800" dirty="0">
                <a:latin typeface="Times New Roman" panose="02020603050405020304" pitchFamily="18" charset="0"/>
              </a:rPr>
              <a:t> of mass is</a:t>
            </a:r>
          </a:p>
          <a:p>
            <a:pPr eaLnBrk="1" hangingPunct="1">
              <a:lnSpc>
                <a:spcPts val="3000"/>
              </a:lnSpc>
              <a:spcAft>
                <a:spcPts val="1800"/>
              </a:spcAft>
            </a:pPr>
            <a:r>
              <a:rPr lang="en-US" altLang="en-US" sz="2800" i="1" dirty="0">
                <a:latin typeface="Times New Roman" panose="02020603050405020304" pitchFamily="18" charset="0"/>
              </a:rPr>
              <a:t>			v =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ωR</a:t>
            </a:r>
            <a:endParaRPr lang="en-US" altLang="en-US" sz="2800" i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ts val="3000"/>
              </a:lnSpc>
              <a:spcAft>
                <a:spcPts val="1800"/>
              </a:spcAft>
            </a:pPr>
            <a:r>
              <a:rPr lang="en-US" altLang="en-US" sz="2800" dirty="0">
                <a:latin typeface="Times New Roman" panose="02020603050405020304" pitchFamily="18" charset="0"/>
              </a:rPr>
              <a:t>The acceleration of the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centre</a:t>
            </a:r>
            <a:r>
              <a:rPr lang="en-US" altLang="en-US" sz="2800" dirty="0">
                <a:latin typeface="Times New Roman" panose="02020603050405020304" pitchFamily="18" charset="0"/>
              </a:rPr>
              <a:t> of mass is</a:t>
            </a:r>
          </a:p>
          <a:p>
            <a:pPr eaLnBrk="1" hangingPunct="1">
              <a:lnSpc>
                <a:spcPts val="3000"/>
              </a:lnSpc>
              <a:spcAft>
                <a:spcPts val="1800"/>
              </a:spcAft>
            </a:pPr>
            <a:r>
              <a:rPr lang="en-US" altLang="en-US" sz="2800" i="1" dirty="0">
                <a:latin typeface="Times New Roman" panose="02020603050405020304" pitchFamily="18" charset="0"/>
              </a:rPr>
              <a:t>			a = αR</a:t>
            </a:r>
          </a:p>
        </p:txBody>
      </p:sp>
      <p:pic>
        <p:nvPicPr>
          <p:cNvPr id="3072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4914900"/>
            <a:ext cx="24765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6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316598"/>
                </a:solidFill>
              </a:rPr>
              <a:t>Rotational Kinetic Energy</a:t>
            </a:r>
            <a:endParaRPr lang="en-US" altLang="en-US" sz="3600" b="1">
              <a:solidFill>
                <a:srgbClr val="336699"/>
              </a:solidFill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976437" y="1143000"/>
            <a:ext cx="857726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altLang="en-US" sz="2800" dirty="0">
                <a:latin typeface="Times New Roman" panose="02020603050405020304" pitchFamily="18" charset="0"/>
              </a:rPr>
              <a:t>A rotating rigid body has kinetic energy because all atoms in the object are in motion. The kinetic energy due to rotation is called </a:t>
            </a:r>
            <a:r>
              <a:rPr lang="en-US" altLang="en-US" sz="2800" b="1" dirty="0">
                <a:latin typeface="Times New Roman" panose="02020603050405020304" pitchFamily="18" charset="0"/>
              </a:rPr>
              <a:t>rotational kinetic energy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38"/>
          <a:stretch>
            <a:fillRect/>
          </a:stretch>
        </p:blipFill>
        <p:spPr bwMode="auto">
          <a:xfrm>
            <a:off x="4724400" y="2454275"/>
            <a:ext cx="58293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612704"/>
            <a:ext cx="5749712" cy="2793184"/>
          </a:xfrm>
          <a:prstGeom prst="rect">
            <a:avLst/>
          </a:prstGeom>
        </p:spPr>
      </p:pic>
      <p:sp>
        <p:nvSpPr>
          <p:cNvPr id="6" name="Arc 5"/>
          <p:cNvSpPr/>
          <p:nvPr/>
        </p:nvSpPr>
        <p:spPr>
          <a:xfrm>
            <a:off x="5697244" y="4765088"/>
            <a:ext cx="609600" cy="268635"/>
          </a:xfrm>
          <a:prstGeom prst="arc">
            <a:avLst>
              <a:gd name="adj1" fmla="val 10370508"/>
              <a:gd name="adj2" fmla="val 423976"/>
            </a:avLst>
          </a:prstGeom>
          <a:ln>
            <a:solidFill>
              <a:srgbClr val="008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52400" y="0"/>
            <a:ext cx="6172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Example:  A 0.50 kg basketball rolls along the ground at 1.0 m/s.  What is its </a:t>
            </a:r>
            <a:r>
              <a:rPr lang="en-US" altLang="en-US" sz="2800" i="1" dirty="0">
                <a:latin typeface="Times New Roman" panose="02020603050405020304" pitchFamily="18" charset="0"/>
              </a:rPr>
              <a:t>total </a:t>
            </a:r>
            <a:r>
              <a:rPr lang="en-US" altLang="en-US" sz="2800" dirty="0">
                <a:latin typeface="Times New Roman" panose="02020603050405020304" pitchFamily="18" charset="0"/>
              </a:rPr>
              <a:t>kinetic energy (linear plus rotational)? [Note that the rotational inertia of a hollow sphere is </a:t>
            </a:r>
            <a:r>
              <a:rPr lang="en-US" altLang="en-US" sz="2800" i="1" dirty="0">
                <a:latin typeface="Times New Roman" panose="02020603050405020304" pitchFamily="18" charset="0"/>
              </a:rPr>
              <a:t>I </a:t>
            </a:r>
            <a:r>
              <a:rPr lang="en-US" altLang="en-US" sz="2800" dirty="0">
                <a:latin typeface="Times New Roman" panose="02020603050405020304" pitchFamily="18" charset="0"/>
              </a:rPr>
              <a:t>= 2/3 </a:t>
            </a:r>
            <a:r>
              <a:rPr lang="en-US" altLang="en-US" sz="2800" i="1" dirty="0">
                <a:latin typeface="Times New Roman" panose="02020603050405020304" pitchFamily="18" charset="0"/>
              </a:rPr>
              <a:t>MR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.]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172200" y="228600"/>
            <a:ext cx="0" cy="6629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6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85800"/>
          </a:xfrm>
        </p:spPr>
        <p:txBody>
          <a:bodyPr/>
          <a:lstStyle/>
          <a:p>
            <a:r>
              <a:rPr lang="en-US" altLang="en-US" smtClean="0"/>
              <a:t>Linear / Rotational Analogy</a:t>
            </a:r>
          </a:p>
        </p:txBody>
      </p:sp>
      <p:sp>
        <p:nvSpPr>
          <p:cNvPr id="38918" name="Text Placeholder 2"/>
          <p:cNvSpPr>
            <a:spLocks noGrp="1"/>
          </p:cNvSpPr>
          <p:nvPr>
            <p:ph type="body" sz="half" idx="1"/>
          </p:nvPr>
        </p:nvSpPr>
        <p:spPr>
          <a:xfrm>
            <a:off x="6172200" y="1219200"/>
            <a:ext cx="4267200" cy="3886200"/>
          </a:xfrm>
        </p:spPr>
        <p:txBody>
          <a:bodyPr/>
          <a:lstStyle/>
          <a:p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θ, ω, α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Torque: 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Rotational Inertia: 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8919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219200"/>
            <a:ext cx="4267200" cy="3581400"/>
          </a:xfrm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,    ,</a:t>
            </a:r>
          </a:p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Force:  </a:t>
            </a:r>
            <a:endParaRPr lang="en-US" altLang="en-US" i="1" baseline="-25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Mass:  </a:t>
            </a:r>
            <a:r>
              <a:rPr lang="en-US" alt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0" name="TextBox 8"/>
          <p:cNvSpPr txBox="1">
            <a:spLocks noChangeArrowheads="1"/>
          </p:cNvSpPr>
          <p:nvPr/>
        </p:nvSpPr>
        <p:spPr bwMode="auto">
          <a:xfrm>
            <a:off x="4114801" y="762001"/>
            <a:ext cx="1185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/>
              <a:t>Linear</a:t>
            </a:r>
          </a:p>
        </p:txBody>
      </p:sp>
      <p:sp>
        <p:nvSpPr>
          <p:cNvPr id="38921" name="TextBox 9"/>
          <p:cNvSpPr txBox="1">
            <a:spLocks noChangeArrowheads="1"/>
          </p:cNvSpPr>
          <p:nvPr/>
        </p:nvSpPr>
        <p:spPr bwMode="auto">
          <a:xfrm>
            <a:off x="6629401" y="762001"/>
            <a:ext cx="32242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/>
              <a:t>Rotational Analogy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752600" y="3124200"/>
            <a:ext cx="8610600" cy="1588"/>
          </a:xfrm>
          <a:prstGeom prst="line">
            <a:avLst/>
          </a:prstGeom>
          <a:ln>
            <a:solidFill>
              <a:srgbClr val="3366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6629400" y="3276600"/>
          <a:ext cx="15621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" name="Equation" r:id="rId3" imgW="520700" imgH="355600" progId="Equation.3">
                  <p:embed/>
                </p:oleObj>
              </mc:Choice>
              <mc:Fallback>
                <p:oleObj name="Equation" r:id="rId3" imgW="5207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276600"/>
                        <a:ext cx="15621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516314" y="4648200"/>
          <a:ext cx="204628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6" name="Equation" r:id="rId5" imgW="774700" imgH="355600" progId="Equation.3">
                  <p:embed/>
                </p:oleObj>
              </mc:Choice>
              <mc:Fallback>
                <p:oleObj name="Equation" r:id="rId5" imgW="7747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314" y="4648200"/>
                        <a:ext cx="2046287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3"/>
          <p:cNvSpPr txBox="1">
            <a:spLocks/>
          </p:cNvSpPr>
          <p:nvPr/>
        </p:nvSpPr>
        <p:spPr bwMode="auto">
          <a:xfrm>
            <a:off x="1447800" y="3048000"/>
            <a:ext cx="2286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ts val="4200"/>
              </a:spcAft>
              <a:buFontTx/>
              <a:buChar char="•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Newton’s 2</a:t>
            </a:r>
            <a:r>
              <a:rPr lang="en-US" alt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law:</a:t>
            </a:r>
          </a:p>
          <a:p>
            <a:pPr>
              <a:spcBef>
                <a:spcPct val="20000"/>
              </a:spcBef>
              <a:spcAft>
                <a:spcPts val="4200"/>
              </a:spcAft>
              <a:buFontTx/>
              <a:buChar char="•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Kinetic energy:</a:t>
            </a: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6596064" y="4648200"/>
          <a:ext cx="201453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7" name="Equation" r:id="rId7" imgW="762000" imgH="355600" progId="Equation.3">
                  <p:embed/>
                </p:oleObj>
              </mc:Choice>
              <mc:Fallback>
                <p:oleObj name="Equation" r:id="rId7" imgW="7620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4" y="4648200"/>
                        <a:ext cx="2014537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24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0638"/>
            <a:ext cx="1371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1"/>
            <a:ext cx="381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76600"/>
            <a:ext cx="14366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71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85800"/>
          </a:xfrm>
        </p:spPr>
        <p:txBody>
          <a:bodyPr/>
          <a:lstStyle/>
          <a:p>
            <a:r>
              <a:rPr lang="en-US" altLang="en-US" sz="2800" b="1"/>
              <a:t>Summary of some Different Types of Energy: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11125200" cy="5791200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600" dirty="0"/>
              <a:t>Kinetic Energy due to linear motion of </a:t>
            </a:r>
            <a:r>
              <a:rPr lang="en-US" altLang="en-US" sz="2600" dirty="0" err="1"/>
              <a:t>centre</a:t>
            </a:r>
            <a:r>
              <a:rPr lang="en-US" altLang="en-US" sz="2600" dirty="0"/>
              <a:t> of mass: 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½ 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mv</a:t>
            </a:r>
            <a:r>
              <a:rPr lang="en-US" alt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600" dirty="0"/>
              <a:t>Gravitational Potential Energy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mgh</a:t>
            </a:r>
            <a:endParaRPr lang="en-US" alt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600" dirty="0"/>
              <a:t>Spring Potential Energy: 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½ 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en-US" alt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600" dirty="0"/>
              <a:t>Rotational Kinetic Energy: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½ 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Iω</a:t>
            </a:r>
            <a:r>
              <a:rPr lang="en-US" alt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600" dirty="0"/>
              <a:t>Thermal Energy: </a:t>
            </a:r>
            <a:r>
              <a:rPr lang="el-GR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600" dirty="0" smtClean="0"/>
              <a:t> </a:t>
            </a:r>
            <a:r>
              <a:rPr lang="en-US" altLang="en-US" sz="2600" dirty="0"/>
              <a:t>(often created by kinetic friction</a:t>
            </a:r>
            <a:r>
              <a:rPr lang="en-US" altLang="en-US" sz="2600" dirty="0" smtClean="0"/>
              <a:t>)</a:t>
            </a:r>
            <a:endParaRPr lang="en-US" altLang="en-US" sz="2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600" dirty="0"/>
              <a:t>An object can possess any or all of the above.</a:t>
            </a:r>
          </a:p>
          <a:p>
            <a:pPr lvl="1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600" dirty="0"/>
              <a:t>One way of transferring energy to or out of an object is work: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600" dirty="0"/>
              <a:t>Work done by a constant force: 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n-US" alt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6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arborsci.com/images/WheelRing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26937"/>
            <a:ext cx="5360067" cy="41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cute flying pig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8199" y="381000"/>
            <a:ext cx="538413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kern="0" dirty="0" smtClean="0"/>
              <a:t>Learning </a:t>
            </a:r>
            <a:r>
              <a:rPr lang="en-US" altLang="en-US" kern="0" dirty="0" err="1" smtClean="0"/>
              <a:t>Catalytics</a:t>
            </a:r>
            <a:r>
              <a:rPr lang="en-US" altLang="en-US" kern="0" dirty="0" smtClean="0"/>
              <a:t> Q2</a:t>
            </a:r>
            <a:endParaRPr lang="en-US" altLang="en-US" kern="0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kern="0" dirty="0"/>
              <a:t>A hoop and a disk are both released from rest at the top of an incline.  They both roll without slipping.  Which reaches the bottom first?  Shall we vote?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kern="0" dirty="0"/>
              <a:t>A: hoop wins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kern="0" dirty="0"/>
              <a:t>B: disk wins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kern="0" dirty="0"/>
              <a:t>C: tie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en-US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2509618" y="5943601"/>
            <a:ext cx="7425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Don’t forget: Nature is not a democracy!</a:t>
            </a:r>
          </a:p>
        </p:txBody>
      </p:sp>
    </p:spTree>
    <p:extLst>
      <p:ext uri="{BB962C8B-B14F-4D97-AF65-F5344CB8AC3E}">
        <p14:creationId xmlns:p14="http://schemas.microsoft.com/office/powerpoint/2010/main" val="23345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ute flying pig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Right Triangle 8"/>
          <p:cNvSpPr/>
          <p:nvPr/>
        </p:nvSpPr>
        <p:spPr>
          <a:xfrm>
            <a:off x="5386776" y="3886200"/>
            <a:ext cx="3962400" cy="1066800"/>
          </a:xfrm>
          <a:prstGeom prst="rt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 rot="918544">
            <a:off x="8781771" y="4316037"/>
            <a:ext cx="540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054152" y="4569214"/>
            <a:ext cx="533400" cy="152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ight Triangle 2"/>
          <p:cNvSpPr/>
          <p:nvPr/>
        </p:nvSpPr>
        <p:spPr>
          <a:xfrm>
            <a:off x="5387270" y="511455"/>
            <a:ext cx="3962400" cy="1066800"/>
          </a:xfrm>
          <a:prstGeom prst="rt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/>
          <p:cNvSpPr/>
          <p:nvPr/>
        </p:nvSpPr>
        <p:spPr>
          <a:xfrm>
            <a:off x="8784152" y="931584"/>
            <a:ext cx="540000" cy="54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rc 5"/>
          <p:cNvSpPr/>
          <p:nvPr/>
        </p:nvSpPr>
        <p:spPr>
          <a:xfrm>
            <a:off x="8694152" y="841584"/>
            <a:ext cx="720000" cy="720000"/>
          </a:xfrm>
          <a:prstGeom prst="arc">
            <a:avLst>
              <a:gd name="adj1" fmla="val 14774072"/>
              <a:gd name="adj2" fmla="val 2141383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054152" y="1209088"/>
            <a:ext cx="533400" cy="152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462851" y="51783"/>
            <a:ext cx="540000" cy="54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/>
          <p:cNvSpPr/>
          <p:nvPr/>
        </p:nvSpPr>
        <p:spPr>
          <a:xfrm rot="918544">
            <a:off x="5494293" y="3436893"/>
            <a:ext cx="540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646259" y="1764496"/>
            <a:ext cx="8915400" cy="454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kern="0" dirty="0" smtClean="0"/>
              <a:t>Learning </a:t>
            </a:r>
            <a:r>
              <a:rPr lang="en-US" altLang="en-US" sz="2400" kern="0" dirty="0" err="1" smtClean="0"/>
              <a:t>Catalytics</a:t>
            </a:r>
            <a:r>
              <a:rPr lang="en-US" altLang="en-US" sz="2400" kern="0" dirty="0" smtClean="0"/>
              <a:t> Q3. A </a:t>
            </a:r>
            <a:r>
              <a:rPr lang="en-US" altLang="en-US" sz="2400" kern="0" dirty="0"/>
              <a:t>solid disk is released from rest and rolls without slipping down an incline.  A box is released from rest and slides down a frictionless incline of the same angle. Which reaches the bottom first?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kern="0" dirty="0"/>
              <a:t>A: disk wins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kern="0" dirty="0"/>
              <a:t>B: box wins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kern="0" dirty="0"/>
              <a:t>C: tie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2531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4000"/>
              <a:t>Compare and Contrast Soup Cans</a:t>
            </a:r>
          </a:p>
        </p:txBody>
      </p:sp>
      <p:pic>
        <p:nvPicPr>
          <p:cNvPr id="3379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16764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362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24"/>
          <p:cNvGrpSpPr>
            <a:grpSpLocks/>
          </p:cNvGrpSpPr>
          <p:nvPr/>
        </p:nvGrpSpPr>
        <p:grpSpPr bwMode="auto">
          <a:xfrm>
            <a:off x="2819400" y="914400"/>
            <a:ext cx="6553200" cy="1447800"/>
            <a:chOff x="1295400" y="914400"/>
            <a:chExt cx="6553200" cy="1447800"/>
          </a:xfrm>
        </p:grpSpPr>
        <p:sp>
          <p:nvSpPr>
            <p:cNvPr id="33808" name="TextBox 4"/>
            <p:cNvSpPr txBox="1">
              <a:spLocks noChangeArrowheads="1"/>
            </p:cNvSpPr>
            <p:nvPr/>
          </p:nvSpPr>
          <p:spPr bwMode="auto">
            <a:xfrm>
              <a:off x="2362200" y="914400"/>
              <a:ext cx="4800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altLang="en-US" sz="2800"/>
                <a:t>  About same mass</a:t>
              </a:r>
            </a:p>
          </p:txBody>
        </p:sp>
        <p:cxnSp>
          <p:nvCxnSpPr>
            <p:cNvPr id="7" name="Straight Arrow Connector 6"/>
            <p:cNvCxnSpPr>
              <a:cxnSpLocks noChangeShapeType="1"/>
            </p:cNvCxnSpPr>
            <p:nvPr/>
          </p:nvCxnSpPr>
          <p:spPr bwMode="auto">
            <a:xfrm rot="10800000" flipV="1">
              <a:off x="1295400" y="1219200"/>
              <a:ext cx="1066800" cy="990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Arrow Connector 7"/>
            <p:cNvCxnSpPr>
              <a:cxnSpLocks noChangeShapeType="1"/>
            </p:cNvCxnSpPr>
            <p:nvPr/>
          </p:nvCxnSpPr>
          <p:spPr bwMode="auto">
            <a:xfrm>
              <a:off x="5867400" y="1219200"/>
              <a:ext cx="1981200" cy="11430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798" name="Group 25"/>
          <p:cNvGrpSpPr>
            <a:grpSpLocks/>
          </p:cNvGrpSpPr>
          <p:nvPr/>
        </p:nvGrpSpPr>
        <p:grpSpPr bwMode="auto">
          <a:xfrm>
            <a:off x="3048000" y="1676400"/>
            <a:ext cx="5791200" cy="1219200"/>
            <a:chOff x="1524000" y="1676400"/>
            <a:chExt cx="5791200" cy="1219200"/>
          </a:xfrm>
        </p:grpSpPr>
        <p:cxnSp>
          <p:nvCxnSpPr>
            <p:cNvPr id="11" name="Straight Arrow Connector 10"/>
            <p:cNvCxnSpPr>
              <a:cxnSpLocks noChangeShapeType="1"/>
            </p:cNvCxnSpPr>
            <p:nvPr/>
          </p:nvCxnSpPr>
          <p:spPr bwMode="auto">
            <a:xfrm>
              <a:off x="6477000" y="1905000"/>
              <a:ext cx="838200" cy="7620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Arrow Connector 12"/>
            <p:cNvCxnSpPr>
              <a:cxnSpLocks noChangeShapeType="1"/>
            </p:cNvCxnSpPr>
            <p:nvPr/>
          </p:nvCxnSpPr>
          <p:spPr bwMode="auto">
            <a:xfrm rot="5400000">
              <a:off x="1485900" y="2019300"/>
              <a:ext cx="914400" cy="8382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07" name="TextBox 21"/>
            <p:cNvSpPr txBox="1">
              <a:spLocks noChangeArrowheads="1"/>
            </p:cNvSpPr>
            <p:nvPr/>
          </p:nvSpPr>
          <p:spPr bwMode="auto">
            <a:xfrm>
              <a:off x="2438400" y="1676400"/>
              <a:ext cx="42672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altLang="en-US" sz="2800" dirty="0"/>
                <a:t> About same radius and shape</a:t>
              </a:r>
            </a:p>
          </p:txBody>
        </p:sp>
      </p:grpSp>
      <p:grpSp>
        <p:nvGrpSpPr>
          <p:cNvPr id="33799" name="Group 27"/>
          <p:cNvGrpSpPr>
            <a:grpSpLocks/>
          </p:cNvGrpSpPr>
          <p:nvPr/>
        </p:nvGrpSpPr>
        <p:grpSpPr bwMode="auto">
          <a:xfrm>
            <a:off x="3124200" y="2743201"/>
            <a:ext cx="5562600" cy="2246313"/>
            <a:chOff x="1600200" y="2743200"/>
            <a:chExt cx="5562600" cy="2246769"/>
          </a:xfrm>
        </p:grpSpPr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 rot="10800000" flipV="1">
              <a:off x="1600200" y="3048062"/>
              <a:ext cx="762000" cy="22864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04" name="TextBox 22"/>
            <p:cNvSpPr txBox="1">
              <a:spLocks noChangeArrowheads="1"/>
            </p:cNvSpPr>
            <p:nvPr/>
          </p:nvSpPr>
          <p:spPr bwMode="auto">
            <a:xfrm>
              <a:off x="2362200" y="2743200"/>
              <a:ext cx="4800600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altLang="en-US" sz="2800" dirty="0"/>
                <a:t> Thick paste, so when this can is rolling, the contents rotate along with the can as one solid object, like a solid cylinder</a:t>
              </a:r>
            </a:p>
          </p:txBody>
        </p:sp>
      </p:grpSp>
      <p:grpSp>
        <p:nvGrpSpPr>
          <p:cNvPr id="33800" name="Group 28"/>
          <p:cNvGrpSpPr>
            <a:grpSpLocks/>
          </p:cNvGrpSpPr>
          <p:nvPr/>
        </p:nvGrpSpPr>
        <p:grpSpPr bwMode="auto">
          <a:xfrm>
            <a:off x="4038600" y="4724400"/>
            <a:ext cx="5257800" cy="1752600"/>
            <a:chOff x="2514600" y="4724400"/>
            <a:chExt cx="5257800" cy="1752600"/>
          </a:xfrm>
        </p:grpSpPr>
        <p:cxnSp>
          <p:nvCxnSpPr>
            <p:cNvPr id="19" name="Straight Arrow Connector 18"/>
            <p:cNvCxnSpPr>
              <a:cxnSpLocks noChangeShapeType="1"/>
            </p:cNvCxnSpPr>
            <p:nvPr/>
          </p:nvCxnSpPr>
          <p:spPr bwMode="auto">
            <a:xfrm flipV="1">
              <a:off x="7086600" y="4724400"/>
              <a:ext cx="685800" cy="609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02" name="TextBox 23"/>
            <p:cNvSpPr txBox="1">
              <a:spLocks noChangeArrowheads="1"/>
            </p:cNvSpPr>
            <p:nvPr/>
          </p:nvSpPr>
          <p:spPr bwMode="auto">
            <a:xfrm>
              <a:off x="2514600" y="5092005"/>
              <a:ext cx="480060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en-US" altLang="en-US" sz="2800" dirty="0"/>
                <a:t> Low viscosity liquid, so the can itself rolls while the liquid may just “slide” along.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59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16764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362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600200"/>
            <a:ext cx="6096000" cy="2057400"/>
          </a:xfrm>
        </p:spPr>
        <p:txBody>
          <a:bodyPr/>
          <a:lstStyle/>
          <a:p>
            <a:pPr eaLnBrk="1" hangingPunct="1"/>
            <a:r>
              <a:rPr lang="en-US" altLang="en-US" sz="2900"/>
              <a:t>Two soup cans begin at the top of an incline, are released from rest, and allowed to roll without slipping down to the bottom.  Which will win?</a:t>
            </a:r>
          </a:p>
          <a:p>
            <a:pPr eaLnBrk="1" hangingPunct="1">
              <a:buFontTx/>
              <a:buNone/>
            </a:pPr>
            <a:r>
              <a:rPr lang="en-US" altLang="en-US" sz="2900"/>
              <a:t>    Predict: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1981200" y="4648200"/>
            <a:ext cx="8686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AutoNum type="alphaUcPeriod"/>
            </a:pPr>
            <a:r>
              <a:rPr lang="en-US" altLang="en-US" sz="2800"/>
              <a:t>Cream of Mushroom will win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AutoNum type="alphaUcPeriod"/>
            </a:pPr>
            <a:r>
              <a:rPr lang="en-US" altLang="en-US" sz="2800"/>
              <a:t>Chicken Broth will win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AutoNum type="alphaUcPeriod"/>
            </a:pPr>
            <a:r>
              <a:rPr lang="en-US" altLang="en-US" sz="2800"/>
              <a:t>Both will reach the bottom at about the same time.</a:t>
            </a:r>
          </a:p>
        </p:txBody>
      </p:sp>
      <p:sp>
        <p:nvSpPr>
          <p:cNvPr id="34822" name="Title 1"/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Learning </a:t>
            </a:r>
            <a:r>
              <a:rPr lang="en-US" altLang="en-US" sz="4000" dirty="0" err="1" smtClean="0"/>
              <a:t>Catalytics</a:t>
            </a:r>
            <a:r>
              <a:rPr lang="en-US" altLang="en-US" sz="4000" dirty="0" smtClean="0"/>
              <a:t> Q4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173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/>
          <p:cNvSpPr/>
          <p:nvPr/>
        </p:nvSpPr>
        <p:spPr>
          <a:xfrm>
            <a:off x="8719093" y="4299214"/>
            <a:ext cx="540000" cy="54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AutoShape 2" descr="Image result for cute flying pig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Right Triangle 8"/>
          <p:cNvSpPr/>
          <p:nvPr/>
        </p:nvSpPr>
        <p:spPr>
          <a:xfrm>
            <a:off x="5386776" y="3886200"/>
            <a:ext cx="3962400" cy="1066800"/>
          </a:xfrm>
          <a:prstGeom prst="rt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054152" y="4569214"/>
            <a:ext cx="533400" cy="152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ight Triangle 2"/>
          <p:cNvSpPr/>
          <p:nvPr/>
        </p:nvSpPr>
        <p:spPr>
          <a:xfrm>
            <a:off x="5387270" y="511455"/>
            <a:ext cx="3962400" cy="1066800"/>
          </a:xfrm>
          <a:prstGeom prst="rt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/>
          <p:cNvSpPr/>
          <p:nvPr/>
        </p:nvSpPr>
        <p:spPr>
          <a:xfrm>
            <a:off x="8784152" y="931584"/>
            <a:ext cx="540000" cy="540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rc 5"/>
          <p:cNvSpPr/>
          <p:nvPr/>
        </p:nvSpPr>
        <p:spPr>
          <a:xfrm>
            <a:off x="8839200" y="990600"/>
            <a:ext cx="432000" cy="432000"/>
          </a:xfrm>
          <a:prstGeom prst="arc">
            <a:avLst>
              <a:gd name="adj1" fmla="val 14774072"/>
              <a:gd name="adj2" fmla="val 2141383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054152" y="1209088"/>
            <a:ext cx="533400" cy="152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462851" y="51783"/>
            <a:ext cx="540000" cy="540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Oval 46"/>
          <p:cNvSpPr/>
          <p:nvPr/>
        </p:nvSpPr>
        <p:spPr>
          <a:xfrm>
            <a:off x="5449888" y="3404371"/>
            <a:ext cx="540000" cy="54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1549021" y="1312793"/>
            <a:ext cx="2720391" cy="454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kern="0" dirty="0"/>
              <a:t>Cream of Mushroom soup must rotate, like a solid disk.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kern="0" dirty="0"/>
              <a:t>Chicken broth can slide down </a:t>
            </a:r>
            <a:r>
              <a:rPr lang="en-US" altLang="en-US" sz="2400" b="1" kern="0" dirty="0"/>
              <a:t>without  rotating </a:t>
            </a:r>
            <a:r>
              <a:rPr lang="en-US" altLang="en-US" sz="2400" kern="0" dirty="0"/>
              <a:t>while the can rotates around it.</a:t>
            </a:r>
          </a:p>
        </p:txBody>
      </p:sp>
      <p:sp>
        <p:nvSpPr>
          <p:cNvPr id="57" name="Arc 56"/>
          <p:cNvSpPr/>
          <p:nvPr/>
        </p:nvSpPr>
        <p:spPr>
          <a:xfrm>
            <a:off x="8832695" y="4298675"/>
            <a:ext cx="76200" cy="76200"/>
          </a:xfrm>
          <a:prstGeom prst="arc">
            <a:avLst>
              <a:gd name="adj1" fmla="val 920993"/>
              <a:gd name="adj2" fmla="val 9566637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Arc 57"/>
          <p:cNvSpPr/>
          <p:nvPr/>
        </p:nvSpPr>
        <p:spPr>
          <a:xfrm>
            <a:off x="8906514" y="4293913"/>
            <a:ext cx="76200" cy="76200"/>
          </a:xfrm>
          <a:prstGeom prst="arc">
            <a:avLst>
              <a:gd name="adj1" fmla="val 920993"/>
              <a:gd name="adj2" fmla="val 9566637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Arc 58"/>
          <p:cNvSpPr/>
          <p:nvPr/>
        </p:nvSpPr>
        <p:spPr>
          <a:xfrm>
            <a:off x="8977952" y="4291532"/>
            <a:ext cx="76200" cy="76200"/>
          </a:xfrm>
          <a:prstGeom prst="arc">
            <a:avLst>
              <a:gd name="adj1" fmla="val 920993"/>
              <a:gd name="adj2" fmla="val 9566637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Arc 59"/>
          <p:cNvSpPr/>
          <p:nvPr/>
        </p:nvSpPr>
        <p:spPr>
          <a:xfrm>
            <a:off x="9051771" y="4286770"/>
            <a:ext cx="76200" cy="76200"/>
          </a:xfrm>
          <a:prstGeom prst="arc">
            <a:avLst>
              <a:gd name="adj1" fmla="val 920993"/>
              <a:gd name="adj2" fmla="val 9566637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22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118" name="Picture 6" descr="08_11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4"/>
          <a:stretch>
            <a:fillRect/>
          </a:stretch>
        </p:blipFill>
        <p:spPr bwMode="auto">
          <a:xfrm>
            <a:off x="6440487" y="2901272"/>
            <a:ext cx="4054475" cy="31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2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1009650"/>
          </a:xfrm>
        </p:spPr>
        <p:txBody>
          <a:bodyPr/>
          <a:lstStyle/>
          <a:p>
            <a:pPr eaLnBrk="1" hangingPunct="1"/>
            <a:r>
              <a:rPr lang="en-US" dirty="0" smtClean="0"/>
              <a:t>Learning </a:t>
            </a:r>
            <a:r>
              <a:rPr lang="en-US" dirty="0" err="1" smtClean="0"/>
              <a:t>Catalytics</a:t>
            </a:r>
            <a:r>
              <a:rPr lang="en-US" dirty="0" smtClean="0"/>
              <a:t> Question 1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08163" y="1004888"/>
            <a:ext cx="5316537" cy="524351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Which pencil has the largest rotational inertia?</a:t>
            </a:r>
          </a:p>
          <a:p>
            <a:pPr>
              <a:buFontTx/>
              <a:buNone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The pencil rotated around an axis passing through it.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The pencil rotated around a vertical axis passing through </a:t>
            </a:r>
            <a:r>
              <a:rPr lang="en-US" sz="2800" dirty="0" err="1"/>
              <a:t>centre</a:t>
            </a:r>
            <a:r>
              <a:rPr lang="en-US" sz="2800" dirty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The pencil rotated around vertical axis passing through the end.</a:t>
            </a:r>
          </a:p>
        </p:txBody>
      </p:sp>
    </p:spTree>
    <p:extLst>
      <p:ext uri="{BB962C8B-B14F-4D97-AF65-F5344CB8AC3E}">
        <p14:creationId xmlns:p14="http://schemas.microsoft.com/office/powerpoint/2010/main" val="151830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228600"/>
            <a:ext cx="6070600" cy="1752600"/>
          </a:xfrm>
          <a:solidFill>
            <a:schemeClr val="bg1"/>
          </a:solidFill>
        </p:spPr>
        <p:txBody>
          <a:bodyPr/>
          <a:lstStyle/>
          <a:p>
            <a:pPr marL="514350" indent="-514350">
              <a:buClr>
                <a:srgbClr val="FF0000"/>
              </a:buClr>
              <a:buFontTx/>
              <a:buAutoNum type="arabicPeriod"/>
            </a:pPr>
            <a:r>
              <a:rPr lang="en-US" altLang="en-US" sz="2800" dirty="0" smtClean="0"/>
              <a:t> What is the acceleration of a slipping object down a ramp inclined at angle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800" dirty="0" smtClean="0"/>
              <a:t>? [assume no friction]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096000" y="228600"/>
            <a:ext cx="0" cy="655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8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" y="0"/>
            <a:ext cx="6079067" cy="4525963"/>
          </a:xfrm>
          <a:solidFill>
            <a:schemeClr val="bg1"/>
          </a:solidFill>
        </p:spPr>
        <p:txBody>
          <a:bodyPr/>
          <a:lstStyle/>
          <a:p>
            <a:pPr marL="514350" indent="-514350">
              <a:buClr>
                <a:srgbClr val="FF0000"/>
              </a:buClr>
              <a:buFont typeface="+mj-lt"/>
              <a:buAutoNum type="arabicPeriod" startAt="2"/>
            </a:pPr>
            <a:r>
              <a:rPr lang="en-US" altLang="en-US" sz="2800" dirty="0" smtClean="0"/>
              <a:t>What is the acceleration of a </a:t>
            </a:r>
            <a:r>
              <a:rPr lang="en-US" altLang="en-US" sz="2800" b="1" dirty="0" smtClean="0"/>
              <a:t>solid disk </a:t>
            </a:r>
            <a:r>
              <a:rPr lang="en-US" altLang="en-US" sz="2800" dirty="0" smtClean="0"/>
              <a:t>rolling down a ramp inclined at angle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800" dirty="0" smtClean="0"/>
              <a:t>? [assume rolling without slipping]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096000" y="152400"/>
            <a:ext cx="0" cy="6629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0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6096000" y="152400"/>
            <a:ext cx="0" cy="6629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7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" y="0"/>
            <a:ext cx="6079067" cy="4525963"/>
          </a:xfrm>
          <a:solidFill>
            <a:schemeClr val="bg1"/>
          </a:solidFill>
        </p:spPr>
        <p:txBody>
          <a:bodyPr/>
          <a:lstStyle/>
          <a:p>
            <a:pPr marL="514350" indent="-514350">
              <a:buClr>
                <a:srgbClr val="FF0000"/>
              </a:buClr>
              <a:buFont typeface="+mj-lt"/>
              <a:buAutoNum type="arabicPeriod" startAt="3"/>
            </a:pPr>
            <a:r>
              <a:rPr lang="en-US" altLang="en-US" sz="2800" dirty="0" smtClean="0"/>
              <a:t>What </a:t>
            </a:r>
            <a:r>
              <a:rPr lang="en-US" altLang="en-US" sz="2800" dirty="0"/>
              <a:t>is the acceleration of a </a:t>
            </a:r>
            <a:r>
              <a:rPr lang="en-US" altLang="en-US" sz="2800" b="1" dirty="0"/>
              <a:t>hoop</a:t>
            </a:r>
            <a:r>
              <a:rPr lang="en-US" altLang="en-US" sz="2800" dirty="0"/>
              <a:t> rolling down a ramp inclined at angle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800" dirty="0"/>
              <a:t>? [assume rolling without slipping]</a:t>
            </a:r>
            <a:endParaRPr lang="en-US" altLang="en-US" sz="2800" dirty="0" smtClean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096000" y="152400"/>
            <a:ext cx="0" cy="6629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3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"/>
            <a:ext cx="8686800" cy="79216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Before Class 18 on </a:t>
            </a:r>
            <a:r>
              <a:rPr lang="en-US" altLang="en-US" sz="3600" dirty="0" smtClean="0"/>
              <a:t>Monday</a:t>
            </a:r>
            <a:endParaRPr lang="en-US" altLang="en-US" sz="36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32925"/>
            <a:ext cx="8229600" cy="5743183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The </a:t>
            </a:r>
            <a:r>
              <a:rPr lang="en-US" altLang="en-US" sz="2400" dirty="0"/>
              <a:t>reading is all of Chapter 11 on Rotational Vectors and Angular Momentum</a:t>
            </a:r>
            <a:r>
              <a:rPr lang="en-US" altLang="en-US" sz="2400" dirty="0" smtClean="0"/>
              <a:t>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Please read the chapter and/or watch the </a:t>
            </a:r>
            <a:r>
              <a:rPr lang="en-US" altLang="en-US" sz="2400" dirty="0" err="1" smtClean="0"/>
              <a:t>Preclass</a:t>
            </a:r>
            <a:r>
              <a:rPr lang="en-US" altLang="en-US" sz="2400" dirty="0" smtClean="0"/>
              <a:t> 18 Video.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en-US" sz="2400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en-US" sz="2400" dirty="0" smtClean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en-US" sz="2400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en-US" sz="2400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Something to think about: When a figure-skater starts a spin and brings in </a:t>
            </a:r>
            <a:r>
              <a:rPr lang="en-US" altLang="en-US" sz="2400" dirty="0" smtClean="0"/>
              <a:t>her </a:t>
            </a:r>
            <a:r>
              <a:rPr lang="en-US" altLang="en-US" sz="2400" dirty="0"/>
              <a:t>arms, </a:t>
            </a:r>
            <a:r>
              <a:rPr lang="en-US" altLang="en-US" sz="2400" dirty="0" smtClean="0"/>
              <a:t>she </a:t>
            </a:r>
            <a:r>
              <a:rPr lang="en-US" altLang="en-US" sz="2400" dirty="0"/>
              <a:t>spins even faster.  Why?</a:t>
            </a:r>
          </a:p>
          <a:p>
            <a:pPr marL="0" indent="0" eaLnBrk="1" hangingPunct="1">
              <a:buClr>
                <a:srgbClr val="FF0000"/>
              </a:buClr>
              <a:buNone/>
            </a:pPr>
            <a:endParaRPr lang="en-US" altLang="en-US" sz="2400" dirty="0"/>
          </a:p>
        </p:txBody>
      </p:sp>
      <p:sp>
        <p:nvSpPr>
          <p:cNvPr id="2" name="AutoShape 2" descr="Image result for cute flying pig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219760" y="2845080"/>
              <a:ext cx="287280" cy="246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5080" y="2842560"/>
                <a:ext cx="297000" cy="2541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2438400"/>
            <a:ext cx="1771650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830" y="0"/>
            <a:ext cx="308918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9670789" y="4048839"/>
            <a:ext cx="47724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from http://www.daviddarling.info/encyclopedia/A/angular_momentum.html</a:t>
            </a:r>
          </a:p>
        </p:txBody>
      </p:sp>
    </p:spTree>
    <p:extLst>
      <p:ext uri="{BB962C8B-B14F-4D97-AF65-F5344CB8AC3E}">
        <p14:creationId xmlns:p14="http://schemas.microsoft.com/office/powerpoint/2010/main" val="20973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10.5: Rolling without slipping</a:t>
            </a:r>
          </a:p>
        </p:txBody>
      </p:sp>
      <p:pic>
        <p:nvPicPr>
          <p:cNvPr id="26627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324600" y="1066800"/>
            <a:ext cx="3962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 No matter what the speed, four points on this car are always </a:t>
            </a:r>
            <a:r>
              <a:rPr lang="en-US" altLang="en-US" b="1" i="1" dirty="0"/>
              <a:t>at rest!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 Which points? The bottoms of the four tires!</a:t>
            </a: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14801"/>
            <a:ext cx="35052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172200" y="4191000"/>
            <a:ext cx="3962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/>
              <a:t>A wheel rolls much like the treads of a tank.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/>
              <a:t>The bottom of the wheel is </a:t>
            </a:r>
            <a:r>
              <a:rPr lang="en-US" altLang="en-US" b="1" i="1"/>
              <a:t>at rest </a:t>
            </a:r>
            <a:r>
              <a:rPr lang="en-US" altLang="en-US"/>
              <a:t>relative to the ground as it rolls.</a:t>
            </a:r>
          </a:p>
        </p:txBody>
      </p:sp>
    </p:spTree>
    <p:extLst>
      <p:ext uri="{BB962C8B-B14F-4D97-AF65-F5344CB8AC3E}">
        <p14:creationId xmlns:p14="http://schemas.microsoft.com/office/powerpoint/2010/main" val="2269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Rolling without slipping</a:t>
            </a: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6629401" y="1524001"/>
            <a:ext cx="2720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S’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frame: the axle</a:t>
            </a:r>
          </a:p>
        </p:txBody>
      </p:sp>
      <p:sp>
        <p:nvSpPr>
          <p:cNvPr id="5" name="Oval 4"/>
          <p:cNvSpPr/>
          <p:nvPr/>
        </p:nvSpPr>
        <p:spPr>
          <a:xfrm>
            <a:off x="4800601" y="2057401"/>
            <a:ext cx="1800225" cy="18002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64200" y="2925764"/>
            <a:ext cx="71438" cy="714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4" name="TextBox 15"/>
          <p:cNvSpPr txBox="1">
            <a:spLocks noChangeArrowheads="1"/>
          </p:cNvSpPr>
          <p:nvPr/>
        </p:nvSpPr>
        <p:spPr bwMode="auto">
          <a:xfrm>
            <a:off x="1981201" y="1066801"/>
            <a:ext cx="305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frame: the ground</a:t>
            </a:r>
          </a:p>
        </p:txBody>
      </p:sp>
      <p:sp>
        <p:nvSpPr>
          <p:cNvPr id="18" name="Oval 17"/>
          <p:cNvSpPr/>
          <p:nvPr/>
        </p:nvSpPr>
        <p:spPr>
          <a:xfrm>
            <a:off x="5668964" y="2028826"/>
            <a:ext cx="53975" cy="539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70664" y="2935289"/>
            <a:ext cx="53975" cy="539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681664" y="3832226"/>
            <a:ext cx="53975" cy="539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775201" y="2943226"/>
            <a:ext cx="53975" cy="539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715000" y="2957514"/>
            <a:ext cx="838200" cy="1587"/>
          </a:xfrm>
          <a:prstGeom prst="straightConnector1">
            <a:avLst/>
          </a:prstGeom>
          <a:ln w="50800">
            <a:solidFill>
              <a:srgbClr val="008000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905000" y="3886200"/>
            <a:ext cx="8305800" cy="381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632A03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5386389" y="2643189"/>
            <a:ext cx="630237" cy="630237"/>
          </a:xfrm>
          <a:prstGeom prst="arc">
            <a:avLst>
              <a:gd name="adj1" fmla="val 9100593"/>
              <a:gd name="adj2" fmla="val 17802898"/>
            </a:avLst>
          </a:prstGeom>
          <a:ln>
            <a:solidFill>
              <a:srgbClr val="008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62" name="TextBox 37"/>
          <p:cNvSpPr txBox="1">
            <a:spLocks noChangeArrowheads="1"/>
          </p:cNvSpPr>
          <p:nvPr/>
        </p:nvSpPr>
        <p:spPr bwMode="auto">
          <a:xfrm>
            <a:off x="5181600" y="2286000"/>
            <a:ext cx="4379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209800" y="4303714"/>
            <a:ext cx="617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 wheel rotates with angular speed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209800" y="4837114"/>
            <a:ext cx="8001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tangential speed of a point on the rim is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ωr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relative to the axle.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209800" y="5791200"/>
            <a:ext cx="7620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In “rolling without slipping”, the axle moves at speed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 This is the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S’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frame.</a:t>
            </a:r>
            <a:endParaRPr lang="en-US" alt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66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57401"/>
            <a:ext cx="2590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8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mtClean="0"/>
              <a:t>Rolling without slipping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TextBox 3"/>
              <p:cNvSpPr txBox="1">
                <a:spLocks noChangeArrowheads="1"/>
              </p:cNvSpPr>
              <p:nvPr/>
            </p:nvSpPr>
            <p:spPr bwMode="auto">
              <a:xfrm>
                <a:off x="2039937" y="970209"/>
                <a:ext cx="2971799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frame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axle is at rest</a:t>
                </a:r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675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9937" y="970209"/>
                <a:ext cx="2971799" cy="954107"/>
              </a:xfrm>
              <a:prstGeom prst="rect">
                <a:avLst/>
              </a:prstGeom>
              <a:blipFill>
                <a:blip r:embed="rId2"/>
                <a:stretch>
                  <a:fillRect t="-6369" r="-2259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6" name="TextBox 15"/>
              <p:cNvSpPr txBox="1">
                <a:spLocks noChangeArrowheads="1"/>
              </p:cNvSpPr>
              <p:nvPr/>
            </p:nvSpPr>
            <p:spPr bwMode="auto">
              <a:xfrm>
                <a:off x="6546850" y="930666"/>
                <a:ext cx="3047999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alt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frame: the 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ground is at rest</a:t>
                </a:r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67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6850" y="930666"/>
                <a:ext cx="3047999" cy="954107"/>
              </a:xfrm>
              <a:prstGeom prst="rect">
                <a:avLst/>
              </a:prstGeom>
              <a:blipFill>
                <a:blip r:embed="rId3"/>
                <a:stretch>
                  <a:fillRect t="-7051" r="-7000" b="-173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1737804" y="5486400"/>
            <a:ext cx="838200" cy="1587"/>
          </a:xfrm>
          <a:prstGeom prst="straightConnector1">
            <a:avLst/>
          </a:prstGeom>
          <a:ln w="50800">
            <a:solidFill>
              <a:srgbClr val="008000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81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87846"/>
            <a:ext cx="18875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2590800" y="2362200"/>
            <a:ext cx="1800225" cy="18002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54399" y="3230563"/>
            <a:ext cx="71438" cy="714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59163" y="2333625"/>
            <a:ext cx="53975" cy="539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60863" y="3240088"/>
            <a:ext cx="53975" cy="539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71863" y="4137025"/>
            <a:ext cx="53975" cy="539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65400" y="3248025"/>
            <a:ext cx="53975" cy="539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Arc 16"/>
          <p:cNvSpPr/>
          <p:nvPr/>
        </p:nvSpPr>
        <p:spPr>
          <a:xfrm>
            <a:off x="3176588" y="2947988"/>
            <a:ext cx="630237" cy="630237"/>
          </a:xfrm>
          <a:prstGeom prst="arc">
            <a:avLst>
              <a:gd name="adj1" fmla="val 9100593"/>
              <a:gd name="adj2" fmla="val 17802898"/>
            </a:avLst>
          </a:prstGeom>
          <a:ln>
            <a:solidFill>
              <a:srgbClr val="008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29697" y="2387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01932" y="30776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356685" y="38073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68324" y="30988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3" name="Oval 22"/>
          <p:cNvSpPr/>
          <p:nvPr/>
        </p:nvSpPr>
        <p:spPr>
          <a:xfrm>
            <a:off x="7162800" y="2390775"/>
            <a:ext cx="1800225" cy="18002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26399" y="3259138"/>
            <a:ext cx="71438" cy="714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031163" y="2362200"/>
            <a:ext cx="53975" cy="539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932863" y="3268663"/>
            <a:ext cx="53975" cy="539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43863" y="4165600"/>
            <a:ext cx="53975" cy="539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137400" y="3276600"/>
            <a:ext cx="53975" cy="539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Arc 28"/>
          <p:cNvSpPr/>
          <p:nvPr/>
        </p:nvSpPr>
        <p:spPr>
          <a:xfrm>
            <a:off x="7748588" y="2976563"/>
            <a:ext cx="630237" cy="630237"/>
          </a:xfrm>
          <a:prstGeom prst="arc">
            <a:avLst>
              <a:gd name="adj1" fmla="val 9100593"/>
              <a:gd name="adj2" fmla="val 17802898"/>
            </a:avLst>
          </a:prstGeom>
          <a:ln>
            <a:solidFill>
              <a:srgbClr val="008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01697" y="24161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673932" y="31062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28685" y="38359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140324" y="31273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1338" y="4892313"/>
                <a:ext cx="7830862" cy="483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sz="2800" dirty="0" smtClean="0"/>
                  <a:t> is the velocity of the axle relative to the ground.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338" y="4892313"/>
                <a:ext cx="7830862" cy="483146"/>
              </a:xfrm>
              <a:prstGeom prst="rect">
                <a:avLst/>
              </a:prstGeom>
              <a:blipFill>
                <a:blip r:embed="rId5"/>
                <a:stretch>
                  <a:fillRect t="-12658" r="-1479" b="-43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6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mtClean="0"/>
              <a:t>Rolling without slipping</a:t>
            </a:r>
          </a:p>
        </p:txBody>
      </p:sp>
      <p:sp>
        <p:nvSpPr>
          <p:cNvPr id="5" name="Oval 4"/>
          <p:cNvSpPr/>
          <p:nvPr/>
        </p:nvSpPr>
        <p:spPr>
          <a:xfrm>
            <a:off x="4800601" y="838201"/>
            <a:ext cx="1800225" cy="18002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64200" y="1706564"/>
            <a:ext cx="71438" cy="714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681664" y="2613026"/>
            <a:ext cx="53975" cy="539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715000" y="1738314"/>
            <a:ext cx="838200" cy="1587"/>
          </a:xfrm>
          <a:prstGeom prst="straightConnector1">
            <a:avLst/>
          </a:prstGeom>
          <a:ln w="50800">
            <a:solidFill>
              <a:srgbClr val="008000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905000" y="2667000"/>
            <a:ext cx="8305800" cy="381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632A03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5386389" y="1423989"/>
            <a:ext cx="630237" cy="630237"/>
          </a:xfrm>
          <a:prstGeom prst="arc">
            <a:avLst>
              <a:gd name="adj1" fmla="val 9100593"/>
              <a:gd name="adj2" fmla="val 17802898"/>
            </a:avLst>
          </a:prstGeom>
          <a:ln>
            <a:solidFill>
              <a:srgbClr val="008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05" name="TextBox 37"/>
          <p:cNvSpPr txBox="1">
            <a:spLocks noChangeArrowheads="1"/>
          </p:cNvSpPr>
          <p:nvPr/>
        </p:nvSpPr>
        <p:spPr bwMode="auto">
          <a:xfrm>
            <a:off x="5181600" y="1066800"/>
            <a:ext cx="4379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209800" y="3084514"/>
            <a:ext cx="617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 wheel rotates with angular speed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209800" y="4876800"/>
            <a:ext cx="7239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0000"/>
              </a:buClr>
              <a:buFont typeface="Wingdings" pitchFamily="-1" charset="2"/>
              <a:buChar char="§"/>
            </a:pPr>
            <a:r>
              <a:rPr lang="en-US" sz="2800" dirty="0"/>
              <a:t> If your car is accelerating or decelerating or turning, it is </a:t>
            </a:r>
            <a:r>
              <a:rPr lang="en-US" sz="2800" i="1" dirty="0"/>
              <a:t>static friction </a:t>
            </a:r>
            <a:r>
              <a:rPr lang="en-US" sz="2800" dirty="0"/>
              <a:t>of the road on the wheels that provides the net force which accelerates the car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09800" y="3810000"/>
            <a:ext cx="617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axle moves with linear speed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ωr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where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radius of the wheel.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9" name="TextBox 13"/>
          <p:cNvSpPr txBox="1">
            <a:spLocks noChangeArrowheads="1"/>
          </p:cNvSpPr>
          <p:nvPr/>
        </p:nvSpPr>
        <p:spPr bwMode="auto">
          <a:xfrm>
            <a:off x="6705600" y="1219201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ωr</a:t>
            </a:r>
          </a:p>
        </p:txBody>
      </p:sp>
    </p:spTree>
    <p:extLst>
      <p:ext uri="{BB962C8B-B14F-4D97-AF65-F5344CB8AC3E}">
        <p14:creationId xmlns:p14="http://schemas.microsoft.com/office/powerpoint/2010/main" val="15087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"/>
            <a:ext cx="11811000" cy="7921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Rolling without slipping Doc Cam Demo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90500" y="4800600"/>
            <a:ext cx="11811000" cy="762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632A03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H6_PPT_Slide_86"/>
          <p:cNvPicPr>
            <a:picLocks noChangeAspect="1" noChangeArrowheads="1"/>
          </p:cNvPicPr>
          <p:nvPr/>
        </p:nvPicPr>
        <p:blipFill>
          <a:blip r:embed="rId2"/>
          <a:srcRect t="4869" b="7956"/>
          <a:stretch>
            <a:fillRect/>
          </a:stretch>
        </p:blipFill>
        <p:spPr bwMode="auto">
          <a:xfrm>
            <a:off x="6096000" y="807329"/>
            <a:ext cx="5791200" cy="388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7326"/>
            <a:ext cx="8229600" cy="735013"/>
          </a:xfrm>
        </p:spPr>
        <p:txBody>
          <a:bodyPr/>
          <a:lstStyle/>
          <a:p>
            <a:pPr eaLnBrk="1" hangingPunct="1"/>
            <a:r>
              <a:rPr lang="en-US" dirty="0" smtClean="0"/>
              <a:t>Rolling Without Slipping</a:t>
            </a: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609601" y="1265894"/>
            <a:ext cx="53324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buFont typeface="Wingdings" pitchFamily="-1" charset="2"/>
              <a:buChar char="§"/>
            </a:pPr>
            <a:r>
              <a:rPr lang="en-US" sz="2800" dirty="0"/>
              <a:t> Under normal driving conditions, the portion of the rolling wheel that contacts the surface is </a:t>
            </a:r>
            <a:r>
              <a:rPr lang="en-US" sz="2800" i="1" dirty="0"/>
              <a:t>stationary</a:t>
            </a:r>
            <a:r>
              <a:rPr lang="en-US" sz="2800" dirty="0"/>
              <a:t>, not sliding</a:t>
            </a:r>
          </a:p>
          <a:p>
            <a:pPr>
              <a:buClr>
                <a:srgbClr val="FF0000"/>
              </a:buClr>
              <a:buFont typeface="Wingdings" pitchFamily="-1" charset="2"/>
              <a:buChar char="§"/>
            </a:pPr>
            <a:r>
              <a:rPr lang="en-US" sz="2800" dirty="0"/>
              <a:t> In this case the speed of the </a:t>
            </a:r>
            <a:r>
              <a:rPr lang="en-US" sz="2800" dirty="0" err="1"/>
              <a:t>centre</a:t>
            </a:r>
            <a:r>
              <a:rPr lang="en-US" sz="2800" dirty="0"/>
              <a:t> of the wheel is: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402670" y="5315828"/>
            <a:ext cx="88192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CA" sz="3200" dirty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CA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sz="3200" dirty="0">
                <a:latin typeface="Times New Roman" pitchFamily="18" charset="0"/>
                <a:cs typeface="Times New Roman" pitchFamily="18" charset="0"/>
              </a:rPr>
              <a:t> = circumference [m]    and</a:t>
            </a:r>
            <a:r>
              <a:rPr lang="en-CA" sz="3200" i="1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CA" sz="3200" dirty="0">
                <a:latin typeface="Times New Roman" pitchFamily="18" charset="0"/>
                <a:cs typeface="Times New Roman" pitchFamily="18" charset="0"/>
              </a:rPr>
              <a:t> = Period [s]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44994" y="3984306"/>
                <a:ext cx="1330814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>
                          <a:latin typeface="Cambria Math"/>
                        </a:rPr>
                        <m:t>𝑣</m:t>
                      </m:r>
                      <m:r>
                        <a:rPr lang="en-CA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200" i="1"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CA" sz="3200" i="1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994" y="3984306"/>
                <a:ext cx="1330814" cy="1014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8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8" y="-8467"/>
            <a:ext cx="8229600" cy="525462"/>
          </a:xfrm>
        </p:spPr>
        <p:txBody>
          <a:bodyPr/>
          <a:lstStyle/>
          <a:p>
            <a:pPr algn="l"/>
            <a:r>
              <a:rPr lang="en-CA" sz="2800" dirty="0" smtClean="0"/>
              <a:t>Example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381000"/>
            <a:ext cx="6063342" cy="2286000"/>
          </a:xfrm>
        </p:spPr>
        <p:txBody>
          <a:bodyPr/>
          <a:lstStyle/>
          <a:p>
            <a:r>
              <a:rPr lang="en-CA" sz="2400" dirty="0"/>
              <a:t>The circumference of the tires on your car is 0.9 m.</a:t>
            </a:r>
          </a:p>
          <a:p>
            <a:r>
              <a:rPr lang="en-CA" sz="2400" dirty="0"/>
              <a:t>The onboard computer in your car measures that your tires rotate 10 times per second.</a:t>
            </a:r>
          </a:p>
          <a:p>
            <a:r>
              <a:rPr lang="en-CA" sz="2400" dirty="0"/>
              <a:t>What is the speed as displayed on your speedometer</a:t>
            </a:r>
            <a:r>
              <a:rPr lang="en-CA" sz="2400" dirty="0" smtClean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4" b="15556"/>
          <a:stretch/>
        </p:blipFill>
        <p:spPr>
          <a:xfrm>
            <a:off x="-152401" y="3177702"/>
            <a:ext cx="12444433" cy="3756498"/>
          </a:xfrm>
          <a:prstGeom prst="rect">
            <a:avLst/>
          </a:prstGeom>
          <a:effectLst>
            <a:softEdge rad="31750"/>
          </a:effectLst>
        </p:spPr>
      </p:pic>
      <p:cxnSp>
        <p:nvCxnSpPr>
          <p:cNvPr id="5" name="Straight Connector 4"/>
          <p:cNvCxnSpPr/>
          <p:nvPr/>
        </p:nvCxnSpPr>
        <p:spPr>
          <a:xfrm flipV="1">
            <a:off x="6139542" y="228600"/>
            <a:ext cx="32658" cy="2819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9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7458</TotalTime>
  <Words>994</Words>
  <Application>Microsoft Office PowerPoint</Application>
  <PresentationFormat>Widescreen</PresentationFormat>
  <Paragraphs>116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Cambria Math</vt:lpstr>
      <vt:lpstr>Times New Roman</vt:lpstr>
      <vt:lpstr>Wingdings</vt:lpstr>
      <vt:lpstr>Default Design</vt:lpstr>
      <vt:lpstr>Equation</vt:lpstr>
      <vt:lpstr>PHY131H1F  - Class 17</vt:lpstr>
      <vt:lpstr>Learning Catalytics Question 1</vt:lpstr>
      <vt:lpstr>10.5: Rolling without slipping</vt:lpstr>
      <vt:lpstr>Rolling without slipping</vt:lpstr>
      <vt:lpstr>Rolling without slipping</vt:lpstr>
      <vt:lpstr>Rolling without slipping</vt:lpstr>
      <vt:lpstr>Rolling without slipping Doc Cam Demo</vt:lpstr>
      <vt:lpstr>Rolling Without Slipping</vt:lpstr>
      <vt:lpstr>Example</vt:lpstr>
      <vt:lpstr>The “Rolling Without Slipping” Constraints</vt:lpstr>
      <vt:lpstr>Rotational Kinetic Energy</vt:lpstr>
      <vt:lpstr>PowerPoint Presentation</vt:lpstr>
      <vt:lpstr>Linear / Rotational Analogy</vt:lpstr>
      <vt:lpstr>Summary of some Different Types of Energy:</vt:lpstr>
      <vt:lpstr>PowerPoint Presentation</vt:lpstr>
      <vt:lpstr>PowerPoint Presentation</vt:lpstr>
      <vt:lpstr>Compare and Contrast Soup Cans</vt:lpstr>
      <vt:lpstr>Learning Catalytics Q4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Before Class 18 on Monday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Jason</cp:lastModifiedBy>
  <cp:revision>296</cp:revision>
  <cp:lastPrinted>2015-10-21T14:32:15Z</cp:lastPrinted>
  <dcterms:created xsi:type="dcterms:W3CDTF">2011-10-28T14:34:34Z</dcterms:created>
  <dcterms:modified xsi:type="dcterms:W3CDTF">2017-11-09T15:56:33Z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