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626" r:id="rId3"/>
    <p:sldId id="674" r:id="rId4"/>
    <p:sldId id="658" r:id="rId5"/>
    <p:sldId id="659" r:id="rId6"/>
    <p:sldId id="550" r:id="rId7"/>
    <p:sldId id="630" r:id="rId8"/>
    <p:sldId id="631" r:id="rId9"/>
    <p:sldId id="668" r:id="rId10"/>
    <p:sldId id="632" r:id="rId11"/>
    <p:sldId id="633" r:id="rId12"/>
    <p:sldId id="634" r:id="rId13"/>
    <p:sldId id="635" r:id="rId14"/>
    <p:sldId id="675" r:id="rId15"/>
    <p:sldId id="637" r:id="rId16"/>
    <p:sldId id="640" r:id="rId17"/>
    <p:sldId id="657" r:id="rId18"/>
    <p:sldId id="639" r:id="rId19"/>
    <p:sldId id="643" r:id="rId20"/>
    <p:sldId id="644" r:id="rId21"/>
    <p:sldId id="391" r:id="rId22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BFD3C8"/>
    <a:srgbClr val="90B8A6"/>
    <a:srgbClr val="FFFFFF"/>
    <a:srgbClr val="00007C"/>
    <a:srgbClr val="8D0000"/>
    <a:srgbClr val="B90000"/>
    <a:srgbClr val="7F3E1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0" autoAdjust="0"/>
    <p:restoredTop sz="94084" autoAdjust="0"/>
  </p:normalViewPr>
  <p:slideViewPr>
    <p:cSldViewPr>
      <p:cViewPr varScale="1">
        <p:scale>
          <a:sx n="57" d="100"/>
          <a:sy n="57" d="100"/>
        </p:scale>
        <p:origin x="44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EE0CE762-0A18-6249-9CA5-DE404A13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93738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2"/>
            <a:ext cx="5607712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199A51DD-06F9-6D48-9F46-1A45ABCC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A1CA1-775B-DC49-9DB1-8DEB2526EF5E}" type="slidenum">
              <a:rPr lang="en-US"/>
              <a:pPr/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2011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PHY131 Summer 2011 Class 11 Notes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3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A1CA1-775B-DC49-9DB1-8DEB2526EF5E}" type="slidenum">
              <a:rPr lang="en-US"/>
              <a:pPr/>
              <a:t>9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2011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PHY131 Summer 2011 Class 11 Notes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3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5D17D-A13A-F54D-8CC7-590DEBEB36FF}" type="slidenum">
              <a:rPr lang="en-US"/>
              <a:pPr/>
              <a:t>13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38275" y="949325"/>
            <a:ext cx="8431213" cy="4743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STT14.4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2011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PHY131 Summer 2011 Class 11 Notes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5D17D-A13A-F54D-8CC7-590DEBEB36FF}" type="slidenum">
              <a:rPr lang="en-US"/>
              <a:pPr/>
              <a:t>14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38275" y="949325"/>
            <a:ext cx="8431213" cy="4743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STT14.4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2011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PHY131 Summer 2011 Class 11 Notes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6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9A51DD-06F9-6D48-9F46-1A45ABCC091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2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5422A-8D58-6844-A93E-EDC01224062E}" type="slidenum">
              <a:rPr lang="en-US"/>
              <a:pPr/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Answer: B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2011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PHY131 Summer 2011 Class 11 Notes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37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55B72-27AC-774D-A16F-04053E80F740}" type="slidenum">
              <a:rPr lang="en-US"/>
              <a:pPr/>
              <a:t>18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Answer: 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21, 2011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PHY131 Summer 2011 Class 11 Notes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7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0FA2-95FA-EC4D-9679-B5E831CF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B5A-C110-4E4E-B2A5-6AD1382D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F756-45E7-144D-99C1-A6D87F0A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50B9-926F-46DB-B6BA-CD031EB41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82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795FA-797B-3C42-A68D-52C7FE677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4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AFBA-427E-074A-904B-7D75D306B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46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A617D-8E14-DA42-AD92-265B9E616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7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5BC3-D362-4648-8F02-86AB5C66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B6C8-8E9D-0249-A13F-2E1FBE743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A479-31C8-2B40-A44C-244D583D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5D11-8A13-5947-8D08-E0E6EC22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FB9D-9874-CA44-AA62-44661E82F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A5BC-F832-094C-B8D2-F0157CCE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C98C-9B1A-6F4D-B288-FAF32AFC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DD4D-71B3-5C46-816D-632BACBD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AD56E1-4800-214B-8B54-E9EC7E38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saarland.de/fak7/knorr/homepages/patrick/theorex/MapleScripts/oscillations/forced_oscillations1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0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4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[Maple Plot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96" y="1736888"/>
            <a:ext cx="6180666" cy="45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-30480"/>
            <a:ext cx="8991600" cy="819566"/>
          </a:xfrm>
          <a:noFill/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</a:rPr>
              <a:t>PHY131H1F</a:t>
            </a:r>
            <a:r>
              <a:rPr lang="en-US" sz="3600" dirty="0">
                <a:solidFill>
                  <a:schemeClr val="tx1"/>
                </a:solidFill>
                <a:latin typeface="Times New Roman" charset="0"/>
              </a:rPr>
              <a:t>  - Class 20</a:t>
            </a:r>
            <a:endParaRPr lang="en-US" sz="28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1759424" y="789086"/>
            <a:ext cx="4336576" cy="162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2400" kern="0" dirty="0">
                <a:latin typeface="+mn-lt"/>
                <a:ea typeface="+mn-ea"/>
                <a:cs typeface="+mn-cs"/>
              </a:rPr>
              <a:t>Today: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30849" y="1219200"/>
            <a:ext cx="334597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en-US" sz="2400" b="1" kern="0" dirty="0"/>
              <a:t>Today, Chapter 13:</a:t>
            </a:r>
          </a:p>
          <a:p>
            <a:pPr eaLnBrk="1" hangingPunct="1">
              <a:spcAft>
                <a:spcPts val="2400"/>
              </a:spcAft>
            </a:pPr>
            <a:r>
              <a:rPr lang="en-CA" altLang="en-US" sz="2400" kern="0" dirty="0"/>
              <a:t>General Periodic Oscillations</a:t>
            </a:r>
          </a:p>
          <a:p>
            <a:pPr eaLnBrk="1" hangingPunct="1">
              <a:spcAft>
                <a:spcPts val="2400"/>
              </a:spcAft>
            </a:pPr>
            <a:r>
              <a:rPr lang="en-CA" altLang="en-US" sz="2400" kern="0" dirty="0"/>
              <a:t>Special case: Simple Harmonic Motion</a:t>
            </a:r>
            <a:endParaRPr lang="en-US" altLang="en-US" sz="240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1792761" y="6570032"/>
            <a:ext cx="913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Animation from </a:t>
            </a:r>
            <a:r>
              <a:rPr lang="en-CA" sz="1100" dirty="0">
                <a:hlinkClick r:id="rId3"/>
              </a:rPr>
              <a:t>http://www.uni-saarland.de/fak7/knorr/homepages/patrick/theorex/MapleScripts/oscillations/forced_oscillations1.html</a:t>
            </a:r>
            <a:r>
              <a:rPr lang="en-CA" sz="11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2" descr="fig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-1066800"/>
            <a:ext cx="4876800" cy="775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7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7924800" y="533401"/>
          <a:ext cx="16002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4" imgW="571320" imgH="228600" progId="Equation.3">
                  <p:embed/>
                </p:oleObj>
              </mc:Choice>
              <mc:Fallback>
                <p:oleObj name="Equation" r:id="rId4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33401"/>
                        <a:ext cx="1600200" cy="6397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96200" y="2438400"/>
          <a:ext cx="15240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Equation" r:id="rId6" imgW="545760" imgH="393480" progId="Equation.3">
                  <p:embed/>
                </p:oleObj>
              </mc:Choice>
              <mc:Fallback>
                <p:oleObj name="Equation" r:id="rId6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438400"/>
                        <a:ext cx="1524000" cy="10985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43800" y="4953001"/>
          <a:ext cx="1752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Equation" r:id="rId8" imgW="685800" imgH="393480" progId="Equation.3">
                  <p:embed/>
                </p:oleObj>
              </mc:Choice>
              <mc:Fallback>
                <p:oleObj name="Equation" r:id="rId8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953001"/>
                        <a:ext cx="1752600" cy="1006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8610600" y="12954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8305800" y="36576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7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nimBg="1"/>
      <p:bldP spid="471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316598"/>
                </a:solidFill>
              </a:rPr>
              <a:t>Simple Harmonic Motion</a:t>
            </a:r>
            <a:endParaRPr lang="en-US" b="1">
              <a:solidFill>
                <a:srgbClr val="2E6099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997075" y="1441450"/>
            <a:ext cx="81343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If the initial position of an object in SHM is not 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, then we may still use the cosine function, with a phase constant </a:t>
            </a:r>
            <a:r>
              <a:rPr lang="el-GR" sz="2800" i="1" dirty="0">
                <a:latin typeface="Times New Roman" charset="0"/>
                <a:ea typeface="Times New Roman" charset="0"/>
                <a:cs typeface="Times New Roman" charset="0"/>
              </a:rPr>
              <a:t>ϕ</a:t>
            </a:r>
            <a:r>
              <a:rPr lang="en-CA" sz="2800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CA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measured in radians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14_15Figure-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1"/>
            <a:ext cx="403860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791200" y="152400"/>
            <a:ext cx="4495800" cy="914400"/>
          </a:xfrm>
        </p:spPr>
        <p:txBody>
          <a:bodyPr/>
          <a:lstStyle/>
          <a:p>
            <a:pPr eaLnBrk="1" hangingPunct="1"/>
            <a:r>
              <a:rPr lang="en-US" sz="3200"/>
              <a:t>Simple Harmonic Motion (SHM)</a:t>
            </a:r>
          </a:p>
        </p:txBody>
      </p:sp>
      <p:graphicFrame>
        <p:nvGraphicFramePr>
          <p:cNvPr id="25602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29400" y="1752600"/>
          <a:ext cx="27432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Equation" r:id="rId4" imgW="1117440" imgH="228600" progId="Equation.3">
                  <p:embed/>
                </p:oleObj>
              </mc:Choice>
              <mc:Fallback>
                <p:oleObj name="Equation" r:id="rId4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752600"/>
                        <a:ext cx="2743200" cy="5603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77000" y="4114801"/>
          <a:ext cx="38862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Equation" r:id="rId6" imgW="1612800" imgH="393480" progId="Equation.3">
                  <p:embed/>
                </p:oleObj>
              </mc:Choice>
              <mc:Fallback>
                <p:oleObj name="Equation" r:id="rId6" imgW="1612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14801"/>
                        <a:ext cx="3886200" cy="949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867400" y="5334000"/>
          <a:ext cx="48006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Equation" r:id="rId8" imgW="2120760" imgH="419040" progId="Equation.3">
                  <p:embed/>
                </p:oleObj>
              </mc:Choice>
              <mc:Fallback>
                <p:oleObj name="Equation" r:id="rId8" imgW="2120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334000"/>
                        <a:ext cx="4800600" cy="9477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2057400" y="46482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2057400" y="5867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2576513" y="3810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3381375" y="3810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4219575" y="3810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5033963" y="3810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76613" y="5075239"/>
            <a:ext cx="23812" cy="22225"/>
          </a:xfrm>
          <a:custGeom>
            <a:avLst/>
            <a:gdLst>
              <a:gd name="T0" fmla="*/ 8530 w 67"/>
              <a:gd name="T1" fmla="*/ 13891 h 64"/>
              <a:gd name="T2" fmla="*/ 16704 w 67"/>
              <a:gd name="T3" fmla="*/ 19794 h 64"/>
              <a:gd name="T4" fmla="*/ 19903 w 67"/>
              <a:gd name="T5" fmla="*/ 21878 h 64"/>
              <a:gd name="T6" fmla="*/ 20258 w 67"/>
              <a:gd name="T7" fmla="*/ 6598 h 64"/>
              <a:gd name="T8" fmla="*/ 9240 w 67"/>
              <a:gd name="T9" fmla="*/ 695 h 64"/>
              <a:gd name="T10" fmla="*/ 10662 w 67"/>
              <a:gd name="T11" fmla="*/ 16321 h 64"/>
              <a:gd name="T12" fmla="*/ 1066 w 67"/>
              <a:gd name="T13" fmla="*/ 17363 h 64"/>
              <a:gd name="T14" fmla="*/ 0 w 67"/>
              <a:gd name="T15" fmla="*/ 18058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"/>
              <a:gd name="T25" fmla="*/ 0 h 64"/>
              <a:gd name="T26" fmla="*/ 67 w 67"/>
              <a:gd name="T27" fmla="*/ 64 h 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" h="64" extrusionOk="0">
                <a:moveTo>
                  <a:pt x="24" y="40"/>
                </a:moveTo>
                <a:cubicBezTo>
                  <a:pt x="38" y="21"/>
                  <a:pt x="28" y="41"/>
                  <a:pt x="47" y="57"/>
                </a:cubicBezTo>
                <a:cubicBezTo>
                  <a:pt x="50" y="59"/>
                  <a:pt x="53" y="61"/>
                  <a:pt x="56" y="63"/>
                </a:cubicBezTo>
                <a:cubicBezTo>
                  <a:pt x="70" y="49"/>
                  <a:pt x="68" y="38"/>
                  <a:pt x="57" y="19"/>
                </a:cubicBezTo>
                <a:cubicBezTo>
                  <a:pt x="48" y="3"/>
                  <a:pt x="42" y="2"/>
                  <a:pt x="26" y="2"/>
                </a:cubicBezTo>
                <a:cubicBezTo>
                  <a:pt x="25" y="18"/>
                  <a:pt x="26" y="31"/>
                  <a:pt x="30" y="47"/>
                </a:cubicBezTo>
                <a:cubicBezTo>
                  <a:pt x="18" y="27"/>
                  <a:pt x="11" y="26"/>
                  <a:pt x="3" y="50"/>
                </a:cubicBezTo>
                <a:cubicBezTo>
                  <a:pt x="0" y="61"/>
                  <a:pt x="-1" y="66"/>
                  <a:pt x="0" y="52"/>
                </a:cubicBezTo>
              </a:path>
            </a:pathLst>
          </a:custGeom>
          <a:noFill/>
          <a:ln w="19050" cap="rnd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00" grpId="0" animBg="1"/>
      <p:bldP spid="42001" grpId="0" animBg="1"/>
      <p:bldP spid="42002" grpId="0" animBg="1"/>
      <p:bldP spid="42003" grpId="0" animBg="1"/>
      <p:bldP spid="420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048500" y="147320"/>
            <a:ext cx="4191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>
                <a:latin typeface="Times New Roman" charset="0"/>
              </a:rPr>
              <a:t>This is the position graph of a mass on a spring. What can you say about the velocity and the force at the instant indicated by the dotted line?</a:t>
            </a:r>
          </a:p>
        </p:txBody>
      </p:sp>
      <p:pic>
        <p:nvPicPr>
          <p:cNvPr id="27651" name="Picture 3" descr="mpsp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900" y="-5080"/>
            <a:ext cx="4064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91300" y="2204720"/>
            <a:ext cx="4800600" cy="3429000"/>
            <a:chOff x="2448" y="624"/>
            <a:chExt cx="2832" cy="1968"/>
          </a:xfrm>
        </p:grpSpPr>
        <p:pic>
          <p:nvPicPr>
            <p:cNvPr id="27654" name="Picture 5" descr="14_stt_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624"/>
              <a:ext cx="2832" cy="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5" name="Rectangle 6"/>
            <p:cNvSpPr>
              <a:spLocks noChangeArrowheads="1"/>
            </p:cNvSpPr>
            <p:nvPr/>
          </p:nvSpPr>
          <p:spPr bwMode="auto">
            <a:xfrm>
              <a:off x="2928" y="2256"/>
              <a:ext cx="2016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1" y="228601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</a:t>
            </a:r>
            <a:r>
              <a:rPr lang="en-US" sz="2400" dirty="0" err="1" smtClean="0"/>
              <a:t>Catalytics</a:t>
            </a:r>
            <a:r>
              <a:rPr lang="en-US" sz="2400" dirty="0" smtClean="0"/>
              <a:t> Question 3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24100" y="4328087"/>
            <a:ext cx="426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</a:t>
            </a:r>
            <a:endParaRPr lang="en-US"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03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rap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2377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048500" y="147320"/>
            <a:ext cx="4191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>
                <a:latin typeface="Times New Roman" charset="0"/>
              </a:rPr>
              <a:t>This is the position graph of a mass on a spring. What can you say about the velocity and the force at the instant indicated by the dotted line?</a:t>
            </a:r>
          </a:p>
        </p:txBody>
      </p:sp>
      <p:pic>
        <p:nvPicPr>
          <p:cNvPr id="27651" name="Picture 3" descr="mpspr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8900" y="-5080"/>
            <a:ext cx="4064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1" y="228601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</a:t>
            </a:r>
            <a:r>
              <a:rPr lang="en-US" sz="2400" dirty="0" err="1" smtClean="0"/>
              <a:t>Catalytics</a:t>
            </a:r>
            <a:r>
              <a:rPr lang="en-US" sz="2400" dirty="0" smtClean="0"/>
              <a:t> Question 4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24100" y="4328087"/>
            <a:ext cx="426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</a:t>
            </a:r>
            <a:endParaRPr lang="en-US"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1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_FigureCQ04-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124" y="732337"/>
            <a:ext cx="8999537" cy="2798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943861" y="316411"/>
            <a:ext cx="5257800" cy="563562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What is </a:t>
            </a:r>
            <a:r>
              <a:rPr lang="en-US" i="1" dirty="0" smtClean="0">
                <a:latin typeface="Times New Roman"/>
                <a:ea typeface="Lucida Grande"/>
                <a:cs typeface="Times New Roman"/>
              </a:rPr>
              <a:t>ϕ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6661" y="3242173"/>
            <a:ext cx="3352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0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334601"/>
              </p:ext>
            </p:extLst>
          </p:nvPr>
        </p:nvGraphicFramePr>
        <p:xfrm>
          <a:off x="8354061" y="422774"/>
          <a:ext cx="27432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5" imgW="1117600" imgH="177800" progId="Equation.3">
                  <p:embed/>
                </p:oleObj>
              </mc:Choice>
              <mc:Fallback>
                <p:oleObj name="Equation" r:id="rId5" imgW="1117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4061" y="422774"/>
                        <a:ext cx="2743200" cy="434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1" y="228601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</a:t>
            </a:r>
            <a:r>
              <a:rPr lang="en-US" sz="2400" dirty="0" err="1" smtClean="0"/>
              <a:t>Catalytics</a:t>
            </a:r>
            <a:r>
              <a:rPr lang="en-US" sz="2400" dirty="0" smtClean="0"/>
              <a:t> Question 5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3500494"/>
            <a:ext cx="426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</a:t>
            </a:r>
            <a:endParaRPr lang="en-US"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69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981200" y="46038"/>
            <a:ext cx="8229600" cy="715962"/>
          </a:xfrm>
        </p:spPr>
        <p:txBody>
          <a:bodyPr/>
          <a:lstStyle/>
          <a:p>
            <a:r>
              <a:rPr lang="en-US" dirty="0" smtClean="0"/>
              <a:t>S.H.M. notes.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838200"/>
            <a:ext cx="8458200" cy="2185988"/>
          </a:xfrm>
        </p:spPr>
        <p:txBody>
          <a:bodyPr/>
          <a:lstStyle/>
          <a:p>
            <a:r>
              <a:rPr lang="en-US" dirty="0" smtClean="0"/>
              <a:t>The frequency, </a:t>
            </a:r>
            <a:r>
              <a:rPr lang="en-US" i="1" dirty="0" err="1" smtClean="0">
                <a:latin typeface="Times New Roman"/>
                <a:cs typeface="Times New Roman"/>
              </a:rPr>
              <a:t>f</a:t>
            </a:r>
            <a:r>
              <a:rPr lang="en-US" dirty="0" smtClean="0"/>
              <a:t>, is set by the properties of the system.  In the case of a mass </a:t>
            </a:r>
            <a:r>
              <a:rPr lang="en-US" i="1" dirty="0" err="1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attached to a spring of spring-constant </a:t>
            </a:r>
            <a:r>
              <a:rPr lang="en-US" i="1" dirty="0" err="1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, the frequency is always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5000" y="4343400"/>
            <a:ext cx="8534400" cy="2209800"/>
          </a:xfrm>
        </p:spPr>
        <p:txBody>
          <a:bodyPr/>
          <a:lstStyle/>
          <a:p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/>
                <a:ea typeface="Lucida Grande"/>
                <a:cs typeface="Times New Roman"/>
              </a:rPr>
              <a:t>ϕ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/>
              <a:t> are set by the initial conditions: 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/>
              <a:t> (initial position) and </a:t>
            </a:r>
            <a:r>
              <a:rPr lang="en-US" i="1" dirty="0" smtClean="0">
                <a:latin typeface="Times New Roman"/>
                <a:cs typeface="Times New Roman"/>
              </a:rPr>
              <a:t>v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/>
              <a:t> (initial velocity).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 turns out to be related to the total energy of the spring oscillator system: </a:t>
            </a:r>
            <a:r>
              <a:rPr lang="en-US" i="1" dirty="0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 = ½ </a:t>
            </a:r>
            <a:r>
              <a:rPr lang="en-US" i="1" dirty="0" err="1" smtClean="0">
                <a:latin typeface="Times New Roman"/>
                <a:cs typeface="Times New Roman"/>
              </a:rPr>
              <a:t>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05401" y="2971801"/>
          <a:ext cx="2036761" cy="108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3" imgW="762000" imgH="406400" progId="Equation.3">
                  <p:embed/>
                </p:oleObj>
              </mc:Choice>
              <mc:Fallback>
                <p:oleObj name="Equation" r:id="rId3" imgW="762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2971801"/>
                        <a:ext cx="2036761" cy="1086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8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81200" y="1447801"/>
            <a:ext cx="7620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 charset="0"/>
              </a:rPr>
              <a:t>Which of the following quantities in the description of </a:t>
            </a:r>
            <a:r>
              <a:rPr lang="en-US" sz="3200" b="1" dirty="0">
                <a:latin typeface="Times New Roman" charset="0"/>
              </a:rPr>
              <a:t>simple harmonic motion </a:t>
            </a:r>
            <a:r>
              <a:rPr lang="en-US" sz="3200" dirty="0">
                <a:latin typeface="Times New Roman" charset="0"/>
              </a:rPr>
              <a:t>is </a:t>
            </a:r>
            <a:r>
              <a:rPr lang="en-US" sz="3200" i="1" dirty="0">
                <a:latin typeface="Times New Roman" charset="0"/>
              </a:rPr>
              <a:t>not </a:t>
            </a:r>
            <a:r>
              <a:rPr lang="en-US" sz="3200" dirty="0">
                <a:latin typeface="Times New Roman" charset="0"/>
              </a:rPr>
              <a:t>determined by the initial position and velocity of the mass?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28601"/>
            <a:ext cx="457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</a:t>
            </a:r>
            <a:r>
              <a:rPr lang="en-US" sz="2400" dirty="0" err="1" smtClean="0"/>
              <a:t>Catalytics</a:t>
            </a:r>
            <a:r>
              <a:rPr lang="en-US" sz="2400" dirty="0" smtClean="0"/>
              <a:t> Question 6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810000"/>
            <a:ext cx="426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</a:t>
            </a:r>
            <a:endParaRPr lang="en-US"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69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828800" y="2209799"/>
            <a:ext cx="8458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21699C"/>
                </a:solidFill>
                <a:latin typeface="Times New Roman" charset="0"/>
              </a:rPr>
              <a:t>A mass is oscillating on a spring in S.H.M.  When it passes through its equilibrium point, an external “kick” suddenly decreases its speed, but then it continues to oscillate.  As a result of this slowing, the frequency of the oscillation</a:t>
            </a:r>
          </a:p>
        </p:txBody>
      </p:sp>
      <p:pic>
        <p:nvPicPr>
          <p:cNvPr id="4" name="Picture 3" descr="HorizontalMassSpring_WithAx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1" y="228600"/>
            <a:ext cx="5638800" cy="199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1" y="22860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</a:t>
            </a:r>
            <a:r>
              <a:rPr lang="en-US" sz="2400" dirty="0" err="1" smtClean="0"/>
              <a:t>Catalytics</a:t>
            </a:r>
            <a:r>
              <a:rPr lang="en-US" sz="2400" dirty="0" smtClean="0"/>
              <a:t> Question 7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37002" y="5256787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864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4_1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0"/>
            <a:ext cx="4973934" cy="5029200"/>
          </a:xfrm>
          <a:noFill/>
        </p:spPr>
      </p:pic>
      <p:sp>
        <p:nvSpPr>
          <p:cNvPr id="2" name="Rectangle 1"/>
          <p:cNvSpPr/>
          <p:nvPr/>
        </p:nvSpPr>
        <p:spPr>
          <a:xfrm>
            <a:off x="1524000" y="4724400"/>
            <a:ext cx="5181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6405872" y="0"/>
            <a:ext cx="426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Vertical Mass on a Spring</a:t>
            </a:r>
          </a:p>
        </p:txBody>
      </p:sp>
    </p:spTree>
    <p:extLst>
      <p:ext uri="{BB962C8B-B14F-4D97-AF65-F5344CB8AC3E}">
        <p14:creationId xmlns:p14="http://schemas.microsoft.com/office/powerpoint/2010/main" val="17546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3515" y="762000"/>
            <a:ext cx="6097587" cy="4267199"/>
          </a:xfrm>
        </p:spPr>
        <p:txBody>
          <a:bodyPr/>
          <a:lstStyle/>
          <a:p>
            <a:r>
              <a:rPr lang="en-US" sz="2600" dirty="0">
                <a:latin typeface="Times New Roman"/>
                <a:cs typeface="Times New Roman"/>
              </a:rPr>
              <a:t>A construction worker of mass </a:t>
            </a:r>
            <a:r>
              <a:rPr lang="en-US" sz="2600" i="1" dirty="0">
                <a:latin typeface="Times New Roman"/>
                <a:cs typeface="Times New Roman"/>
              </a:rPr>
              <a:t>m</a:t>
            </a:r>
            <a:r>
              <a:rPr lang="en-US" sz="2600" baseline="-25000" dirty="0">
                <a:latin typeface="Times New Roman"/>
                <a:cs typeface="Times New Roman"/>
              </a:rPr>
              <a:t>w</a:t>
            </a:r>
            <a:r>
              <a:rPr lang="en-US" sz="2600" dirty="0">
                <a:latin typeface="Times New Roman"/>
                <a:cs typeface="Times New Roman"/>
              </a:rPr>
              <a:t> sits 2.0 </a:t>
            </a:r>
            <a:r>
              <a:rPr lang="en-US" sz="2600" dirty="0" err="1">
                <a:latin typeface="Times New Roman"/>
                <a:cs typeface="Times New Roman"/>
              </a:rPr>
              <a:t>m</a:t>
            </a:r>
            <a:r>
              <a:rPr lang="en-US" sz="2600" dirty="0">
                <a:latin typeface="Times New Roman"/>
                <a:cs typeface="Times New Roman"/>
              </a:rPr>
              <a:t> from the end of a steel beam of mass </a:t>
            </a:r>
            <a:r>
              <a:rPr lang="en-US" sz="2600" i="1" dirty="0" err="1">
                <a:latin typeface="Times New Roman"/>
                <a:cs typeface="Times New Roman"/>
              </a:rPr>
              <a:t>m</a:t>
            </a:r>
            <a:r>
              <a:rPr lang="en-US" sz="2600" baseline="-25000" dirty="0" err="1">
                <a:latin typeface="Times New Roman"/>
                <a:cs typeface="Times New Roman"/>
              </a:rPr>
              <a:t>b</a:t>
            </a:r>
            <a:r>
              <a:rPr lang="en-US" sz="2600" dirty="0">
                <a:latin typeface="Times New Roman"/>
                <a:cs typeface="Times New Roman"/>
              </a:rPr>
              <a:t>, as shown. </a:t>
            </a:r>
          </a:p>
          <a:p>
            <a:r>
              <a:rPr lang="en-US" sz="2600" dirty="0">
                <a:latin typeface="Times New Roman"/>
                <a:cs typeface="Times New Roman"/>
              </a:rPr>
              <a:t>The tension in the Cable is </a:t>
            </a:r>
            <a:r>
              <a:rPr lang="en-US" sz="2600" i="1" dirty="0">
                <a:latin typeface="Times New Roman"/>
                <a:cs typeface="Times New Roman"/>
              </a:rPr>
              <a:t>T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en-US" sz="2600" dirty="0">
                <a:latin typeface="Times New Roman"/>
                <a:cs typeface="Times New Roman"/>
              </a:rPr>
              <a:t>The wall exerts a normal force, </a:t>
            </a:r>
            <a:r>
              <a:rPr lang="en-US" sz="2600" i="1" dirty="0" err="1">
                <a:latin typeface="Times New Roman"/>
                <a:cs typeface="Times New Roman"/>
              </a:rPr>
              <a:t>n</a:t>
            </a:r>
            <a:r>
              <a:rPr lang="en-US" sz="2600" dirty="0">
                <a:latin typeface="Times New Roman"/>
                <a:cs typeface="Times New Roman"/>
              </a:rPr>
              <a:t> on the beam, and an upward force, </a:t>
            </a:r>
            <a:r>
              <a:rPr lang="en-US" sz="2600" i="1" dirty="0">
                <a:latin typeface="Times New Roman"/>
                <a:cs typeface="Times New Roman"/>
              </a:rPr>
              <a:t>F</a:t>
            </a:r>
            <a:r>
              <a:rPr lang="en-US" sz="2600" baseline="-25000" dirty="0">
                <a:latin typeface="Times New Roman"/>
                <a:cs typeface="Times New Roman"/>
              </a:rPr>
              <a:t>1</a:t>
            </a:r>
            <a:r>
              <a:rPr lang="en-US" sz="2600" dirty="0">
                <a:latin typeface="Times New Roman"/>
                <a:cs typeface="Times New Roman"/>
              </a:rPr>
              <a:t>.</a:t>
            </a:r>
          </a:p>
          <a:p>
            <a:r>
              <a:rPr lang="en-US" sz="2600" dirty="0">
                <a:latin typeface="Times New Roman"/>
                <a:cs typeface="Times New Roman"/>
              </a:rPr>
              <a:t>Define +</a:t>
            </a:r>
            <a:r>
              <a:rPr lang="en-US" sz="2600" i="1" dirty="0" err="1">
                <a:latin typeface="Times New Roman"/>
                <a:cs typeface="Times New Roman"/>
              </a:rPr>
              <a:t>x</a:t>
            </a:r>
            <a:r>
              <a:rPr lang="en-US" sz="2600" dirty="0">
                <a:latin typeface="Times New Roman"/>
                <a:cs typeface="Times New Roman"/>
              </a:rPr>
              <a:t> = to the right, +</a:t>
            </a:r>
            <a:r>
              <a:rPr lang="en-US" sz="2600" i="1" dirty="0" err="1">
                <a:latin typeface="Times New Roman"/>
                <a:cs typeface="Times New Roman"/>
              </a:rPr>
              <a:t>y</a:t>
            </a:r>
            <a:r>
              <a:rPr lang="en-US" sz="2600" dirty="0">
                <a:latin typeface="Times New Roman"/>
                <a:cs typeface="Times New Roman"/>
              </a:rPr>
              <a:t> = up, and the pivot is the point where the beam touches the wall.</a:t>
            </a:r>
          </a:p>
          <a:p>
            <a:r>
              <a:rPr lang="en-US" sz="2600" dirty="0">
                <a:latin typeface="Times New Roman"/>
                <a:cs typeface="Times New Roman"/>
              </a:rPr>
              <a:t>What is the normal force, </a:t>
            </a:r>
            <a:r>
              <a:rPr lang="en-US" sz="2600" i="1" dirty="0" err="1">
                <a:latin typeface="Times New Roman"/>
                <a:cs typeface="Times New Roman"/>
              </a:rPr>
              <a:t>n</a:t>
            </a:r>
            <a:r>
              <a:rPr lang="en-US" sz="260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4956" y="4413903"/>
            <a:ext cx="426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</a:t>
            </a:r>
            <a:endParaRPr lang="en-US" sz="2600" dirty="0"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077074" y="-1"/>
            <a:ext cx="4810126" cy="4638431"/>
            <a:chOff x="7086600" y="228600"/>
            <a:chExt cx="3397886" cy="3276600"/>
          </a:xfrm>
        </p:grpSpPr>
        <p:pic>
          <p:nvPicPr>
            <p:cNvPr id="17" name="Picture 16" descr="Knight_PSE_MM:Media:Chapter12:Images:12_FigureP63-F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62801" y="228600"/>
              <a:ext cx="3321685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7086600" y="2895600"/>
              <a:ext cx="1219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7391400" y="2438400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7087394" y="2132806"/>
              <a:ext cx="6096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9144794" y="2666206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9601200" y="1828800"/>
              <a:ext cx="839788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Placeholder 2"/>
            <p:cNvSpPr txBox="1">
              <a:spLocks/>
            </p:cNvSpPr>
            <p:nvPr/>
          </p:nvSpPr>
          <p:spPr bwMode="auto">
            <a:xfrm>
              <a:off x="9982200" y="1676400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600" i="1" kern="0" dirty="0">
                  <a:latin typeface="Times New Roman"/>
                  <a:ea typeface="+mn-ea"/>
                  <a:cs typeface="Times New Roman"/>
                </a:rPr>
                <a:t>T</a:t>
              </a:r>
              <a:endParaRPr lang="en-US" sz="2600" kern="0" dirty="0"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1" name="Text Placeholder 2"/>
            <p:cNvSpPr txBox="1">
              <a:spLocks/>
            </p:cNvSpPr>
            <p:nvPr/>
          </p:nvSpPr>
          <p:spPr bwMode="auto">
            <a:xfrm>
              <a:off x="9372600" y="2590800"/>
              <a:ext cx="762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600" i="1" kern="0" dirty="0" err="1">
                  <a:latin typeface="Times New Roman"/>
                  <a:ea typeface="+mn-ea"/>
                  <a:cs typeface="Times New Roman"/>
                </a:rPr>
                <a:t>m</a:t>
              </a:r>
              <a:r>
                <a:rPr lang="en-US" sz="2600" kern="0" baseline="-25000" dirty="0" err="1">
                  <a:latin typeface="Times New Roman"/>
                  <a:ea typeface="+mn-ea"/>
                  <a:cs typeface="Times New Roman"/>
                </a:rPr>
                <a:t>w</a:t>
              </a:r>
              <a:r>
                <a:rPr lang="en-US" sz="2600" i="1" kern="0" dirty="0" err="1">
                  <a:latin typeface="Times New Roman"/>
                  <a:ea typeface="+mn-ea"/>
                  <a:cs typeface="Times New Roman"/>
                </a:rPr>
                <a:t>g</a:t>
              </a:r>
              <a:endParaRPr lang="en-US" sz="2600" kern="0" dirty="0"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2" name="Text Placeholder 2"/>
            <p:cNvSpPr txBox="1">
              <a:spLocks/>
            </p:cNvSpPr>
            <p:nvPr/>
          </p:nvSpPr>
          <p:spPr bwMode="auto">
            <a:xfrm>
              <a:off x="8839200" y="2971800"/>
              <a:ext cx="762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600" i="1" kern="0" dirty="0" err="1">
                  <a:latin typeface="Times New Roman"/>
                  <a:ea typeface="+mn-ea"/>
                  <a:cs typeface="Times New Roman"/>
                </a:rPr>
                <a:t>m</a:t>
              </a:r>
              <a:r>
                <a:rPr lang="en-US" sz="2600" kern="0" baseline="-25000" dirty="0" err="1">
                  <a:latin typeface="Times New Roman"/>
                  <a:ea typeface="+mn-ea"/>
                  <a:cs typeface="Times New Roman"/>
                </a:rPr>
                <a:t>b</a:t>
              </a:r>
              <a:r>
                <a:rPr lang="en-US" sz="2600" i="1" kern="0" dirty="0" err="1">
                  <a:latin typeface="Times New Roman"/>
                  <a:ea typeface="+mn-ea"/>
                  <a:cs typeface="Times New Roman"/>
                </a:rPr>
                <a:t>g</a:t>
              </a:r>
              <a:endParaRPr lang="en-US" sz="2600" kern="0" dirty="0"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3" name="Text Placeholder 2"/>
            <p:cNvSpPr txBox="1">
              <a:spLocks/>
            </p:cNvSpPr>
            <p:nvPr/>
          </p:nvSpPr>
          <p:spPr bwMode="auto">
            <a:xfrm>
              <a:off x="7391400" y="15240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600" i="1" kern="0" dirty="0">
                  <a:latin typeface="Times New Roman"/>
                  <a:ea typeface="+mn-ea"/>
                  <a:cs typeface="Times New Roman"/>
                </a:rPr>
                <a:t>F</a:t>
              </a:r>
              <a:r>
                <a:rPr lang="en-US" sz="2600" kern="0" baseline="-25000" dirty="0">
                  <a:latin typeface="Times New Roman"/>
                  <a:ea typeface="+mn-ea"/>
                  <a:cs typeface="Times New Roman"/>
                </a:rPr>
                <a:t>1</a:t>
              </a:r>
            </a:p>
          </p:txBody>
        </p:sp>
        <p:sp>
          <p:nvSpPr>
            <p:cNvPr id="34" name="Text Placeholder 2"/>
            <p:cNvSpPr txBox="1">
              <a:spLocks/>
            </p:cNvSpPr>
            <p:nvPr/>
          </p:nvSpPr>
          <p:spPr bwMode="auto">
            <a:xfrm>
              <a:off x="7620000" y="1905000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600" i="1" kern="0" dirty="0" err="1">
                  <a:latin typeface="Times New Roman"/>
                  <a:ea typeface="+mn-ea"/>
                  <a:cs typeface="Times New Roman"/>
                </a:rPr>
                <a:t>n</a:t>
              </a:r>
              <a:endParaRPr lang="en-US" sz="2600" kern="0" dirty="0"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685213" y="2781300"/>
              <a:ext cx="522663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5400000">
              <a:off x="8419306" y="2857500"/>
              <a:ext cx="838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447230" y="2661999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6.0 </a:t>
              </a:r>
              <a:r>
                <a:rPr lang="en-US" dirty="0" err="1" smtClean="0">
                  <a:latin typeface="Times New Roman"/>
                  <a:cs typeface="Times New Roman"/>
                </a:rPr>
                <a:t>m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0" y="228600"/>
            <a:ext cx="437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Learning </a:t>
            </a:r>
            <a:r>
              <a:rPr lang="en-US" sz="2400" dirty="0" err="1" smtClean="0"/>
              <a:t>Catalytics</a:t>
            </a:r>
            <a:r>
              <a:rPr lang="en-US" sz="2400" dirty="0" smtClean="0"/>
              <a:t> Question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77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4_1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1" y="-38100"/>
            <a:ext cx="4876800" cy="5516796"/>
          </a:xfrm>
          <a:noFill/>
        </p:spPr>
      </p:pic>
      <p:sp>
        <p:nvSpPr>
          <p:cNvPr id="3" name="Rectangle 2"/>
          <p:cNvSpPr/>
          <p:nvPr/>
        </p:nvSpPr>
        <p:spPr>
          <a:xfrm>
            <a:off x="1509712" y="5116746"/>
            <a:ext cx="5181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6405872" y="0"/>
            <a:ext cx="426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Vertical Mass on a Spring</a:t>
            </a:r>
          </a:p>
        </p:txBody>
      </p:sp>
    </p:spTree>
    <p:extLst>
      <p:ext uri="{BB962C8B-B14F-4D97-AF65-F5344CB8AC3E}">
        <p14:creationId xmlns:p14="http://schemas.microsoft.com/office/powerpoint/2010/main" val="19415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686800" cy="7921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Before Class 21 on </a:t>
            </a:r>
            <a:r>
              <a:rPr lang="en-US" altLang="en-US" sz="3600" dirty="0" smtClean="0"/>
              <a:t>Wednesday</a:t>
            </a:r>
            <a:endParaRPr lang="en-US" alt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838201"/>
            <a:ext cx="9639300" cy="990599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Please finish reading Chapter 13 on </a:t>
            </a:r>
            <a:r>
              <a:rPr lang="en-US" altLang="en-US" sz="2400" dirty="0" smtClean="0"/>
              <a:t>Oscillations, and/or watch the </a:t>
            </a:r>
            <a:r>
              <a:rPr lang="en-US" altLang="en-US" sz="2400" dirty="0" err="1" smtClean="0"/>
              <a:t>Preclass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Video 21.  </a:t>
            </a:r>
          </a:p>
        </p:txBody>
      </p:sp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482" name="Picture 2" descr="http://www.netanimations.net/Moving-animated-clip-art-picture-of-pendulum-x-bpm-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19" y="3768332"/>
            <a:ext cx="3248124" cy="28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9" y="1470027"/>
            <a:ext cx="1958973" cy="195897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70912" y="3768332"/>
            <a:ext cx="7715887" cy="231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 smtClean="0"/>
              <a:t>Problem Set 9 on Chapters 10 and 11 is due tonight at 11:59pm. 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 smtClean="0"/>
              <a:t>Something to think about over the weekend: If you double the mass of a mass on a spring, how does this change the frequency?  If you double the mass of a swinging pendulum, how does this change the frequency?  What is the difference here?</a:t>
            </a: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0973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3515" y="762000"/>
            <a:ext cx="6097587" cy="4267199"/>
          </a:xfrm>
        </p:spPr>
        <p:txBody>
          <a:bodyPr/>
          <a:lstStyle/>
          <a:p>
            <a:r>
              <a:rPr lang="en-US" sz="2600" dirty="0">
                <a:latin typeface="Times New Roman"/>
                <a:cs typeface="Times New Roman"/>
              </a:rPr>
              <a:t>A construction worker of mass </a:t>
            </a:r>
            <a:r>
              <a:rPr lang="en-US" sz="2600" i="1" dirty="0">
                <a:latin typeface="Times New Roman"/>
                <a:cs typeface="Times New Roman"/>
              </a:rPr>
              <a:t>m</a:t>
            </a:r>
            <a:r>
              <a:rPr lang="en-US" sz="2600" baseline="-25000" dirty="0">
                <a:latin typeface="Times New Roman"/>
                <a:cs typeface="Times New Roman"/>
              </a:rPr>
              <a:t>w</a:t>
            </a:r>
            <a:r>
              <a:rPr lang="en-US" sz="2600" dirty="0">
                <a:latin typeface="Times New Roman"/>
                <a:cs typeface="Times New Roman"/>
              </a:rPr>
              <a:t> sits 2.0 </a:t>
            </a:r>
            <a:r>
              <a:rPr lang="en-US" sz="2600" dirty="0" err="1">
                <a:latin typeface="Times New Roman"/>
                <a:cs typeface="Times New Roman"/>
              </a:rPr>
              <a:t>m</a:t>
            </a:r>
            <a:r>
              <a:rPr lang="en-US" sz="2600" dirty="0">
                <a:latin typeface="Times New Roman"/>
                <a:cs typeface="Times New Roman"/>
              </a:rPr>
              <a:t> from the end of a steel beam of mass </a:t>
            </a:r>
            <a:r>
              <a:rPr lang="en-US" sz="2600" i="1" dirty="0" err="1">
                <a:latin typeface="Times New Roman"/>
                <a:cs typeface="Times New Roman"/>
              </a:rPr>
              <a:t>m</a:t>
            </a:r>
            <a:r>
              <a:rPr lang="en-US" sz="2600" baseline="-25000" dirty="0" err="1">
                <a:latin typeface="Times New Roman"/>
                <a:cs typeface="Times New Roman"/>
              </a:rPr>
              <a:t>b</a:t>
            </a:r>
            <a:r>
              <a:rPr lang="en-US" sz="2600" dirty="0">
                <a:latin typeface="Times New Roman"/>
                <a:cs typeface="Times New Roman"/>
              </a:rPr>
              <a:t>, as shown. </a:t>
            </a:r>
          </a:p>
          <a:p>
            <a:r>
              <a:rPr lang="en-US" sz="2600" dirty="0">
                <a:latin typeface="Times New Roman"/>
                <a:cs typeface="Times New Roman"/>
              </a:rPr>
              <a:t>The tension in the Cable is </a:t>
            </a:r>
            <a:r>
              <a:rPr lang="en-US" sz="2600" i="1" dirty="0">
                <a:latin typeface="Times New Roman"/>
                <a:cs typeface="Times New Roman"/>
              </a:rPr>
              <a:t>T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en-US" sz="2600" dirty="0">
                <a:latin typeface="Times New Roman"/>
                <a:cs typeface="Times New Roman"/>
              </a:rPr>
              <a:t>The wall exerts a normal force, </a:t>
            </a:r>
            <a:r>
              <a:rPr lang="en-US" sz="2600" i="1" dirty="0" err="1">
                <a:latin typeface="Times New Roman"/>
                <a:cs typeface="Times New Roman"/>
              </a:rPr>
              <a:t>n</a:t>
            </a:r>
            <a:r>
              <a:rPr lang="en-US" sz="2600" dirty="0">
                <a:latin typeface="Times New Roman"/>
                <a:cs typeface="Times New Roman"/>
              </a:rPr>
              <a:t> on the beam, and an upward force, </a:t>
            </a:r>
            <a:r>
              <a:rPr lang="en-US" sz="2600" i="1" dirty="0">
                <a:latin typeface="Times New Roman"/>
                <a:cs typeface="Times New Roman"/>
              </a:rPr>
              <a:t>F</a:t>
            </a:r>
            <a:r>
              <a:rPr lang="en-US" sz="2600" baseline="-25000" dirty="0">
                <a:latin typeface="Times New Roman"/>
                <a:cs typeface="Times New Roman"/>
              </a:rPr>
              <a:t>1</a:t>
            </a:r>
            <a:r>
              <a:rPr lang="en-US" sz="2600" dirty="0">
                <a:latin typeface="Times New Roman"/>
                <a:cs typeface="Times New Roman"/>
              </a:rPr>
              <a:t>.</a:t>
            </a:r>
          </a:p>
          <a:p>
            <a:r>
              <a:rPr lang="en-US" sz="2600" dirty="0">
                <a:latin typeface="Times New Roman"/>
                <a:cs typeface="Times New Roman"/>
              </a:rPr>
              <a:t>Define +</a:t>
            </a:r>
            <a:r>
              <a:rPr lang="en-US" sz="2600" i="1" dirty="0" err="1">
                <a:latin typeface="Times New Roman"/>
                <a:cs typeface="Times New Roman"/>
              </a:rPr>
              <a:t>x</a:t>
            </a:r>
            <a:r>
              <a:rPr lang="en-US" sz="2600" dirty="0">
                <a:latin typeface="Times New Roman"/>
                <a:cs typeface="Times New Roman"/>
              </a:rPr>
              <a:t> = to the right, +</a:t>
            </a:r>
            <a:r>
              <a:rPr lang="en-US" sz="2600" i="1" dirty="0" err="1">
                <a:latin typeface="Times New Roman"/>
                <a:cs typeface="Times New Roman"/>
              </a:rPr>
              <a:t>y</a:t>
            </a:r>
            <a:r>
              <a:rPr lang="en-US" sz="2600" dirty="0">
                <a:latin typeface="Times New Roman"/>
                <a:cs typeface="Times New Roman"/>
              </a:rPr>
              <a:t> = up, and the pivot is the point where the beam touches the wall.</a:t>
            </a:r>
          </a:p>
          <a:p>
            <a:r>
              <a:rPr lang="en-US" sz="2600" dirty="0">
                <a:latin typeface="Times New Roman"/>
                <a:cs typeface="Times New Roman"/>
              </a:rPr>
              <a:t>What is the </a:t>
            </a:r>
            <a:r>
              <a:rPr lang="en-US" sz="2600" dirty="0" smtClean="0">
                <a:latin typeface="Times New Roman"/>
                <a:cs typeface="Times New Roman"/>
              </a:rPr>
              <a:t>force</a:t>
            </a:r>
            <a:r>
              <a:rPr lang="en-US" sz="2600" dirty="0">
                <a:latin typeface="Times New Roman"/>
                <a:cs typeface="Times New Roman"/>
              </a:rPr>
              <a:t>, </a:t>
            </a:r>
            <a:r>
              <a:rPr lang="en-US" sz="2600" i="1" dirty="0" smtClean="0">
                <a:latin typeface="Times New Roman"/>
                <a:cs typeface="Times New Roman"/>
              </a:rPr>
              <a:t>F</a:t>
            </a:r>
            <a:r>
              <a:rPr lang="en-US" sz="2600" baseline="-25000" dirty="0" smtClean="0">
                <a:latin typeface="Times New Roman"/>
                <a:cs typeface="Times New Roman"/>
              </a:rPr>
              <a:t>1</a:t>
            </a:r>
            <a:r>
              <a:rPr lang="en-US" sz="2600" dirty="0" smtClean="0">
                <a:latin typeface="Times New Roman"/>
                <a:cs typeface="Times New Roman"/>
              </a:rPr>
              <a:t>?</a:t>
            </a:r>
            <a:endParaRPr lang="en-US" sz="2600" dirty="0"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077074" y="-1"/>
            <a:ext cx="4810126" cy="4638431"/>
            <a:chOff x="7086600" y="228600"/>
            <a:chExt cx="3397886" cy="3276600"/>
          </a:xfrm>
        </p:grpSpPr>
        <p:pic>
          <p:nvPicPr>
            <p:cNvPr id="17" name="Picture 16" descr="Knight_PSE_MM:Media:Chapter12:Images:12_FigureP63-F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62801" y="228600"/>
              <a:ext cx="3321685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7086600" y="2895600"/>
              <a:ext cx="1219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7391400" y="2438400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7087394" y="2132806"/>
              <a:ext cx="6096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9144794" y="2666206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9601200" y="1828800"/>
              <a:ext cx="839788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Placeholder 2"/>
            <p:cNvSpPr txBox="1">
              <a:spLocks/>
            </p:cNvSpPr>
            <p:nvPr/>
          </p:nvSpPr>
          <p:spPr bwMode="auto">
            <a:xfrm>
              <a:off x="9982200" y="1676400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600" i="1" kern="0" dirty="0">
                  <a:latin typeface="Times New Roman"/>
                  <a:ea typeface="+mn-ea"/>
                  <a:cs typeface="Times New Roman"/>
                </a:rPr>
                <a:t>T</a:t>
              </a:r>
              <a:endParaRPr lang="en-US" sz="2600" kern="0" dirty="0"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1" name="Text Placeholder 2"/>
            <p:cNvSpPr txBox="1">
              <a:spLocks/>
            </p:cNvSpPr>
            <p:nvPr/>
          </p:nvSpPr>
          <p:spPr bwMode="auto">
            <a:xfrm>
              <a:off x="9372600" y="2590800"/>
              <a:ext cx="762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600" i="1" kern="0" dirty="0" err="1">
                  <a:latin typeface="Times New Roman"/>
                  <a:ea typeface="+mn-ea"/>
                  <a:cs typeface="Times New Roman"/>
                </a:rPr>
                <a:t>m</a:t>
              </a:r>
              <a:r>
                <a:rPr lang="en-US" sz="2600" kern="0" baseline="-25000" dirty="0" err="1">
                  <a:latin typeface="Times New Roman"/>
                  <a:ea typeface="+mn-ea"/>
                  <a:cs typeface="Times New Roman"/>
                </a:rPr>
                <a:t>w</a:t>
              </a:r>
              <a:r>
                <a:rPr lang="en-US" sz="2600" i="1" kern="0" dirty="0" err="1">
                  <a:latin typeface="Times New Roman"/>
                  <a:ea typeface="+mn-ea"/>
                  <a:cs typeface="Times New Roman"/>
                </a:rPr>
                <a:t>g</a:t>
              </a:r>
              <a:endParaRPr lang="en-US" sz="2600" kern="0" dirty="0"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2" name="Text Placeholder 2"/>
            <p:cNvSpPr txBox="1">
              <a:spLocks/>
            </p:cNvSpPr>
            <p:nvPr/>
          </p:nvSpPr>
          <p:spPr bwMode="auto">
            <a:xfrm>
              <a:off x="8839200" y="2971800"/>
              <a:ext cx="762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600" i="1" kern="0" dirty="0" err="1">
                  <a:latin typeface="Times New Roman"/>
                  <a:ea typeface="+mn-ea"/>
                  <a:cs typeface="Times New Roman"/>
                </a:rPr>
                <a:t>m</a:t>
              </a:r>
              <a:r>
                <a:rPr lang="en-US" sz="2600" kern="0" baseline="-25000" dirty="0" err="1">
                  <a:latin typeface="Times New Roman"/>
                  <a:ea typeface="+mn-ea"/>
                  <a:cs typeface="Times New Roman"/>
                </a:rPr>
                <a:t>b</a:t>
              </a:r>
              <a:r>
                <a:rPr lang="en-US" sz="2600" i="1" kern="0" dirty="0" err="1">
                  <a:latin typeface="Times New Roman"/>
                  <a:ea typeface="+mn-ea"/>
                  <a:cs typeface="Times New Roman"/>
                </a:rPr>
                <a:t>g</a:t>
              </a:r>
              <a:endParaRPr lang="en-US" sz="2600" kern="0" dirty="0"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3" name="Text Placeholder 2"/>
            <p:cNvSpPr txBox="1">
              <a:spLocks/>
            </p:cNvSpPr>
            <p:nvPr/>
          </p:nvSpPr>
          <p:spPr bwMode="auto">
            <a:xfrm>
              <a:off x="7391400" y="15240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600" i="1" kern="0" dirty="0">
                  <a:latin typeface="Times New Roman"/>
                  <a:ea typeface="+mn-ea"/>
                  <a:cs typeface="Times New Roman"/>
                </a:rPr>
                <a:t>F</a:t>
              </a:r>
              <a:r>
                <a:rPr lang="en-US" sz="2600" kern="0" baseline="-25000" dirty="0">
                  <a:latin typeface="Times New Roman"/>
                  <a:ea typeface="+mn-ea"/>
                  <a:cs typeface="Times New Roman"/>
                </a:rPr>
                <a:t>1</a:t>
              </a:r>
            </a:p>
          </p:txBody>
        </p:sp>
        <p:sp>
          <p:nvSpPr>
            <p:cNvPr id="34" name="Text Placeholder 2"/>
            <p:cNvSpPr txBox="1">
              <a:spLocks/>
            </p:cNvSpPr>
            <p:nvPr/>
          </p:nvSpPr>
          <p:spPr bwMode="auto">
            <a:xfrm>
              <a:off x="7620000" y="1905000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600" i="1" kern="0" dirty="0" err="1">
                  <a:latin typeface="Times New Roman"/>
                  <a:ea typeface="+mn-ea"/>
                  <a:cs typeface="Times New Roman"/>
                </a:rPr>
                <a:t>n</a:t>
              </a:r>
              <a:endParaRPr lang="en-US" sz="2600" kern="0" dirty="0"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685213" y="2781300"/>
              <a:ext cx="522663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5400000">
              <a:off x="8419306" y="2857500"/>
              <a:ext cx="838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447230" y="2661999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6.0 </a:t>
              </a:r>
              <a:r>
                <a:rPr lang="en-US" dirty="0" err="1" smtClean="0">
                  <a:latin typeface="Times New Roman"/>
                  <a:cs typeface="Times New Roman"/>
                </a:rPr>
                <a:t>m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0" y="228600"/>
            <a:ext cx="437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Learning </a:t>
            </a:r>
            <a:r>
              <a:rPr lang="en-US" sz="2400" dirty="0" err="1" smtClean="0"/>
              <a:t>Catalytics</a:t>
            </a:r>
            <a:r>
              <a:rPr lang="en-US" sz="2400" dirty="0" smtClean="0"/>
              <a:t> Question 2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374956" y="4413903"/>
            <a:ext cx="426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600" dirty="0" smtClean="0">
                <a:latin typeface="Times New Roman"/>
                <a:cs typeface="Times New Roman"/>
              </a:rPr>
              <a:t> </a:t>
            </a:r>
            <a:endParaRPr lang="en-US"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12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301"/>
            <a:ext cx="8229600" cy="563562"/>
          </a:xfrm>
        </p:spPr>
        <p:txBody>
          <a:bodyPr/>
          <a:lstStyle/>
          <a:p>
            <a:pPr eaLnBrk="1" hangingPunct="1"/>
            <a:r>
              <a:rPr lang="en-CA" sz="3200" b="1" dirty="0"/>
              <a:t>Bonus Point for Over 65% Course Evaluation Response Rate</a:t>
            </a:r>
            <a:endParaRPr lang="en-US" sz="3200" b="1" dirty="0">
              <a:solidFill>
                <a:srgbClr val="2E6099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90600" y="1554063"/>
            <a:ext cx="105918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FontTx/>
              <a:buChar char="•"/>
            </a:pPr>
            <a:r>
              <a:rPr lang="en-CA" sz="2400" dirty="0">
                <a:latin typeface="+mn-lt"/>
              </a:rPr>
              <a:t> An essential component of </a:t>
            </a:r>
            <a:r>
              <a:rPr lang="en-CA" sz="2400" dirty="0" smtClean="0">
                <a:latin typeface="+mn-lt"/>
              </a:rPr>
              <a:t>our </a:t>
            </a:r>
            <a:r>
              <a:rPr lang="en-CA" sz="2400" dirty="0">
                <a:latin typeface="+mn-lt"/>
              </a:rPr>
              <a:t>commitment to teaching excellence is the regular evaluation of courses by students.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CA" sz="2400" dirty="0">
                <a:latin typeface="+mn-lt"/>
              </a:rPr>
              <a:t> On Nov. </a:t>
            </a:r>
            <a:r>
              <a:rPr lang="en-CA" sz="2400" dirty="0" smtClean="0">
                <a:latin typeface="+mn-lt"/>
              </a:rPr>
              <a:t>24 </a:t>
            </a:r>
            <a:r>
              <a:rPr lang="en-CA" sz="2400" dirty="0">
                <a:latin typeface="+mn-lt"/>
              </a:rPr>
              <a:t>you were sent an email by course.evaluations@utoronto.ca to evaluate PHY131H1F.  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CA" sz="2400" dirty="0">
                <a:latin typeface="+mn-lt"/>
              </a:rPr>
              <a:t> It only takes 10 or 15 minutes to answer the questions and enter your typed thoughts about the course. 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CA" sz="2400" dirty="0">
                <a:latin typeface="+mn-lt"/>
              </a:rPr>
              <a:t> Your answers and thoughts are </a:t>
            </a:r>
            <a:r>
              <a:rPr lang="en-CA" sz="2400" b="1" dirty="0">
                <a:latin typeface="+mn-lt"/>
              </a:rPr>
              <a:t>anonymous</a:t>
            </a:r>
            <a:r>
              <a:rPr lang="en-CA" sz="2400" dirty="0">
                <a:latin typeface="+mn-lt"/>
              </a:rPr>
              <a:t>, but are very important to </a:t>
            </a:r>
            <a:r>
              <a:rPr lang="en-CA" sz="2400" dirty="0" smtClean="0">
                <a:latin typeface="+mn-lt"/>
              </a:rPr>
              <a:t>me and Brian.</a:t>
            </a:r>
            <a:endParaRPr lang="en-CA" sz="2400" dirty="0">
              <a:latin typeface="+mn-lt"/>
            </a:endParaRP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CA" sz="2400" dirty="0">
                <a:latin typeface="+mn-lt"/>
              </a:rPr>
              <a:t> I promise you that when the results become available to </a:t>
            </a:r>
            <a:r>
              <a:rPr lang="en-CA" sz="2400" dirty="0" smtClean="0">
                <a:latin typeface="+mn-lt"/>
              </a:rPr>
              <a:t>us </a:t>
            </a:r>
            <a:r>
              <a:rPr lang="en-CA" sz="2400" dirty="0">
                <a:latin typeface="+mn-lt"/>
              </a:rPr>
              <a:t>in January, </a:t>
            </a:r>
            <a:r>
              <a:rPr lang="en-CA" sz="2400" dirty="0" smtClean="0">
                <a:latin typeface="+mn-lt"/>
              </a:rPr>
              <a:t>Brian and I </a:t>
            </a:r>
            <a:r>
              <a:rPr lang="en-CA" sz="2400" dirty="0">
                <a:latin typeface="+mn-lt"/>
              </a:rPr>
              <a:t>will </a:t>
            </a:r>
            <a:r>
              <a:rPr lang="en-CA" sz="2400" b="1" dirty="0">
                <a:latin typeface="+mn-lt"/>
              </a:rPr>
              <a:t>read</a:t>
            </a:r>
            <a:r>
              <a:rPr lang="en-CA" sz="2400" dirty="0">
                <a:latin typeface="+mn-lt"/>
              </a:rPr>
              <a:t> every comment and scrutinize the responses to see if it can help </a:t>
            </a:r>
            <a:r>
              <a:rPr lang="en-CA" sz="2400" dirty="0" smtClean="0">
                <a:latin typeface="+mn-lt"/>
              </a:rPr>
              <a:t>us </a:t>
            </a:r>
            <a:r>
              <a:rPr lang="en-CA" sz="2400" dirty="0">
                <a:latin typeface="+mn-lt"/>
              </a:rPr>
              <a:t>improve the course or my teaching in the future.  </a:t>
            </a:r>
          </a:p>
        </p:txBody>
      </p:sp>
    </p:spTree>
    <p:extLst>
      <p:ext uri="{BB962C8B-B14F-4D97-AF65-F5344CB8AC3E}">
        <p14:creationId xmlns:p14="http://schemas.microsoft.com/office/powerpoint/2010/main" val="42044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79901"/>
            <a:ext cx="8229600" cy="563562"/>
          </a:xfrm>
        </p:spPr>
        <p:txBody>
          <a:bodyPr/>
          <a:lstStyle/>
          <a:p>
            <a:pPr eaLnBrk="1" hangingPunct="1"/>
            <a:r>
              <a:rPr lang="en-CA" sz="3200" b="1" dirty="0"/>
              <a:t>Bonus Point for Over 65% Course Evaluation Response Rate</a:t>
            </a:r>
            <a:endParaRPr lang="en-US" sz="3200" b="1" dirty="0">
              <a:solidFill>
                <a:srgbClr val="2E6099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09600" y="1246287"/>
            <a:ext cx="10972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FontTx/>
              <a:buChar char="•"/>
            </a:pPr>
            <a:r>
              <a:rPr lang="en-CA" sz="2400" dirty="0">
                <a:latin typeface="+mn-lt"/>
              </a:rPr>
              <a:t> The end of the evaluation period for this semester is Thursday December 7</a:t>
            </a:r>
            <a:r>
              <a:rPr lang="en-CA" sz="2400" dirty="0" smtClean="0">
                <a:latin typeface="+mn-lt"/>
              </a:rPr>
              <a:t> </a:t>
            </a:r>
            <a:r>
              <a:rPr lang="en-CA" sz="2400" dirty="0">
                <a:latin typeface="+mn-lt"/>
              </a:rPr>
              <a:t>at 11:59PM. 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CA" sz="2400" dirty="0">
                <a:latin typeface="+mn-lt"/>
              </a:rPr>
              <a:t> If, by the end of the course evaluation period, at least 65.00% of the students enrolled in this course have completed the course evaluations, then </a:t>
            </a:r>
            <a:r>
              <a:rPr lang="en-CA" sz="2400" b="1" dirty="0">
                <a:latin typeface="+mn-lt"/>
              </a:rPr>
              <a:t>every student in the course will have 1% bonus added to their final course mark. 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CA" sz="2400" dirty="0">
                <a:latin typeface="+mn-lt"/>
              </a:rPr>
              <a:t> If fewer than 65.00% of students complete the course evaluations by the deadline, then </a:t>
            </a:r>
            <a:r>
              <a:rPr lang="en-CA" sz="2400" b="1" dirty="0">
                <a:latin typeface="+mn-lt"/>
              </a:rPr>
              <a:t>no bonus point will be added for any student.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CA" sz="2400" dirty="0">
                <a:latin typeface="+mn-lt"/>
              </a:rPr>
              <a:t> Results so far (as of </a:t>
            </a:r>
            <a:r>
              <a:rPr lang="en-CA" sz="2400" u="sng" dirty="0" smtClean="0">
                <a:latin typeface="+mn-lt"/>
              </a:rPr>
              <a:t>          </a:t>
            </a:r>
            <a:r>
              <a:rPr lang="en-CA" sz="2400" dirty="0" smtClean="0">
                <a:latin typeface="+mn-lt"/>
              </a:rPr>
              <a:t> </a:t>
            </a:r>
            <a:r>
              <a:rPr lang="en-CA" sz="2400" dirty="0">
                <a:latin typeface="+mn-lt"/>
              </a:rPr>
              <a:t>today):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CA" sz="2400" b="1" dirty="0">
                <a:latin typeface="+mn-lt"/>
              </a:rPr>
              <a:t> Invited: 		</a:t>
            </a:r>
            <a:r>
              <a:rPr lang="en-CA" sz="2400" u="sng" dirty="0" smtClean="0">
                <a:latin typeface="+mn-lt"/>
              </a:rPr>
              <a:t>      </a:t>
            </a:r>
            <a:r>
              <a:rPr lang="en-CA" sz="2400" dirty="0" smtClean="0">
                <a:latin typeface="+mn-lt"/>
              </a:rPr>
              <a:t> </a:t>
            </a:r>
            <a:r>
              <a:rPr lang="en-CA" sz="2400" dirty="0">
                <a:latin typeface="+mn-lt"/>
              </a:rPr>
              <a:t>students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CA" sz="2400" dirty="0">
                <a:latin typeface="+mn-lt"/>
              </a:rPr>
              <a:t> </a:t>
            </a:r>
            <a:r>
              <a:rPr lang="en-CA" sz="2400" b="1" dirty="0">
                <a:latin typeface="+mn-lt"/>
              </a:rPr>
              <a:t>Responded: 	</a:t>
            </a:r>
            <a:r>
              <a:rPr lang="en-CA" sz="2400" u="sng" dirty="0" smtClean="0">
                <a:latin typeface="+mn-lt"/>
              </a:rPr>
              <a:t>      </a:t>
            </a:r>
            <a:r>
              <a:rPr lang="en-CA" sz="2400" dirty="0">
                <a:latin typeface="+mn-lt"/>
              </a:rPr>
              <a:t>students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CA" sz="2400" b="1" dirty="0">
                <a:latin typeface="+mn-lt"/>
              </a:rPr>
              <a:t> Response Rate: 	</a:t>
            </a:r>
            <a:r>
              <a:rPr lang="en-CA" sz="2400" u="sng" dirty="0" smtClean="0">
                <a:latin typeface="+mn-lt"/>
              </a:rPr>
              <a:t>      </a:t>
            </a:r>
            <a:r>
              <a:rPr lang="en-CA" sz="2400" dirty="0" smtClean="0">
                <a:latin typeface="+mn-lt"/>
              </a:rPr>
              <a:t>%</a:t>
            </a:r>
            <a:endParaRPr lang="en-CA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57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[Maple Plot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4" y="1192514"/>
            <a:ext cx="7605291" cy="56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686800" cy="7921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Last day I asked</a:t>
            </a:r>
            <a:endParaRPr lang="en-US" alt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599" y="1192514"/>
            <a:ext cx="9944100" cy="3074685"/>
          </a:xfrm>
          <a:solidFill>
            <a:schemeClr val="bg1"/>
          </a:solidFill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A spring with a mass attached to it is stretched and released.  When the spring returns to equilibrium, is the mass moving?  </a:t>
            </a: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Answer: Yes!  It is not </a:t>
            </a:r>
            <a:r>
              <a:rPr lang="en-US" altLang="en-US" sz="2400" b="1" dirty="0"/>
              <a:t>accelerating</a:t>
            </a:r>
            <a:r>
              <a:rPr lang="en-US" altLang="en-US" sz="2400" dirty="0"/>
              <a:t>, but it is </a:t>
            </a:r>
            <a:r>
              <a:rPr lang="en-US" altLang="en-US" sz="2400" b="1" dirty="0"/>
              <a:t>moving</a:t>
            </a:r>
            <a:r>
              <a:rPr lang="en-US" altLang="en-US" sz="2400" dirty="0"/>
              <a:t> at that moment.  Inertia then carries it past equilibrium to the other side.  After passing equilibrium, the acceleration is opposite the velocity, so it slows down, eventually turning around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283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316598"/>
                </a:solidFill>
              </a:rPr>
              <a:t>Period, frequency, angular frequency</a:t>
            </a:r>
            <a:endParaRPr lang="en-US" sz="3200" b="1">
              <a:solidFill>
                <a:srgbClr val="2E6099"/>
              </a:solidFill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905000" y="4038601"/>
            <a:ext cx="81343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600">
                <a:latin typeface="Times New Roman" charset="0"/>
              </a:rPr>
              <a:t> The oscillation frequency </a:t>
            </a:r>
            <a:r>
              <a:rPr lang="en-US" sz="2600" i="1">
                <a:latin typeface="Times New Roman" charset="0"/>
              </a:rPr>
              <a:t>f</a:t>
            </a:r>
            <a:r>
              <a:rPr lang="en-US" sz="2600">
                <a:latin typeface="Times New Roman" charset="0"/>
              </a:rPr>
              <a:t> is measured in cycles per second, or Hertz.</a:t>
            </a:r>
          </a:p>
          <a:p>
            <a:pPr>
              <a:buFontTx/>
              <a:buChar char="•"/>
            </a:pPr>
            <a:r>
              <a:rPr lang="en-US" sz="2600">
                <a:latin typeface="Times New Roman" charset="0"/>
              </a:rPr>
              <a:t> We may also define an angular frequency </a:t>
            </a:r>
            <a:r>
              <a:rPr lang="el-GR" sz="2600" i="1">
                <a:latin typeface="Times New Roman" charset="0"/>
                <a:ea typeface="Times New Roman" charset="0"/>
                <a:cs typeface="Times New Roman" charset="0"/>
              </a:rPr>
              <a:t>ω</a:t>
            </a:r>
            <a:r>
              <a:rPr lang="en-US" sz="2600">
                <a:latin typeface="Times New Roman" charset="0"/>
                <a:ea typeface="Times New Roman" charset="0"/>
                <a:cs typeface="Times New Roman" charset="0"/>
              </a:rPr>
              <a:t> in radians per second, to describe the oscillation.</a:t>
            </a:r>
            <a:endParaRPr lang="el-GR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8134" name="Picture 6" descr="equation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5715001"/>
            <a:ext cx="477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057400" y="990601"/>
            <a:ext cx="81343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600" dirty="0">
                <a:latin typeface="Times New Roman" charset="0"/>
              </a:rPr>
              <a:t> The time to complete one full cycle, or one oscillation, is called the period,</a:t>
            </a:r>
            <a:r>
              <a:rPr lang="en-US" sz="2600" i="1" dirty="0">
                <a:latin typeface="Times New Roman" charset="0"/>
              </a:rPr>
              <a:t> T</a:t>
            </a:r>
            <a:r>
              <a:rPr lang="en-US" sz="2600" dirty="0">
                <a:latin typeface="Times New Roman" charset="0"/>
              </a:rPr>
              <a:t>.  </a:t>
            </a:r>
          </a:p>
          <a:p>
            <a:pPr>
              <a:buFontTx/>
              <a:buChar char="•"/>
            </a:pPr>
            <a:r>
              <a:rPr lang="en-US" sz="2600" dirty="0">
                <a:latin typeface="Times New Roman" charset="0"/>
              </a:rPr>
              <a:t> The frequency, </a:t>
            </a:r>
            <a:r>
              <a:rPr lang="en-US" sz="2600" i="1" dirty="0">
                <a:latin typeface="Times New Roman" charset="0"/>
              </a:rPr>
              <a:t>f</a:t>
            </a:r>
            <a:r>
              <a:rPr lang="en-US" sz="2600" dirty="0">
                <a:latin typeface="Times New Roman" charset="0"/>
              </a:rPr>
              <a:t>, is the number of cycles per second.  Frequency and period are related by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48138" name="Picture 10" descr="equation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971801"/>
            <a:ext cx="35941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0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The Spring-Mass System</a:t>
            </a:r>
          </a:p>
        </p:txBody>
      </p:sp>
      <p:pic>
        <p:nvPicPr>
          <p:cNvPr id="22532" name="Picture 3" descr="HorizontalMassSpring_WithAx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6989" y="1196976"/>
            <a:ext cx="63150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79651" y="3500438"/>
            <a:ext cx="7993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The force exerted on the mass by the spring:</a:t>
            </a:r>
            <a:br>
              <a:rPr lang="en-US" sz="2800" dirty="0"/>
            </a:br>
            <a:r>
              <a:rPr lang="en-US" sz="2800" dirty="0"/>
              <a:t> 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−k 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/>
              <a:t>(Hooke’s Law)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279651" y="4365626"/>
            <a:ext cx="7993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 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m 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/>
              <a:t>(Newton’s Second Law)</a:t>
            </a:r>
          </a:p>
        </p:txBody>
      </p:sp>
      <p:graphicFrame>
        <p:nvGraphicFramePr>
          <p:cNvPr id="5120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078538" y="5124450"/>
          <a:ext cx="329406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5" imgW="1028520" imgH="419040" progId="Equation.3">
                  <p:embed/>
                </p:oleObj>
              </mc:Choice>
              <mc:Fallback>
                <p:oleObj name="Equation" r:id="rId5" imgW="102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38" y="5124450"/>
                        <a:ext cx="3294062" cy="13414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39901" y="5146675"/>
            <a:ext cx="3419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/>
              <a:t>Combine to form a differential equation:</a:t>
            </a:r>
          </a:p>
        </p:txBody>
      </p:sp>
    </p:spTree>
    <p:extLst>
      <p:ext uri="{BB962C8B-B14F-4D97-AF65-F5344CB8AC3E}">
        <p14:creationId xmlns:p14="http://schemas.microsoft.com/office/powerpoint/2010/main" val="13487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/>
      <p:bldP spid="512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641476" y="1"/>
            <a:ext cx="8874124" cy="484187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Solving S.H.M.</a:t>
            </a:r>
            <a:endParaRPr lang="en-US" sz="2800" dirty="0"/>
          </a:p>
        </p:txBody>
      </p:sp>
      <p:cxnSp>
        <p:nvCxnSpPr>
          <p:cNvPr id="3" name="Straight Connector 2"/>
          <p:cNvCxnSpPr>
            <a:endCxn id="22531" idx="0"/>
          </p:cNvCxnSpPr>
          <p:nvPr/>
        </p:nvCxnSpPr>
        <p:spPr>
          <a:xfrm flipV="1">
            <a:off x="6078538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021982"/>
              </p:ext>
            </p:extLst>
          </p:nvPr>
        </p:nvGraphicFramePr>
        <p:xfrm>
          <a:off x="1143000" y="484188"/>
          <a:ext cx="329406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4" imgW="1028520" imgH="419040" progId="Equation.3">
                  <p:embed/>
                </p:oleObj>
              </mc:Choice>
              <mc:Fallback>
                <p:oleObj name="Equation" r:id="rId4" imgW="1028520" imgH="419040" progId="Equation.3">
                  <p:embed/>
                  <p:pic>
                    <p:nvPicPr>
                      <p:cNvPr id="512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4188"/>
                        <a:ext cx="3294062" cy="13414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16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7065</TotalTime>
  <Words>1122</Words>
  <Application>Microsoft Office PowerPoint</Application>
  <PresentationFormat>Widescreen</PresentationFormat>
  <Paragraphs>136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Lucida Grande</vt:lpstr>
      <vt:lpstr>Times New Roman</vt:lpstr>
      <vt:lpstr>Wingdings</vt:lpstr>
      <vt:lpstr>Default Design</vt:lpstr>
      <vt:lpstr>Equation</vt:lpstr>
      <vt:lpstr>PHY131H1F  - Class 20</vt:lpstr>
      <vt:lpstr>PowerPoint Presentation</vt:lpstr>
      <vt:lpstr>PowerPoint Presentation</vt:lpstr>
      <vt:lpstr>Bonus Point for Over 65% Course Evaluation Response Rate</vt:lpstr>
      <vt:lpstr>Bonus Point for Over 65% Course Evaluation Response Rate</vt:lpstr>
      <vt:lpstr>Last day I asked</vt:lpstr>
      <vt:lpstr>Period, frequency, angular frequency</vt:lpstr>
      <vt:lpstr>The Spring-Mass System</vt:lpstr>
      <vt:lpstr>Solving S.H.M.</vt:lpstr>
      <vt:lpstr>PowerPoint Presentation</vt:lpstr>
      <vt:lpstr>Simple Harmonic Motion</vt:lpstr>
      <vt:lpstr>Simple Harmonic Motion (SHM)</vt:lpstr>
      <vt:lpstr>PowerPoint Presentation</vt:lpstr>
      <vt:lpstr>PowerPoint Presentation</vt:lpstr>
      <vt:lpstr>What is ϕ0?</vt:lpstr>
      <vt:lpstr>S.H.M. notes.</vt:lpstr>
      <vt:lpstr>PowerPoint Presentation</vt:lpstr>
      <vt:lpstr>PowerPoint Presentation</vt:lpstr>
      <vt:lpstr>PowerPoint Presentation</vt:lpstr>
      <vt:lpstr>PowerPoint Presentation</vt:lpstr>
      <vt:lpstr>Before Class 21 on Wednesday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Jason</cp:lastModifiedBy>
  <cp:revision>341</cp:revision>
  <cp:lastPrinted>2015-11-25T15:48:51Z</cp:lastPrinted>
  <dcterms:created xsi:type="dcterms:W3CDTF">2011-10-28T14:34:34Z</dcterms:created>
  <dcterms:modified xsi:type="dcterms:W3CDTF">2017-11-23T16:28:29Z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