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681" r:id="rId3"/>
    <p:sldId id="646" r:id="rId4"/>
    <p:sldId id="649" r:id="rId5"/>
    <p:sldId id="666" r:id="rId6"/>
    <p:sldId id="676" r:id="rId7"/>
    <p:sldId id="648" r:id="rId8"/>
    <p:sldId id="651" r:id="rId9"/>
    <p:sldId id="670" r:id="rId10"/>
    <p:sldId id="667" r:id="rId11"/>
    <p:sldId id="677" r:id="rId12"/>
    <p:sldId id="668" r:id="rId13"/>
    <p:sldId id="641" r:id="rId14"/>
    <p:sldId id="642" r:id="rId15"/>
    <p:sldId id="652" r:id="rId16"/>
    <p:sldId id="653" r:id="rId17"/>
    <p:sldId id="654" r:id="rId18"/>
    <p:sldId id="669" r:id="rId19"/>
    <p:sldId id="673" r:id="rId20"/>
    <p:sldId id="655" r:id="rId21"/>
    <p:sldId id="620" r:id="rId22"/>
    <p:sldId id="391" r:id="rId23"/>
  </p:sldIdLst>
  <p:sldSz cx="12192000" cy="6858000"/>
  <p:notesSz cx="7010400" cy="9236075"/>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BFD3C8"/>
    <a:srgbClr val="90B8A6"/>
    <a:srgbClr val="FFFFFF"/>
    <a:srgbClr val="00007C"/>
    <a:srgbClr val="8D0000"/>
    <a:srgbClr val="B90000"/>
    <a:srgbClr val="7F3E17"/>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80" autoAdjust="0"/>
    <p:restoredTop sz="95238" autoAdjust="0"/>
  </p:normalViewPr>
  <p:slideViewPr>
    <p:cSldViewPr>
      <p:cViewPr varScale="1">
        <p:scale>
          <a:sx n="87" d="100"/>
          <a:sy n="87" d="100"/>
        </p:scale>
        <p:origin x="396"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pPr>
              <a:defRPr/>
            </a:pPr>
            <a:endParaRPr lang="en-US"/>
          </a:p>
        </p:txBody>
      </p:sp>
      <p:sp>
        <p:nvSpPr>
          <p:cNvPr id="48131" name="Rectangle 3"/>
          <p:cNvSpPr>
            <a:spLocks noGrp="1" noChangeArrowheads="1"/>
          </p:cNvSpPr>
          <p:nvPr>
            <p:ph type="dt" sz="quarter" idx="1"/>
          </p:nvPr>
        </p:nvSpPr>
        <p:spPr bwMode="auto">
          <a:xfrm>
            <a:off x="3970736"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pPr>
              <a:defRPr/>
            </a:pPr>
            <a:endParaRPr lang="en-US"/>
          </a:p>
        </p:txBody>
      </p:sp>
      <p:sp>
        <p:nvSpPr>
          <p:cNvPr id="48132" name="Rectangle 4"/>
          <p:cNvSpPr>
            <a:spLocks noGrp="1" noChangeArrowheads="1"/>
          </p:cNvSpPr>
          <p:nvPr>
            <p:ph type="ftr" sz="quarter" idx="2"/>
          </p:nvPr>
        </p:nvSpPr>
        <p:spPr bwMode="auto">
          <a:xfrm>
            <a:off x="1"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pPr>
              <a:defRPr/>
            </a:pPr>
            <a:endParaRPr lang="en-US"/>
          </a:p>
        </p:txBody>
      </p:sp>
      <p:sp>
        <p:nvSpPr>
          <p:cNvPr id="48133" name="Rectangle 5"/>
          <p:cNvSpPr>
            <a:spLocks noGrp="1" noChangeArrowheads="1"/>
          </p:cNvSpPr>
          <p:nvPr>
            <p:ph type="sldNum" sz="quarter" idx="3"/>
          </p:nvPr>
        </p:nvSpPr>
        <p:spPr bwMode="auto">
          <a:xfrm>
            <a:off x="3970736"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pPr>
              <a:defRPr/>
            </a:pPr>
            <a:fld id="{EE0CE762-0A18-6249-9CA5-DE404A1321DD}" type="slidenum">
              <a:rPr lang="en-US"/>
              <a:pPr>
                <a:defRPr/>
              </a:pPr>
              <a:t>‹#›</a:t>
            </a:fld>
            <a:endParaRPr lang="en-US"/>
          </a:p>
        </p:txBody>
      </p:sp>
    </p:spTree>
    <p:extLst>
      <p:ext uri="{BB962C8B-B14F-4D97-AF65-F5344CB8AC3E}">
        <p14:creationId xmlns:p14="http://schemas.microsoft.com/office/powerpoint/2010/main" val="2936004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pPr>
              <a:defRPr/>
            </a:pPr>
            <a:endParaRPr lang="en-US"/>
          </a:p>
        </p:txBody>
      </p:sp>
      <p:sp>
        <p:nvSpPr>
          <p:cNvPr id="12291" name="Rectangle 3"/>
          <p:cNvSpPr>
            <a:spLocks noGrp="1" noChangeArrowheads="1"/>
          </p:cNvSpPr>
          <p:nvPr>
            <p:ph type="dt" idx="1"/>
          </p:nvPr>
        </p:nvSpPr>
        <p:spPr bwMode="auto">
          <a:xfrm>
            <a:off x="3970736"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427038" y="693738"/>
            <a:ext cx="6156325" cy="346392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1346" y="4387442"/>
            <a:ext cx="5607712" cy="415531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1"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pPr>
              <a:defRPr/>
            </a:pPr>
            <a:endParaRPr lang="en-US"/>
          </a:p>
        </p:txBody>
      </p:sp>
      <p:sp>
        <p:nvSpPr>
          <p:cNvPr id="12295" name="Rectangle 7"/>
          <p:cNvSpPr>
            <a:spLocks noGrp="1" noChangeArrowheads="1"/>
          </p:cNvSpPr>
          <p:nvPr>
            <p:ph type="sldNum" sz="quarter" idx="5"/>
          </p:nvPr>
        </p:nvSpPr>
        <p:spPr bwMode="auto">
          <a:xfrm>
            <a:off x="3970736"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pPr>
              <a:defRPr/>
            </a:pPr>
            <a:fld id="{199A51DD-06F9-6D48-9F46-1A45ABCC091F}" type="slidenum">
              <a:rPr lang="en-US"/>
              <a:pPr>
                <a:defRPr/>
              </a:pPr>
              <a:t>‹#›</a:t>
            </a:fld>
            <a:endParaRPr lang="en-US"/>
          </a:p>
        </p:txBody>
      </p:sp>
    </p:spTree>
    <p:extLst>
      <p:ext uri="{BB962C8B-B14F-4D97-AF65-F5344CB8AC3E}">
        <p14:creationId xmlns:p14="http://schemas.microsoft.com/office/powerpoint/2010/main" val="128815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99A51DD-06F9-6D48-9F46-1A45ABCC091F}" type="slidenum">
              <a:rPr lang="en-US" smtClean="0"/>
              <a:pPr>
                <a:defRPr/>
              </a:pPr>
              <a:t>2</a:t>
            </a:fld>
            <a:endParaRPr lang="en-US"/>
          </a:p>
        </p:txBody>
      </p:sp>
    </p:spTree>
    <p:extLst>
      <p:ext uri="{BB962C8B-B14F-4D97-AF65-F5344CB8AC3E}">
        <p14:creationId xmlns:p14="http://schemas.microsoft.com/office/powerpoint/2010/main" val="1645929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8176D-FF4E-40B5-83E5-9B2C289B8D02}" type="slidenum">
              <a:rPr lang="en-US" altLang="en-US"/>
              <a:pPr/>
              <a:t>11</a:t>
            </a:fld>
            <a:endParaRPr lang="en-US" altLang="en-US"/>
          </a:p>
        </p:txBody>
      </p:sp>
      <p:sp>
        <p:nvSpPr>
          <p:cNvPr id="73730" name="Rectangle 2"/>
          <p:cNvSpPr>
            <a:spLocks noGrp="1" noRot="1" noChangeAspect="1" noChangeArrowheads="1" noTextEdit="1"/>
          </p:cNvSpPr>
          <p:nvPr>
            <p:ph type="sldImg"/>
          </p:nvPr>
        </p:nvSpPr>
        <p:spPr>
          <a:xfrm>
            <a:off x="427038" y="693738"/>
            <a:ext cx="6156325" cy="3463925"/>
          </a:xfrm>
          <a:ln/>
        </p:spPr>
      </p:sp>
      <p:sp>
        <p:nvSpPr>
          <p:cNvPr id="73731" name="Rectangle 3"/>
          <p:cNvSpPr>
            <a:spLocks noGrp="1" noChangeArrowheads="1"/>
          </p:cNvSpPr>
          <p:nvPr>
            <p:ph type="body" idx="1"/>
          </p:nvPr>
        </p:nvSpPr>
        <p:spPr/>
        <p:txBody>
          <a:bodyPr/>
          <a:lstStyle/>
          <a:p>
            <a:r>
              <a:rPr lang="en-US" altLang="en-US" b="1"/>
              <a:t>Chapter 13, Figure 13.17   </a:t>
            </a:r>
            <a:r>
              <a:rPr lang="en-US" altLang="en-US"/>
              <a:t> </a:t>
            </a:r>
          </a:p>
        </p:txBody>
      </p:sp>
    </p:spTree>
    <p:extLst>
      <p:ext uri="{BB962C8B-B14F-4D97-AF65-F5344CB8AC3E}">
        <p14:creationId xmlns:p14="http://schemas.microsoft.com/office/powerpoint/2010/main" val="308167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4D395-9918-4BA0-9C58-68BD57449FFE}" type="slidenum">
              <a:rPr lang="en-US" altLang="en-US"/>
              <a:pPr/>
              <a:t>19</a:t>
            </a:fld>
            <a:endParaRPr lang="en-US" altLang="en-US"/>
          </a:p>
        </p:txBody>
      </p:sp>
      <p:sp>
        <p:nvSpPr>
          <p:cNvPr id="653314" name="Rectangle 2"/>
          <p:cNvSpPr>
            <a:spLocks noGrp="1" noRot="1" noChangeAspect="1" noChangeArrowheads="1" noTextEdit="1"/>
          </p:cNvSpPr>
          <p:nvPr>
            <p:ph type="sldImg"/>
          </p:nvPr>
        </p:nvSpPr>
        <p:spPr>
          <a:xfrm>
            <a:off x="427038" y="693738"/>
            <a:ext cx="6156325" cy="3463925"/>
          </a:xfrm>
          <a:ln/>
        </p:spPr>
      </p:sp>
      <p:sp>
        <p:nvSpPr>
          <p:cNvPr id="653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07197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A90FA2-95FA-EC4D-9679-B5E831CF06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F9BB5A-C110-4E4E-B2A5-6AD1382DD75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24F756-45E7-144D-99C1-A6D87F0A8DE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51AFBA-427E-074A-904B-7D75D306B69D}" type="slidenum">
              <a:rPr lang="en-US"/>
              <a:pPr>
                <a:defRPr/>
              </a:pPr>
              <a:t>‹#›</a:t>
            </a:fld>
            <a:endParaRPr lang="en-US"/>
          </a:p>
        </p:txBody>
      </p:sp>
    </p:spTree>
    <p:extLst>
      <p:ext uri="{BB962C8B-B14F-4D97-AF65-F5344CB8AC3E}">
        <p14:creationId xmlns:p14="http://schemas.microsoft.com/office/powerpoint/2010/main" val="1085246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4A617D-8E14-DA42-AD92-265B9E6166ED}" type="slidenum">
              <a:rPr lang="en-US"/>
              <a:pPr>
                <a:defRPr/>
              </a:pPr>
              <a:t>‹#›</a:t>
            </a:fld>
            <a:endParaRPr lang="en-US"/>
          </a:p>
        </p:txBody>
      </p:sp>
    </p:spTree>
    <p:extLst>
      <p:ext uri="{BB962C8B-B14F-4D97-AF65-F5344CB8AC3E}">
        <p14:creationId xmlns:p14="http://schemas.microsoft.com/office/powerpoint/2010/main" val="2006772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CA5BC3-D362-4648-8F02-86AB5C6609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9EB6C8-8E9D-0249-A13F-2E1FBE7439B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92A479-31C8-2B40-A44C-244D583D833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315D11-8A13-5947-8D08-E0E6EC22967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0AFB9D-9874-CA44-AA62-44661E82F6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E66A5BC-F832-094C-B8D2-F0157CCE4F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AFC98C-9B1A-6F4D-B288-FAF32AFC96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6DD4D-71B3-5C46-816D-632BACBD06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1AD56E1-4800-214B-8B54-E9EC7E38D2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vatoyota.com/blog/what-are-shock-absorbers/"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freger.weebly.com/the-five-senses.html"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1-800-4clocks.com/Bulova-Vickery-Wall-Chimes-Clock_C4329_CUV"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43750" y="42743"/>
            <a:ext cx="4362450" cy="5317473"/>
          </a:xfrm>
          <a:prstGeom prst="rect">
            <a:avLst/>
          </a:prstGeom>
        </p:spPr>
      </p:pic>
      <p:sp>
        <p:nvSpPr>
          <p:cNvPr id="15364" name="Rectangle 4"/>
          <p:cNvSpPr>
            <a:spLocks noGrp="1" noChangeArrowheads="1"/>
          </p:cNvSpPr>
          <p:nvPr>
            <p:ph type="title"/>
          </p:nvPr>
        </p:nvSpPr>
        <p:spPr>
          <a:xfrm>
            <a:off x="1524000" y="-30480"/>
            <a:ext cx="8991600" cy="819566"/>
          </a:xfrm>
          <a:noFill/>
        </p:spPr>
        <p:txBody>
          <a:bodyPr/>
          <a:lstStyle/>
          <a:p>
            <a:pPr eaLnBrk="1" hangingPunct="1"/>
            <a:r>
              <a:rPr lang="en-US" sz="3600" dirty="0">
                <a:solidFill>
                  <a:schemeClr val="tx1"/>
                </a:solidFill>
              </a:rPr>
              <a:t>PHY131H1F</a:t>
            </a:r>
            <a:r>
              <a:rPr lang="en-US" sz="3600" dirty="0">
                <a:solidFill>
                  <a:schemeClr val="tx1"/>
                </a:solidFill>
                <a:latin typeface="Times New Roman" charset="0"/>
              </a:rPr>
              <a:t>  - Class 21</a:t>
            </a:r>
            <a:endParaRPr lang="en-US" sz="2800" dirty="0">
              <a:solidFill>
                <a:schemeClr val="tx1"/>
              </a:solidFill>
              <a:latin typeface="Times New Roman" charset="0"/>
            </a:endParaRPr>
          </a:p>
        </p:txBody>
      </p:sp>
      <p:sp>
        <p:nvSpPr>
          <p:cNvPr id="16" name="Rectangle 5"/>
          <p:cNvSpPr txBox="1">
            <a:spLocks noChangeArrowheads="1"/>
          </p:cNvSpPr>
          <p:nvPr/>
        </p:nvSpPr>
        <p:spPr bwMode="auto">
          <a:xfrm>
            <a:off x="1759424" y="789086"/>
            <a:ext cx="4336576" cy="16272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nSpc>
                <a:spcPct val="80000"/>
              </a:lnSpc>
              <a:spcBef>
                <a:spcPts val="1200"/>
              </a:spcBef>
              <a:spcAft>
                <a:spcPts val="1200"/>
              </a:spcAft>
              <a:defRPr/>
            </a:pPr>
            <a:r>
              <a:rPr lang="en-CA" sz="2400" kern="0" dirty="0">
                <a:latin typeface="+mn-lt"/>
                <a:ea typeface="+mn-ea"/>
                <a:cs typeface="+mn-cs"/>
              </a:rPr>
              <a:t>Today:</a:t>
            </a:r>
          </a:p>
        </p:txBody>
      </p:sp>
      <p:sp>
        <p:nvSpPr>
          <p:cNvPr id="4" name="Rectangle 3"/>
          <p:cNvSpPr txBox="1">
            <a:spLocks noChangeArrowheads="1"/>
          </p:cNvSpPr>
          <p:nvPr/>
        </p:nvSpPr>
        <p:spPr bwMode="auto">
          <a:xfrm>
            <a:off x="304800" y="1219200"/>
            <a:ext cx="5791200" cy="533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eaLnBrk="1" hangingPunct="1">
              <a:spcAft>
                <a:spcPts val="2400"/>
              </a:spcAft>
            </a:pPr>
            <a:r>
              <a:rPr lang="en-US" altLang="en-US" sz="2400" b="1" kern="0" dirty="0"/>
              <a:t>Today, finishing Chapter 13:</a:t>
            </a:r>
          </a:p>
          <a:p>
            <a:pPr eaLnBrk="1" hangingPunct="1">
              <a:spcBef>
                <a:spcPts val="0"/>
              </a:spcBef>
              <a:spcAft>
                <a:spcPts val="1200"/>
              </a:spcAft>
            </a:pPr>
            <a:r>
              <a:rPr lang="en-US" altLang="en-US" sz="2400" dirty="0"/>
              <a:t>Simple Pendulum</a:t>
            </a:r>
          </a:p>
          <a:p>
            <a:pPr eaLnBrk="1" hangingPunct="1">
              <a:spcBef>
                <a:spcPts val="0"/>
              </a:spcBef>
              <a:spcAft>
                <a:spcPts val="1200"/>
              </a:spcAft>
            </a:pPr>
            <a:r>
              <a:rPr lang="en-US" altLang="en-US" sz="2400" dirty="0"/>
              <a:t>Circular motion and S.H.M.</a:t>
            </a:r>
          </a:p>
          <a:p>
            <a:pPr eaLnBrk="1" hangingPunct="1">
              <a:spcBef>
                <a:spcPts val="0"/>
              </a:spcBef>
              <a:spcAft>
                <a:spcPts val="1200"/>
              </a:spcAft>
            </a:pPr>
            <a:r>
              <a:rPr lang="en-US" altLang="en-US" sz="2400" dirty="0"/>
              <a:t>Energy in S.H.M.</a:t>
            </a:r>
          </a:p>
          <a:p>
            <a:pPr eaLnBrk="1" hangingPunct="1">
              <a:spcBef>
                <a:spcPts val="0"/>
              </a:spcBef>
              <a:spcAft>
                <a:spcPts val="1200"/>
              </a:spcAft>
            </a:pPr>
            <a:r>
              <a:rPr lang="en-US" altLang="en-US" sz="2400" dirty="0"/>
              <a:t>Damped Harmonic Motion</a:t>
            </a:r>
          </a:p>
          <a:p>
            <a:pPr eaLnBrk="1" hangingPunct="1">
              <a:spcBef>
                <a:spcPts val="0"/>
              </a:spcBef>
              <a:spcAft>
                <a:spcPts val="1200"/>
              </a:spcAft>
            </a:pPr>
            <a:r>
              <a:rPr lang="en-US" altLang="en-US" sz="2400" dirty="0"/>
              <a:t>Driven Oscillations and Resonance.</a:t>
            </a:r>
          </a:p>
        </p:txBody>
      </p:sp>
      <p:sp>
        <p:nvSpPr>
          <p:cNvPr id="3" name="TextBox 2"/>
          <p:cNvSpPr txBox="1"/>
          <p:nvPr/>
        </p:nvSpPr>
        <p:spPr>
          <a:xfrm>
            <a:off x="5514975" y="4768632"/>
            <a:ext cx="6781800" cy="1754326"/>
          </a:xfrm>
          <a:prstGeom prst="rect">
            <a:avLst/>
          </a:prstGeom>
          <a:noFill/>
        </p:spPr>
        <p:txBody>
          <a:bodyPr wrap="square" rtlCol="0">
            <a:spAutoFit/>
          </a:bodyPr>
          <a:lstStyle/>
          <a:p>
            <a:r>
              <a:rPr lang="en-CA" dirty="0"/>
              <a:t>From </a:t>
            </a:r>
            <a:r>
              <a:rPr lang="en-CA" dirty="0">
                <a:hlinkClick r:id="rId3"/>
              </a:rPr>
              <a:t>http://www.cavatoyota.com/blog/what-are-shock-absorbers</a:t>
            </a:r>
            <a:r>
              <a:rPr lang="en-CA" dirty="0" smtClean="0">
                <a:hlinkClick r:id="rId3"/>
              </a:rPr>
              <a:t>/</a:t>
            </a:r>
            <a:r>
              <a:rPr lang="en-CA" dirty="0" smtClean="0"/>
              <a:t> :</a:t>
            </a:r>
            <a:endParaRPr lang="en-CA" dirty="0"/>
          </a:p>
          <a:p>
            <a:r>
              <a:rPr lang="en-CA" dirty="0" smtClean="0"/>
              <a:t>To </a:t>
            </a:r>
            <a:r>
              <a:rPr lang="en-CA" dirty="0"/>
              <a:t>test your vehicle’s shock absorbers, simply push down on the each corner of the vehicle and observe its bounce. The vehicle should bounce up and return to its center resting position. If it continues to bounce, the shock absorber </a:t>
            </a:r>
            <a:r>
              <a:rPr lang="en-CA" b="1" dirty="0"/>
              <a:t>should be </a:t>
            </a:r>
            <a:r>
              <a:rPr lang="en-CA" b="1" dirty="0" smtClean="0"/>
              <a:t>replaced</a:t>
            </a:r>
            <a:r>
              <a:rPr lang="en-CA" dirty="0"/>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1"/>
            <a:ext cx="5867400" cy="792163"/>
          </a:xfrm>
        </p:spPr>
        <p:txBody>
          <a:bodyPr/>
          <a:lstStyle/>
          <a:p>
            <a:pPr eaLnBrk="1" hangingPunct="1"/>
            <a:r>
              <a:rPr lang="en-US" altLang="en-US" sz="2800" dirty="0"/>
              <a:t>Uniform Circular Motion</a:t>
            </a:r>
            <a:endParaRPr lang="en-US" altLang="en-US" sz="2800" b="1" dirty="0"/>
          </a:p>
        </p:txBody>
      </p:sp>
      <p:sp>
        <p:nvSpPr>
          <p:cNvPr id="2" name="AutoShape 2" descr="Image result for cute flying pi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cxnSp>
        <p:nvCxnSpPr>
          <p:cNvPr id="4" name="Straight Connector 3"/>
          <p:cNvCxnSpPr/>
          <p:nvPr/>
        </p:nvCxnSpPr>
        <p:spPr>
          <a:xfrm>
            <a:off x="6019800" y="0"/>
            <a:ext cx="0" cy="685800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2"/>
          <p:cNvSpPr txBox="1">
            <a:spLocks noChangeArrowheads="1"/>
          </p:cNvSpPr>
          <p:nvPr/>
        </p:nvSpPr>
        <p:spPr bwMode="auto">
          <a:xfrm>
            <a:off x="6056670" y="-1"/>
            <a:ext cx="5830529"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eaLnBrk="1" hangingPunct="1"/>
            <a:r>
              <a:rPr lang="en-US" altLang="en-US" sz="2800" kern="0" dirty="0"/>
              <a:t>Simple Harmonic Motion</a:t>
            </a:r>
            <a:endParaRPr lang="en-US" altLang="en-US" sz="2800" b="1" kern="0" dirty="0"/>
          </a:p>
        </p:txBody>
      </p:sp>
    </p:spTree>
    <p:extLst>
      <p:ext uri="{BB962C8B-B14F-4D97-AF65-F5344CB8AC3E}">
        <p14:creationId xmlns:p14="http://schemas.microsoft.com/office/powerpoint/2010/main" val="584735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descr="13_17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44450"/>
            <a:ext cx="5924550" cy="676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3603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1"/>
            <a:ext cx="5867400" cy="792163"/>
          </a:xfrm>
        </p:spPr>
        <p:txBody>
          <a:bodyPr/>
          <a:lstStyle/>
          <a:p>
            <a:pPr eaLnBrk="1" hangingPunct="1"/>
            <a:r>
              <a:rPr lang="en-US" altLang="en-US" sz="2800" dirty="0"/>
              <a:t>Energy of a mass on a spring</a:t>
            </a:r>
            <a:endParaRPr lang="en-US" altLang="en-US" sz="2800" b="1" dirty="0"/>
          </a:p>
        </p:txBody>
      </p:sp>
      <p:sp>
        <p:nvSpPr>
          <p:cNvPr id="2" name="AutoShape 2" descr="Image result for cute flying pi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cxnSp>
        <p:nvCxnSpPr>
          <p:cNvPr id="4" name="Straight Connector 3"/>
          <p:cNvCxnSpPr/>
          <p:nvPr/>
        </p:nvCxnSpPr>
        <p:spPr>
          <a:xfrm>
            <a:off x="6019800" y="0"/>
            <a:ext cx="0" cy="68580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9904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4_10"/>
          <p:cNvPicPr>
            <a:picLocks noGrp="1" noChangeAspect="1" noChangeArrowheads="1"/>
          </p:cNvPicPr>
          <p:nvPr>
            <p:ph/>
          </p:nvPr>
        </p:nvPicPr>
        <p:blipFill>
          <a:blip r:embed="rId2"/>
          <a:srcRect/>
          <a:stretch>
            <a:fillRect/>
          </a:stretch>
        </p:blipFill>
        <p:spPr>
          <a:xfrm>
            <a:off x="2057400" y="-914400"/>
            <a:ext cx="7716838" cy="9982200"/>
          </a:xfrm>
          <a:noFill/>
        </p:spPr>
      </p:pic>
      <p:sp>
        <p:nvSpPr>
          <p:cNvPr id="33795" name="Rectangle 3"/>
          <p:cNvSpPr>
            <a:spLocks noChangeArrowheads="1"/>
          </p:cNvSpPr>
          <p:nvPr/>
        </p:nvSpPr>
        <p:spPr bwMode="auto">
          <a:xfrm>
            <a:off x="2667000" y="381000"/>
            <a:ext cx="1066800" cy="5334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33796" name="Rectangle 4"/>
          <p:cNvSpPr>
            <a:spLocks noChangeArrowheads="1"/>
          </p:cNvSpPr>
          <p:nvPr/>
        </p:nvSpPr>
        <p:spPr bwMode="auto">
          <a:xfrm>
            <a:off x="2667000" y="2514600"/>
            <a:ext cx="1066800" cy="5334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33797" name="Rectangle 5"/>
          <p:cNvSpPr>
            <a:spLocks noChangeArrowheads="1"/>
          </p:cNvSpPr>
          <p:nvPr/>
        </p:nvSpPr>
        <p:spPr bwMode="auto">
          <a:xfrm>
            <a:off x="5105400" y="-304800"/>
            <a:ext cx="381000" cy="10287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33798" name="Rectangle 6"/>
          <p:cNvSpPr>
            <a:spLocks noChangeArrowheads="1"/>
          </p:cNvSpPr>
          <p:nvPr/>
        </p:nvSpPr>
        <p:spPr bwMode="auto">
          <a:xfrm>
            <a:off x="4572000" y="6477000"/>
            <a:ext cx="381000" cy="11049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33799" name="Rectangle 7"/>
          <p:cNvSpPr>
            <a:spLocks noChangeArrowheads="1"/>
          </p:cNvSpPr>
          <p:nvPr/>
        </p:nvSpPr>
        <p:spPr bwMode="auto">
          <a:xfrm>
            <a:off x="7162800" y="6477000"/>
            <a:ext cx="381000" cy="11811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33800" name="Rectangle 8"/>
          <p:cNvSpPr>
            <a:spLocks noChangeArrowheads="1"/>
          </p:cNvSpPr>
          <p:nvPr/>
        </p:nvSpPr>
        <p:spPr bwMode="auto">
          <a:xfrm>
            <a:off x="5029200" y="6477000"/>
            <a:ext cx="1752600" cy="93345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33801" name="Text Box 9"/>
          <p:cNvSpPr txBox="1">
            <a:spLocks noChangeArrowheads="1"/>
          </p:cNvSpPr>
          <p:nvPr/>
        </p:nvSpPr>
        <p:spPr bwMode="auto">
          <a:xfrm>
            <a:off x="4724400" y="6338888"/>
            <a:ext cx="1250950" cy="366712"/>
          </a:xfrm>
          <a:prstGeom prst="rect">
            <a:avLst/>
          </a:prstGeom>
          <a:noFill/>
          <a:ln w="9525">
            <a:noFill/>
            <a:miter lim="800000"/>
            <a:headEnd/>
            <a:tailEnd/>
          </a:ln>
        </p:spPr>
        <p:txBody>
          <a:bodyPr wrap="none">
            <a:prstTxWarp prst="textNoShape">
              <a:avLst/>
            </a:prstTxWarp>
            <a:spAutoFit/>
          </a:bodyPr>
          <a:lstStyle/>
          <a:p>
            <a:r>
              <a:rPr lang="en-US">
                <a:solidFill>
                  <a:srgbClr val="0099FF"/>
                </a:solidFill>
                <a:latin typeface="Times New Roman" charset="0"/>
              </a:rPr>
              <a:t>equilibrium</a:t>
            </a:r>
          </a:p>
        </p:txBody>
      </p:sp>
    </p:spTree>
    <p:extLst>
      <p:ext uri="{BB962C8B-B14F-4D97-AF65-F5344CB8AC3E}">
        <p14:creationId xmlns:p14="http://schemas.microsoft.com/office/powerpoint/2010/main" val="4093540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14_11"/>
          <p:cNvPicPr>
            <a:picLocks noGrp="1" noChangeAspect="1" noChangeArrowheads="1"/>
          </p:cNvPicPr>
          <p:nvPr>
            <p:ph idx="1"/>
          </p:nvPr>
        </p:nvPicPr>
        <p:blipFill>
          <a:blip r:embed="rId2"/>
          <a:srcRect/>
          <a:stretch>
            <a:fillRect/>
          </a:stretch>
        </p:blipFill>
        <p:spPr>
          <a:xfrm>
            <a:off x="2590801" y="1524001"/>
            <a:ext cx="6867525" cy="5584825"/>
          </a:xfrm>
          <a:noFill/>
        </p:spPr>
      </p:pic>
      <p:pic>
        <p:nvPicPr>
          <p:cNvPr id="34819" name="Picture 4" descr="equation14"/>
          <p:cNvPicPr>
            <a:picLocks noChangeAspect="1" noChangeArrowheads="1"/>
          </p:cNvPicPr>
          <p:nvPr/>
        </p:nvPicPr>
        <p:blipFill>
          <a:blip r:embed="rId3"/>
          <a:srcRect/>
          <a:stretch>
            <a:fillRect/>
          </a:stretch>
        </p:blipFill>
        <p:spPr bwMode="auto">
          <a:xfrm>
            <a:off x="1752600" y="152401"/>
            <a:ext cx="8763000" cy="950913"/>
          </a:xfrm>
          <a:prstGeom prst="rect">
            <a:avLst/>
          </a:prstGeom>
          <a:noFill/>
          <a:ln w="9525">
            <a:noFill/>
            <a:miter lim="800000"/>
            <a:headEnd/>
            <a:tailEnd/>
          </a:ln>
        </p:spPr>
      </p:pic>
    </p:spTree>
    <p:extLst>
      <p:ext uri="{BB962C8B-B14F-4D97-AF65-F5344CB8AC3E}">
        <p14:creationId xmlns:p14="http://schemas.microsoft.com/office/powerpoint/2010/main" val="893024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92162"/>
          </a:xfrm>
        </p:spPr>
        <p:txBody>
          <a:bodyPr/>
          <a:lstStyle/>
          <a:p>
            <a:r>
              <a:rPr lang="en-US" sz="3800" dirty="0"/>
              <a:t>Simple Harmonic Motion (SHM)</a:t>
            </a:r>
          </a:p>
        </p:txBody>
      </p:sp>
      <p:sp>
        <p:nvSpPr>
          <p:cNvPr id="3" name="Content Placeholder 2"/>
          <p:cNvSpPr>
            <a:spLocks noGrp="1"/>
          </p:cNvSpPr>
          <p:nvPr>
            <p:ph idx="1"/>
          </p:nvPr>
        </p:nvSpPr>
        <p:spPr>
          <a:xfrm>
            <a:off x="1981200" y="609601"/>
            <a:ext cx="8229600" cy="3200399"/>
          </a:xfrm>
        </p:spPr>
        <p:txBody>
          <a:bodyPr/>
          <a:lstStyle/>
          <a:p>
            <a:r>
              <a:rPr lang="en-US" dirty="0" smtClean="0"/>
              <a:t>If the net force on an object is a linear restoring force (</a:t>
            </a:r>
            <a:r>
              <a:rPr lang="en-US" dirty="0" err="1" smtClean="0"/>
              <a:t>ie</a:t>
            </a:r>
            <a:r>
              <a:rPr lang="en-US" dirty="0" smtClean="0"/>
              <a:t> a mass on a spring, or a pendulum with small oscillations), then the position as a function of time is related to cosine:</a:t>
            </a:r>
            <a:endParaRPr lang="en-US" dirty="0"/>
          </a:p>
        </p:txBody>
      </p:sp>
      <p:graphicFrame>
        <p:nvGraphicFramePr>
          <p:cNvPr id="38914" name="Object 2"/>
          <p:cNvGraphicFramePr>
            <a:graphicFrameLocks noChangeAspect="1"/>
          </p:cNvGraphicFramePr>
          <p:nvPr/>
        </p:nvGraphicFramePr>
        <p:xfrm>
          <a:off x="4038600" y="2743200"/>
          <a:ext cx="4103140" cy="838200"/>
        </p:xfrm>
        <a:graphic>
          <a:graphicData uri="http://schemas.openxmlformats.org/presentationml/2006/ole">
            <mc:AlternateContent xmlns:mc="http://schemas.openxmlformats.org/markup-compatibility/2006">
              <mc:Choice xmlns:v="urn:schemas-microsoft-com:vml" Requires="v">
                <p:oleObj spid="_x0000_s18472" name="Equation" r:id="rId3" imgW="1117440" imgH="228600" progId="Equation.3">
                  <p:embed/>
                </p:oleObj>
              </mc:Choice>
              <mc:Fallback>
                <p:oleObj name="Equation" r:id="rId3" imgW="11174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743200"/>
                        <a:ext cx="4103140" cy="8382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Content Placeholder 2"/>
          <p:cNvSpPr txBox="1">
            <a:spLocks/>
          </p:cNvSpPr>
          <p:nvPr/>
        </p:nvSpPr>
        <p:spPr bwMode="auto">
          <a:xfrm>
            <a:off x="1981200" y="4953001"/>
            <a:ext cx="8229600" cy="1676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Tx/>
              <a:buChar char="•"/>
              <a:defRPr/>
            </a:pPr>
            <a:r>
              <a:rPr lang="en-US" sz="3200" kern="0" dirty="0">
                <a:latin typeface="+mn-lt"/>
                <a:ea typeface="+mn-ea"/>
                <a:cs typeface="+mn-cs"/>
              </a:rPr>
              <a:t>Cosine is a function that goes forever, but in real life, due to friction or drag, all oscillations eventually slow down.</a:t>
            </a:r>
          </a:p>
        </p:txBody>
      </p:sp>
      <p:grpSp>
        <p:nvGrpSpPr>
          <p:cNvPr id="4" name="Group 3"/>
          <p:cNvGrpSpPr/>
          <p:nvPr/>
        </p:nvGrpSpPr>
        <p:grpSpPr>
          <a:xfrm>
            <a:off x="0" y="3810000"/>
            <a:ext cx="12192000" cy="773728"/>
            <a:chOff x="-1008184" y="3692760"/>
            <a:chExt cx="11160368" cy="1043368"/>
          </a:xfrm>
        </p:grpSpPr>
        <p:sp>
          <p:nvSpPr>
            <p:cNvPr id="7" name="Freeform 6"/>
            <p:cNvSpPr/>
            <p:nvPr/>
          </p:nvSpPr>
          <p:spPr>
            <a:xfrm>
              <a:off x="386862" y="3692761"/>
              <a:ext cx="1395046" cy="1043367"/>
            </a:xfrm>
            <a:custGeom>
              <a:avLst/>
              <a:gdLst>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046" h="1043367">
                  <a:moveTo>
                    <a:pt x="0" y="515824"/>
                  </a:moveTo>
                  <a:cubicBezTo>
                    <a:pt x="106484" y="258893"/>
                    <a:pt x="212969" y="1962"/>
                    <a:pt x="328246" y="8"/>
                  </a:cubicBezTo>
                  <a:cubicBezTo>
                    <a:pt x="443523" y="-1946"/>
                    <a:pt x="619368" y="318486"/>
                    <a:pt x="691661" y="504101"/>
                  </a:cubicBezTo>
                  <a:cubicBezTo>
                    <a:pt x="763954" y="689716"/>
                    <a:pt x="926122" y="1041408"/>
                    <a:pt x="1043353" y="1043362"/>
                  </a:cubicBezTo>
                  <a:cubicBezTo>
                    <a:pt x="1160584" y="1045316"/>
                    <a:pt x="1395046" y="515824"/>
                    <a:pt x="1395046" y="515824"/>
                  </a:cubicBezTo>
                  <a:lnTo>
                    <a:pt x="1395046" y="515824"/>
                  </a:lnTo>
                  <a:lnTo>
                    <a:pt x="1395046" y="515824"/>
                  </a:ln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8" name="Freeform 7"/>
            <p:cNvSpPr/>
            <p:nvPr/>
          </p:nvSpPr>
          <p:spPr>
            <a:xfrm>
              <a:off x="-1008184" y="3692760"/>
              <a:ext cx="1395046" cy="1043367"/>
            </a:xfrm>
            <a:custGeom>
              <a:avLst/>
              <a:gdLst>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046" h="1043367">
                  <a:moveTo>
                    <a:pt x="0" y="515824"/>
                  </a:moveTo>
                  <a:cubicBezTo>
                    <a:pt x="106484" y="258893"/>
                    <a:pt x="212969" y="1962"/>
                    <a:pt x="328246" y="8"/>
                  </a:cubicBezTo>
                  <a:cubicBezTo>
                    <a:pt x="443523" y="-1946"/>
                    <a:pt x="619368" y="318486"/>
                    <a:pt x="691661" y="504101"/>
                  </a:cubicBezTo>
                  <a:cubicBezTo>
                    <a:pt x="763954" y="689716"/>
                    <a:pt x="926122" y="1041408"/>
                    <a:pt x="1043353" y="1043362"/>
                  </a:cubicBezTo>
                  <a:cubicBezTo>
                    <a:pt x="1160584" y="1045316"/>
                    <a:pt x="1395046" y="515824"/>
                    <a:pt x="1395046" y="515824"/>
                  </a:cubicBezTo>
                  <a:lnTo>
                    <a:pt x="1395046" y="515824"/>
                  </a:lnTo>
                  <a:lnTo>
                    <a:pt x="1395046" y="515824"/>
                  </a:ln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9" name="Freeform 8"/>
            <p:cNvSpPr/>
            <p:nvPr/>
          </p:nvSpPr>
          <p:spPr>
            <a:xfrm>
              <a:off x="3176954" y="3692761"/>
              <a:ext cx="1395046" cy="1043367"/>
            </a:xfrm>
            <a:custGeom>
              <a:avLst/>
              <a:gdLst>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046" h="1043367">
                  <a:moveTo>
                    <a:pt x="0" y="515824"/>
                  </a:moveTo>
                  <a:cubicBezTo>
                    <a:pt x="106484" y="258893"/>
                    <a:pt x="212969" y="1962"/>
                    <a:pt x="328246" y="8"/>
                  </a:cubicBezTo>
                  <a:cubicBezTo>
                    <a:pt x="443523" y="-1946"/>
                    <a:pt x="619368" y="318486"/>
                    <a:pt x="691661" y="504101"/>
                  </a:cubicBezTo>
                  <a:cubicBezTo>
                    <a:pt x="763954" y="689716"/>
                    <a:pt x="926122" y="1041408"/>
                    <a:pt x="1043353" y="1043362"/>
                  </a:cubicBezTo>
                  <a:cubicBezTo>
                    <a:pt x="1160584" y="1045316"/>
                    <a:pt x="1395046" y="515824"/>
                    <a:pt x="1395046" y="515824"/>
                  </a:cubicBezTo>
                  <a:lnTo>
                    <a:pt x="1395046" y="515824"/>
                  </a:lnTo>
                  <a:lnTo>
                    <a:pt x="1395046" y="515824"/>
                  </a:ln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0" name="Freeform 9"/>
            <p:cNvSpPr/>
            <p:nvPr/>
          </p:nvSpPr>
          <p:spPr>
            <a:xfrm>
              <a:off x="1781908" y="3692760"/>
              <a:ext cx="1395046" cy="1043367"/>
            </a:xfrm>
            <a:custGeom>
              <a:avLst/>
              <a:gdLst>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046" h="1043367">
                  <a:moveTo>
                    <a:pt x="0" y="515824"/>
                  </a:moveTo>
                  <a:cubicBezTo>
                    <a:pt x="106484" y="258893"/>
                    <a:pt x="212969" y="1962"/>
                    <a:pt x="328246" y="8"/>
                  </a:cubicBezTo>
                  <a:cubicBezTo>
                    <a:pt x="443523" y="-1946"/>
                    <a:pt x="619368" y="318486"/>
                    <a:pt x="691661" y="504101"/>
                  </a:cubicBezTo>
                  <a:cubicBezTo>
                    <a:pt x="763954" y="689716"/>
                    <a:pt x="926122" y="1041408"/>
                    <a:pt x="1043353" y="1043362"/>
                  </a:cubicBezTo>
                  <a:cubicBezTo>
                    <a:pt x="1160584" y="1045316"/>
                    <a:pt x="1395046" y="515824"/>
                    <a:pt x="1395046" y="515824"/>
                  </a:cubicBezTo>
                  <a:lnTo>
                    <a:pt x="1395046" y="515824"/>
                  </a:lnTo>
                  <a:lnTo>
                    <a:pt x="1395046" y="515824"/>
                  </a:ln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1" name="Freeform 10"/>
            <p:cNvSpPr/>
            <p:nvPr/>
          </p:nvSpPr>
          <p:spPr>
            <a:xfrm>
              <a:off x="5967046" y="3692761"/>
              <a:ext cx="1395046" cy="1043367"/>
            </a:xfrm>
            <a:custGeom>
              <a:avLst/>
              <a:gdLst>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046" h="1043367">
                  <a:moveTo>
                    <a:pt x="0" y="515824"/>
                  </a:moveTo>
                  <a:cubicBezTo>
                    <a:pt x="106484" y="258893"/>
                    <a:pt x="212969" y="1962"/>
                    <a:pt x="328246" y="8"/>
                  </a:cubicBezTo>
                  <a:cubicBezTo>
                    <a:pt x="443523" y="-1946"/>
                    <a:pt x="619368" y="318486"/>
                    <a:pt x="691661" y="504101"/>
                  </a:cubicBezTo>
                  <a:cubicBezTo>
                    <a:pt x="763954" y="689716"/>
                    <a:pt x="926122" y="1041408"/>
                    <a:pt x="1043353" y="1043362"/>
                  </a:cubicBezTo>
                  <a:cubicBezTo>
                    <a:pt x="1160584" y="1045316"/>
                    <a:pt x="1395046" y="515824"/>
                    <a:pt x="1395046" y="515824"/>
                  </a:cubicBezTo>
                  <a:lnTo>
                    <a:pt x="1395046" y="515824"/>
                  </a:lnTo>
                  <a:lnTo>
                    <a:pt x="1395046" y="515824"/>
                  </a:ln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2" name="Freeform 11"/>
            <p:cNvSpPr/>
            <p:nvPr/>
          </p:nvSpPr>
          <p:spPr>
            <a:xfrm>
              <a:off x="4572000" y="3692760"/>
              <a:ext cx="1395046" cy="1043367"/>
            </a:xfrm>
            <a:custGeom>
              <a:avLst/>
              <a:gdLst>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046" h="1043367">
                  <a:moveTo>
                    <a:pt x="0" y="515824"/>
                  </a:moveTo>
                  <a:cubicBezTo>
                    <a:pt x="106484" y="258893"/>
                    <a:pt x="212969" y="1962"/>
                    <a:pt x="328246" y="8"/>
                  </a:cubicBezTo>
                  <a:cubicBezTo>
                    <a:pt x="443523" y="-1946"/>
                    <a:pt x="619368" y="318486"/>
                    <a:pt x="691661" y="504101"/>
                  </a:cubicBezTo>
                  <a:cubicBezTo>
                    <a:pt x="763954" y="689716"/>
                    <a:pt x="926122" y="1041408"/>
                    <a:pt x="1043353" y="1043362"/>
                  </a:cubicBezTo>
                  <a:cubicBezTo>
                    <a:pt x="1160584" y="1045316"/>
                    <a:pt x="1395046" y="515824"/>
                    <a:pt x="1395046" y="515824"/>
                  </a:cubicBezTo>
                  <a:lnTo>
                    <a:pt x="1395046" y="515824"/>
                  </a:lnTo>
                  <a:lnTo>
                    <a:pt x="1395046" y="515824"/>
                  </a:ln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3" name="Freeform 12"/>
            <p:cNvSpPr/>
            <p:nvPr/>
          </p:nvSpPr>
          <p:spPr>
            <a:xfrm>
              <a:off x="8757138" y="3692761"/>
              <a:ext cx="1395046" cy="1043367"/>
            </a:xfrm>
            <a:custGeom>
              <a:avLst/>
              <a:gdLst>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046" h="1043367">
                  <a:moveTo>
                    <a:pt x="0" y="515824"/>
                  </a:moveTo>
                  <a:cubicBezTo>
                    <a:pt x="106484" y="258893"/>
                    <a:pt x="212969" y="1962"/>
                    <a:pt x="328246" y="8"/>
                  </a:cubicBezTo>
                  <a:cubicBezTo>
                    <a:pt x="443523" y="-1946"/>
                    <a:pt x="619368" y="318486"/>
                    <a:pt x="691661" y="504101"/>
                  </a:cubicBezTo>
                  <a:cubicBezTo>
                    <a:pt x="763954" y="689716"/>
                    <a:pt x="926122" y="1041408"/>
                    <a:pt x="1043353" y="1043362"/>
                  </a:cubicBezTo>
                  <a:cubicBezTo>
                    <a:pt x="1160584" y="1045316"/>
                    <a:pt x="1395046" y="515824"/>
                    <a:pt x="1395046" y="515824"/>
                  </a:cubicBezTo>
                  <a:lnTo>
                    <a:pt x="1395046" y="515824"/>
                  </a:lnTo>
                  <a:lnTo>
                    <a:pt x="1395046" y="515824"/>
                  </a:ln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4" name="Freeform 13"/>
            <p:cNvSpPr/>
            <p:nvPr/>
          </p:nvSpPr>
          <p:spPr>
            <a:xfrm>
              <a:off x="7362092" y="3692760"/>
              <a:ext cx="1395046" cy="1043367"/>
            </a:xfrm>
            <a:custGeom>
              <a:avLst/>
              <a:gdLst>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 name="connsiteX0" fmla="*/ 0 w 1395046"/>
                <a:gd name="connsiteY0" fmla="*/ 515824 h 1043367"/>
                <a:gd name="connsiteX1" fmla="*/ 328246 w 1395046"/>
                <a:gd name="connsiteY1" fmla="*/ 8 h 1043367"/>
                <a:gd name="connsiteX2" fmla="*/ 691661 w 1395046"/>
                <a:gd name="connsiteY2" fmla="*/ 504101 h 1043367"/>
                <a:gd name="connsiteX3" fmla="*/ 1043353 w 1395046"/>
                <a:gd name="connsiteY3" fmla="*/ 1043362 h 1043367"/>
                <a:gd name="connsiteX4" fmla="*/ 1395046 w 1395046"/>
                <a:gd name="connsiteY4" fmla="*/ 515824 h 1043367"/>
                <a:gd name="connsiteX5" fmla="*/ 1395046 w 1395046"/>
                <a:gd name="connsiteY5" fmla="*/ 515824 h 1043367"/>
                <a:gd name="connsiteX6" fmla="*/ 1395046 w 1395046"/>
                <a:gd name="connsiteY6" fmla="*/ 515824 h 1043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5046" h="1043367">
                  <a:moveTo>
                    <a:pt x="0" y="515824"/>
                  </a:moveTo>
                  <a:cubicBezTo>
                    <a:pt x="106484" y="258893"/>
                    <a:pt x="212969" y="1962"/>
                    <a:pt x="328246" y="8"/>
                  </a:cubicBezTo>
                  <a:cubicBezTo>
                    <a:pt x="443523" y="-1946"/>
                    <a:pt x="619368" y="318486"/>
                    <a:pt x="691661" y="504101"/>
                  </a:cubicBezTo>
                  <a:cubicBezTo>
                    <a:pt x="763954" y="689716"/>
                    <a:pt x="926122" y="1041408"/>
                    <a:pt x="1043353" y="1043362"/>
                  </a:cubicBezTo>
                  <a:cubicBezTo>
                    <a:pt x="1160584" y="1045316"/>
                    <a:pt x="1395046" y="515824"/>
                    <a:pt x="1395046" y="515824"/>
                  </a:cubicBezTo>
                  <a:lnTo>
                    <a:pt x="1395046" y="515824"/>
                  </a:lnTo>
                  <a:lnTo>
                    <a:pt x="1395046" y="515824"/>
                  </a:lnTo>
                </a:path>
              </a:pathLst>
            </a:cu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6914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4_21"/>
          <p:cNvPicPr>
            <a:picLocks noGrp="1" noChangeAspect="1" noChangeArrowheads="1"/>
          </p:cNvPicPr>
          <p:nvPr>
            <p:ph/>
          </p:nvPr>
        </p:nvPicPr>
        <p:blipFill>
          <a:blip r:embed="rId2"/>
          <a:srcRect/>
          <a:stretch>
            <a:fillRect/>
          </a:stretch>
        </p:blipFill>
        <p:spPr>
          <a:xfrm>
            <a:off x="1524000" y="990600"/>
            <a:ext cx="9144000" cy="6261100"/>
          </a:xfrm>
          <a:noFill/>
        </p:spPr>
      </p:pic>
    </p:spTree>
    <p:extLst>
      <p:ext uri="{BB962C8B-B14F-4D97-AF65-F5344CB8AC3E}">
        <p14:creationId xmlns:p14="http://schemas.microsoft.com/office/powerpoint/2010/main" val="610066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981200" y="122238"/>
            <a:ext cx="8229600" cy="563562"/>
          </a:xfrm>
        </p:spPr>
        <p:txBody>
          <a:bodyPr/>
          <a:lstStyle/>
          <a:p>
            <a:pPr eaLnBrk="1" hangingPunct="1"/>
            <a:r>
              <a:rPr lang="en-US" sz="4000" b="1">
                <a:solidFill>
                  <a:srgbClr val="316598"/>
                </a:solidFill>
              </a:rPr>
              <a:t>Damped Oscillations</a:t>
            </a:r>
            <a:endParaRPr lang="en-US" sz="4000" b="1">
              <a:solidFill>
                <a:srgbClr val="2E6099"/>
              </a:solidFill>
            </a:endParaRPr>
          </a:p>
        </p:txBody>
      </p:sp>
      <p:sp>
        <p:nvSpPr>
          <p:cNvPr id="36867" name="Text Box 3"/>
          <p:cNvSpPr txBox="1">
            <a:spLocks noChangeArrowheads="1"/>
          </p:cNvSpPr>
          <p:nvPr/>
        </p:nvSpPr>
        <p:spPr bwMode="auto">
          <a:xfrm>
            <a:off x="1981200" y="762000"/>
            <a:ext cx="8134350" cy="1282700"/>
          </a:xfrm>
          <a:prstGeom prst="rect">
            <a:avLst/>
          </a:prstGeom>
          <a:noFill/>
          <a:ln w="9525">
            <a:noFill/>
            <a:miter lim="800000"/>
            <a:headEnd/>
            <a:tailEnd/>
          </a:ln>
        </p:spPr>
        <p:txBody>
          <a:bodyPr>
            <a:prstTxWarp prst="textNoShape">
              <a:avLst/>
            </a:prstTxWarp>
            <a:spAutoFit/>
          </a:bodyPr>
          <a:lstStyle/>
          <a:p>
            <a:r>
              <a:rPr lang="en-US" sz="2600" dirty="0">
                <a:latin typeface="Times New Roman" charset="0"/>
              </a:rPr>
              <a:t>When a mass on a spring experiences the force of the spring as given by Hooke’s Law, as well as a drag force of magnitude |</a:t>
            </a:r>
            <a:r>
              <a:rPr lang="en-US" sz="2600" i="1" dirty="0">
                <a:latin typeface="Times New Roman" charset="0"/>
              </a:rPr>
              <a:t>D</a:t>
            </a:r>
            <a:r>
              <a:rPr lang="en-US" sz="2600" dirty="0">
                <a:latin typeface="Times New Roman" charset="0"/>
              </a:rPr>
              <a:t>|=</a:t>
            </a:r>
            <a:r>
              <a:rPr lang="en-US" sz="2600" i="1" dirty="0" err="1">
                <a:latin typeface="Times New Roman" charset="0"/>
              </a:rPr>
              <a:t>bv</a:t>
            </a:r>
            <a:r>
              <a:rPr lang="en-US" sz="2600" dirty="0">
                <a:latin typeface="Times New Roman" charset="0"/>
              </a:rPr>
              <a:t>, the solution is</a:t>
            </a:r>
            <a:endParaRPr lang="en-US" sz="2600" i="1" dirty="0">
              <a:latin typeface="Times New Roman" charset="0"/>
            </a:endParaRPr>
          </a:p>
        </p:txBody>
      </p:sp>
      <p:pic>
        <p:nvPicPr>
          <p:cNvPr id="49157" name="Picture 5" descr="equation14"/>
          <p:cNvPicPr>
            <a:picLocks noChangeAspect="1" noChangeArrowheads="1"/>
          </p:cNvPicPr>
          <p:nvPr/>
        </p:nvPicPr>
        <p:blipFill>
          <a:blip r:embed="rId2"/>
          <a:srcRect/>
          <a:stretch>
            <a:fillRect/>
          </a:stretch>
        </p:blipFill>
        <p:spPr bwMode="auto">
          <a:xfrm>
            <a:off x="2286000" y="2057401"/>
            <a:ext cx="7467600" cy="720725"/>
          </a:xfrm>
          <a:prstGeom prst="rect">
            <a:avLst/>
          </a:prstGeom>
          <a:noFill/>
          <a:ln w="9525">
            <a:noFill/>
            <a:miter lim="800000"/>
            <a:headEnd/>
            <a:tailEnd/>
          </a:ln>
        </p:spPr>
      </p:pic>
      <p:pic>
        <p:nvPicPr>
          <p:cNvPr id="49159" name="Picture 7" descr="14_22"/>
          <p:cNvPicPr>
            <a:picLocks noChangeAspect="1" noChangeArrowheads="1"/>
          </p:cNvPicPr>
          <p:nvPr/>
        </p:nvPicPr>
        <p:blipFill>
          <a:blip r:embed="rId3"/>
          <a:srcRect/>
          <a:stretch>
            <a:fillRect/>
          </a:stretch>
        </p:blipFill>
        <p:spPr bwMode="auto">
          <a:xfrm>
            <a:off x="3505200" y="2743200"/>
            <a:ext cx="4559300" cy="4648200"/>
          </a:xfrm>
          <a:prstGeom prst="rect">
            <a:avLst/>
          </a:prstGeom>
          <a:noFill/>
          <a:ln w="9525">
            <a:noFill/>
            <a:miter lim="800000"/>
            <a:headEnd/>
            <a:tailEnd/>
          </a:ln>
        </p:spPr>
      </p:pic>
    </p:spTree>
    <p:extLst>
      <p:ext uri="{BB962C8B-B14F-4D97-AF65-F5344CB8AC3E}">
        <p14:creationId xmlns:p14="http://schemas.microsoft.com/office/powerpoint/2010/main" val="187056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0" y="16405"/>
            <a:ext cx="5943601" cy="5743183"/>
          </a:xfrm>
        </p:spPr>
        <p:txBody>
          <a:bodyPr/>
          <a:lstStyle/>
          <a:p>
            <a:pPr marL="0" indent="0" eaLnBrk="1" hangingPunct="1">
              <a:buClr>
                <a:srgbClr val="FF0000"/>
              </a:buClr>
              <a:buNone/>
            </a:pPr>
            <a:r>
              <a:rPr lang="en-US" altLang="en-US" sz="2400" b="1" dirty="0">
                <a:latin typeface="Times New Roman" panose="02020603050405020304" pitchFamily="18" charset="0"/>
                <a:cs typeface="Times New Roman" panose="02020603050405020304" pitchFamily="18" charset="0"/>
              </a:rPr>
              <a:t>Example 13.6.</a:t>
            </a:r>
          </a:p>
          <a:p>
            <a:pPr marL="0" indent="0" eaLnBrk="1" hangingPunct="1">
              <a:buClr>
                <a:srgbClr val="FF0000"/>
              </a:buClr>
              <a:buNone/>
            </a:pPr>
            <a:r>
              <a:rPr lang="en-US" altLang="en-US" sz="2400" dirty="0">
                <a:latin typeface="Times New Roman" panose="02020603050405020304" pitchFamily="18" charset="0"/>
                <a:cs typeface="Times New Roman" panose="02020603050405020304" pitchFamily="18" charset="0"/>
              </a:rPr>
              <a:t>A car’s suspension acts like a mass-spring system with </a:t>
            </a:r>
            <a:r>
              <a:rPr lang="en-US" altLang="en-US" sz="2400" i="1" dirty="0">
                <a:latin typeface="Times New Roman" panose="02020603050405020304" pitchFamily="18" charset="0"/>
                <a:cs typeface="Times New Roman" panose="02020603050405020304" pitchFamily="18" charset="0"/>
              </a:rPr>
              <a:t>m</a:t>
            </a:r>
            <a:r>
              <a:rPr lang="en-US" altLang="en-US" sz="2400" dirty="0">
                <a:latin typeface="Times New Roman" panose="02020603050405020304" pitchFamily="18" charset="0"/>
                <a:cs typeface="Times New Roman" panose="02020603050405020304" pitchFamily="18" charset="0"/>
              </a:rPr>
              <a:t> = 1200 kg and</a:t>
            </a:r>
            <a:r>
              <a:rPr lang="en-US" altLang="en-US" sz="2400" i="1" dirty="0">
                <a:latin typeface="Times New Roman" panose="02020603050405020304" pitchFamily="18" charset="0"/>
                <a:cs typeface="Times New Roman" panose="02020603050405020304" pitchFamily="18" charset="0"/>
              </a:rPr>
              <a:t> k </a:t>
            </a:r>
            <a:r>
              <a:rPr lang="en-US" altLang="en-US" sz="2400" dirty="0">
                <a:latin typeface="Times New Roman" panose="02020603050405020304" pitchFamily="18" charset="0"/>
                <a:cs typeface="Times New Roman" panose="02020603050405020304" pitchFamily="18" charset="0"/>
              </a:rPr>
              <a:t>= 5.8 × 10</a:t>
            </a:r>
            <a:r>
              <a:rPr lang="en-US" altLang="en-US" sz="2400" baseline="30000" dirty="0">
                <a:latin typeface="Times New Roman" panose="02020603050405020304" pitchFamily="18" charset="0"/>
                <a:cs typeface="Times New Roman" panose="02020603050405020304" pitchFamily="18" charset="0"/>
              </a:rPr>
              <a:t>4</a:t>
            </a:r>
            <a:r>
              <a:rPr lang="en-US" altLang="en-US" sz="2400" dirty="0">
                <a:latin typeface="Times New Roman" panose="02020603050405020304" pitchFamily="18" charset="0"/>
                <a:cs typeface="Times New Roman" panose="02020603050405020304" pitchFamily="18" charset="0"/>
              </a:rPr>
              <a:t> N/m. Its shock absorbers provide a damping constant of </a:t>
            </a:r>
            <a:r>
              <a:rPr lang="en-US" altLang="en-US" sz="2400" i="1" dirty="0">
                <a:latin typeface="Times New Roman" panose="02020603050405020304" pitchFamily="18" charset="0"/>
                <a:cs typeface="Times New Roman" panose="02020603050405020304" pitchFamily="18" charset="0"/>
              </a:rPr>
              <a:t>b</a:t>
            </a:r>
            <a:r>
              <a:rPr lang="en-US" altLang="en-US" sz="2400" dirty="0">
                <a:latin typeface="Times New Roman" panose="02020603050405020304" pitchFamily="18" charset="0"/>
                <a:cs typeface="Times New Roman" panose="02020603050405020304" pitchFamily="18" charset="0"/>
              </a:rPr>
              <a:t> = 230 kg/s.  After the car hits a bump in the road, how many oscillations will it make before the amplitude drops to half its initial value?</a:t>
            </a:r>
          </a:p>
        </p:txBody>
      </p:sp>
      <p:sp>
        <p:nvSpPr>
          <p:cNvPr id="2" name="AutoShape 2" descr="Image result for cute flying pi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cxnSp>
        <p:nvCxnSpPr>
          <p:cNvPr id="5" name="Straight Connector 4"/>
          <p:cNvCxnSpPr/>
          <p:nvPr/>
        </p:nvCxnSpPr>
        <p:spPr>
          <a:xfrm>
            <a:off x="6019800" y="0"/>
            <a:ext cx="0" cy="68580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910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3092" name="Picture 20" descr="13_23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578" y="798674"/>
            <a:ext cx="8965422" cy="4521931"/>
          </a:xfrm>
          <a:prstGeom prst="rect">
            <a:avLst/>
          </a:prstGeom>
          <a:noFill/>
          <a:extLst>
            <a:ext uri="{909E8E84-426E-40DD-AFC4-6F175D3DCCD1}">
              <a14:hiddenFill xmlns:a14="http://schemas.microsoft.com/office/drawing/2010/main">
                <a:solidFill>
                  <a:srgbClr val="FFFFFF"/>
                </a:solidFill>
              </a14:hiddenFill>
            </a:ext>
          </a:extLst>
        </p:spPr>
      </p:pic>
      <p:sp>
        <p:nvSpPr>
          <p:cNvPr id="643074" name="Rectangle 2"/>
          <p:cNvSpPr>
            <a:spLocks noGrp="1" noChangeArrowheads="1"/>
          </p:cNvSpPr>
          <p:nvPr>
            <p:ph type="title"/>
          </p:nvPr>
        </p:nvSpPr>
        <p:spPr>
          <a:xfrm>
            <a:off x="1981200" y="258054"/>
            <a:ext cx="8229600" cy="411162"/>
          </a:xfrm>
        </p:spPr>
        <p:txBody>
          <a:bodyPr/>
          <a:lstStyle/>
          <a:p>
            <a:r>
              <a:rPr lang="en-US" altLang="en-US" dirty="0"/>
              <a:t>Damped Harmonic Motion</a:t>
            </a:r>
          </a:p>
        </p:txBody>
      </p:sp>
      <p:sp>
        <p:nvSpPr>
          <p:cNvPr id="643085" name="Rectangle 13"/>
          <p:cNvSpPr>
            <a:spLocks noChangeArrowheads="1"/>
          </p:cNvSpPr>
          <p:nvPr/>
        </p:nvSpPr>
        <p:spPr bwMode="auto">
          <a:xfrm>
            <a:off x="3733800" y="5320605"/>
            <a:ext cx="672503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14350" indent="-514350">
              <a:buAutoNum type="alphaLcParenBoth"/>
            </a:pPr>
            <a:r>
              <a:rPr lang="en-US" altLang="en-US" sz="2800" dirty="0">
                <a:latin typeface="Arial" panose="020B0604020202020204" pitchFamily="34" charset="0"/>
              </a:rPr>
              <a:t>underdamped</a:t>
            </a:r>
          </a:p>
          <a:p>
            <a:pPr marL="514350" indent="-514350">
              <a:buAutoNum type="alphaLcParenBoth"/>
            </a:pPr>
            <a:r>
              <a:rPr lang="en-US" altLang="en-US" sz="2800" dirty="0">
                <a:latin typeface="Arial" panose="020B0604020202020204" pitchFamily="34" charset="0"/>
              </a:rPr>
              <a:t>critically damped, and </a:t>
            </a:r>
          </a:p>
          <a:p>
            <a:pPr marL="514350" indent="-514350">
              <a:buAutoNum type="alphaLcParenBoth"/>
            </a:pPr>
            <a:r>
              <a:rPr lang="en-US" altLang="en-US" sz="2800" dirty="0">
                <a:latin typeface="Arial" panose="020B0604020202020204" pitchFamily="34" charset="0"/>
              </a:rPr>
              <a:t>overdamped oscillations.</a:t>
            </a:r>
          </a:p>
        </p:txBody>
      </p:sp>
    </p:spTree>
    <p:extLst>
      <p:ext uri="{BB962C8B-B14F-4D97-AF65-F5344CB8AC3E}">
        <p14:creationId xmlns:p14="http://schemas.microsoft.com/office/powerpoint/2010/main" val="20118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4_19_01"/>
          <p:cNvPicPr>
            <a:picLocks noGrp="1" noChangeAspect="1" noChangeArrowheads="1"/>
          </p:cNvPicPr>
          <p:nvPr>
            <p:ph/>
          </p:nvPr>
        </p:nvPicPr>
        <p:blipFill>
          <a:blip r:embed="rId3"/>
          <a:srcRect/>
          <a:stretch>
            <a:fillRect/>
          </a:stretch>
        </p:blipFill>
        <p:spPr>
          <a:xfrm>
            <a:off x="-1447800" y="0"/>
            <a:ext cx="5651500" cy="7239000"/>
          </a:xfrm>
          <a:noFill/>
        </p:spPr>
      </p:pic>
      <p:sp>
        <p:nvSpPr>
          <p:cNvPr id="29699" name="Rectangle 3"/>
          <p:cNvSpPr>
            <a:spLocks noChangeArrowheads="1"/>
          </p:cNvSpPr>
          <p:nvPr/>
        </p:nvSpPr>
        <p:spPr bwMode="auto">
          <a:xfrm>
            <a:off x="-1066800" y="0"/>
            <a:ext cx="1066800" cy="5334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5" name="Rectangle 3"/>
          <p:cNvSpPr>
            <a:spLocks noChangeArrowheads="1"/>
          </p:cNvSpPr>
          <p:nvPr/>
        </p:nvSpPr>
        <p:spPr bwMode="auto">
          <a:xfrm>
            <a:off x="1524000" y="5181600"/>
            <a:ext cx="2362200" cy="1143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12" name="Rectangle 3"/>
          <p:cNvSpPr>
            <a:spLocks noChangeArrowheads="1"/>
          </p:cNvSpPr>
          <p:nvPr/>
        </p:nvSpPr>
        <p:spPr bwMode="auto">
          <a:xfrm>
            <a:off x="1835151" y="762000"/>
            <a:ext cx="1968500" cy="1524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13" name="Rectangle 3"/>
          <p:cNvSpPr>
            <a:spLocks noChangeArrowheads="1"/>
          </p:cNvSpPr>
          <p:nvPr/>
        </p:nvSpPr>
        <p:spPr bwMode="auto">
          <a:xfrm>
            <a:off x="-1086409" y="946504"/>
            <a:ext cx="1968500" cy="1524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6" name="Text Box 3"/>
          <p:cNvSpPr txBox="1">
            <a:spLocks noChangeArrowheads="1"/>
          </p:cNvSpPr>
          <p:nvPr/>
        </p:nvSpPr>
        <p:spPr bwMode="auto">
          <a:xfrm>
            <a:off x="2819401" y="700282"/>
            <a:ext cx="7467599" cy="492443"/>
          </a:xfrm>
          <a:prstGeom prst="rect">
            <a:avLst/>
          </a:prstGeom>
          <a:noFill/>
          <a:ln w="9525">
            <a:noFill/>
            <a:miter lim="800000"/>
            <a:headEnd/>
            <a:tailEnd/>
          </a:ln>
        </p:spPr>
        <p:txBody>
          <a:bodyPr wrap="square">
            <a:prstTxWarp prst="textNoShape">
              <a:avLst/>
            </a:prstTxWarp>
            <a:spAutoFit/>
          </a:bodyPr>
          <a:lstStyle/>
          <a:p>
            <a:r>
              <a:rPr lang="en-US" sz="2600" dirty="0" smtClean="0">
                <a:latin typeface="Times New Roman" charset="0"/>
              </a:rPr>
              <a:t>What is the net torque on this pendulum?</a:t>
            </a:r>
            <a:endParaRPr lang="el-GR" sz="2600" dirty="0">
              <a:latin typeface="Times New Roman" charset="0"/>
            </a:endParaRPr>
          </a:p>
        </p:txBody>
      </p:sp>
    </p:spTree>
    <p:extLst>
      <p:ext uri="{BB962C8B-B14F-4D97-AF65-F5344CB8AC3E}">
        <p14:creationId xmlns:p14="http://schemas.microsoft.com/office/powerpoint/2010/main" val="3054663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981200" y="274638"/>
            <a:ext cx="8229600" cy="563562"/>
          </a:xfrm>
        </p:spPr>
        <p:txBody>
          <a:bodyPr/>
          <a:lstStyle/>
          <a:p>
            <a:pPr eaLnBrk="1" hangingPunct="1"/>
            <a:r>
              <a:rPr lang="en-US" sz="3200" b="1">
                <a:solidFill>
                  <a:srgbClr val="316598"/>
                </a:solidFill>
              </a:rPr>
              <a:t>Driven Oscillations and Resonance</a:t>
            </a:r>
            <a:endParaRPr lang="en-US" sz="3200" b="1">
              <a:solidFill>
                <a:srgbClr val="2E6099"/>
              </a:solidFill>
            </a:endParaRPr>
          </a:p>
        </p:txBody>
      </p:sp>
      <p:sp>
        <p:nvSpPr>
          <p:cNvPr id="50179" name="Text Box 3"/>
          <p:cNvSpPr txBox="1">
            <a:spLocks noChangeArrowheads="1"/>
          </p:cNvSpPr>
          <p:nvPr/>
        </p:nvSpPr>
        <p:spPr bwMode="auto">
          <a:xfrm>
            <a:off x="1981200" y="1143000"/>
            <a:ext cx="8134350" cy="5251450"/>
          </a:xfrm>
          <a:prstGeom prst="rect">
            <a:avLst/>
          </a:prstGeom>
          <a:noFill/>
          <a:ln w="9525">
            <a:noFill/>
            <a:miter lim="800000"/>
            <a:headEnd/>
            <a:tailEnd/>
          </a:ln>
        </p:spPr>
        <p:txBody>
          <a:bodyPr>
            <a:prstTxWarp prst="textNoShape">
              <a:avLst/>
            </a:prstTxWarp>
            <a:spAutoFit/>
          </a:bodyPr>
          <a:lstStyle/>
          <a:p>
            <a:pPr>
              <a:buFontTx/>
              <a:buChar char="•"/>
            </a:pPr>
            <a:r>
              <a:rPr lang="en-US" sz="2600" dirty="0">
                <a:latin typeface="Times New Roman" charset="0"/>
              </a:rPr>
              <a:t> Consider an oscillating system that, when left to itself,  oscillates at a frequency </a:t>
            </a:r>
            <a:r>
              <a:rPr lang="en-US" sz="2600" i="1" dirty="0">
                <a:latin typeface="Times New Roman" charset="0"/>
              </a:rPr>
              <a:t>f</a:t>
            </a:r>
            <a:r>
              <a:rPr lang="en-US" sz="2600" baseline="-25000" dirty="0">
                <a:latin typeface="Times New Roman" charset="0"/>
              </a:rPr>
              <a:t>0</a:t>
            </a:r>
            <a:r>
              <a:rPr lang="en-US" sz="2600" dirty="0">
                <a:latin typeface="Times New Roman" charset="0"/>
              </a:rPr>
              <a:t>.  We call this the </a:t>
            </a:r>
            <a:r>
              <a:rPr lang="en-US" sz="2600" b="1" dirty="0">
                <a:latin typeface="Times New Roman" charset="0"/>
              </a:rPr>
              <a:t>natural frequency</a:t>
            </a:r>
            <a:r>
              <a:rPr lang="en-US" sz="2600" dirty="0">
                <a:latin typeface="Times New Roman" charset="0"/>
              </a:rPr>
              <a:t> of the oscillator.</a:t>
            </a:r>
          </a:p>
          <a:p>
            <a:endParaRPr lang="en-US" sz="2600" dirty="0">
              <a:latin typeface="Times New Roman" charset="0"/>
            </a:endParaRPr>
          </a:p>
          <a:p>
            <a:pPr>
              <a:buFontTx/>
              <a:buChar char="•"/>
            </a:pPr>
            <a:r>
              <a:rPr lang="en-US" sz="2600" dirty="0">
                <a:latin typeface="Times New Roman" charset="0"/>
              </a:rPr>
              <a:t> Suppose that this system is subjected to a </a:t>
            </a:r>
            <a:r>
              <a:rPr lang="en-US" sz="2600" i="1" dirty="0">
                <a:latin typeface="Times New Roman" charset="0"/>
              </a:rPr>
              <a:t>periodic</a:t>
            </a:r>
            <a:r>
              <a:rPr lang="en-US" sz="2600" dirty="0">
                <a:latin typeface="Times New Roman" charset="0"/>
              </a:rPr>
              <a:t> external force of frequency </a:t>
            </a:r>
            <a:r>
              <a:rPr lang="en-US" sz="2600" i="1" dirty="0" err="1">
                <a:latin typeface="Times New Roman" charset="0"/>
              </a:rPr>
              <a:t>f</a:t>
            </a:r>
            <a:r>
              <a:rPr lang="en-US" sz="2600" baseline="-25000" dirty="0" err="1">
                <a:latin typeface="Times New Roman" charset="0"/>
              </a:rPr>
              <a:t>ext</a:t>
            </a:r>
            <a:r>
              <a:rPr lang="en-US" sz="2600" dirty="0">
                <a:latin typeface="Times New Roman" charset="0"/>
              </a:rPr>
              <a:t>.  This frequency is called the </a:t>
            </a:r>
            <a:r>
              <a:rPr lang="en-US" sz="2600" b="1" dirty="0">
                <a:latin typeface="Times New Roman" charset="0"/>
              </a:rPr>
              <a:t>driving frequency</a:t>
            </a:r>
            <a:r>
              <a:rPr lang="en-US" sz="2600" dirty="0">
                <a:latin typeface="Times New Roman" charset="0"/>
              </a:rPr>
              <a:t>.  Driven systems oscillate at </a:t>
            </a:r>
            <a:r>
              <a:rPr lang="en-US" sz="2600" i="1" dirty="0" err="1">
                <a:latin typeface="Times New Roman" charset="0"/>
              </a:rPr>
              <a:t>f</a:t>
            </a:r>
            <a:r>
              <a:rPr lang="en-US" sz="2600" baseline="-25000" dirty="0" err="1">
                <a:latin typeface="Times New Roman" charset="0"/>
              </a:rPr>
              <a:t>ext</a:t>
            </a:r>
            <a:r>
              <a:rPr lang="en-US" sz="2600" dirty="0">
                <a:latin typeface="Times New Roman" charset="0"/>
              </a:rPr>
              <a:t>.</a:t>
            </a:r>
          </a:p>
          <a:p>
            <a:endParaRPr lang="en-US" sz="2600" dirty="0">
              <a:latin typeface="Times New Roman" charset="0"/>
            </a:endParaRPr>
          </a:p>
          <a:p>
            <a:pPr>
              <a:buFontTx/>
              <a:buChar char="•"/>
            </a:pPr>
            <a:r>
              <a:rPr lang="en-US" sz="2600" dirty="0">
                <a:latin typeface="Times New Roman" charset="0"/>
              </a:rPr>
              <a:t> The amplitude of oscillations is generally not very high if  </a:t>
            </a:r>
            <a:r>
              <a:rPr lang="en-US" sz="2600" i="1" dirty="0" err="1">
                <a:latin typeface="Times New Roman" charset="0"/>
              </a:rPr>
              <a:t>f</a:t>
            </a:r>
            <a:r>
              <a:rPr lang="en-US" sz="2600" baseline="-25000" dirty="0" err="1">
                <a:latin typeface="Times New Roman" charset="0"/>
              </a:rPr>
              <a:t>ext</a:t>
            </a:r>
            <a:r>
              <a:rPr lang="en-US" sz="2600" dirty="0">
                <a:latin typeface="Times New Roman" charset="0"/>
              </a:rPr>
              <a:t> differs much from </a:t>
            </a:r>
            <a:r>
              <a:rPr lang="en-US" sz="2600" i="1" dirty="0">
                <a:latin typeface="Times New Roman" charset="0"/>
              </a:rPr>
              <a:t>f</a:t>
            </a:r>
            <a:r>
              <a:rPr lang="en-US" sz="2600" baseline="-25000" dirty="0">
                <a:latin typeface="Times New Roman" charset="0"/>
              </a:rPr>
              <a:t>0</a:t>
            </a:r>
            <a:r>
              <a:rPr lang="en-US" sz="2600" dirty="0">
                <a:latin typeface="Times New Roman" charset="0"/>
              </a:rPr>
              <a:t>.</a:t>
            </a:r>
          </a:p>
          <a:p>
            <a:endParaRPr lang="en-US" sz="2600" dirty="0">
              <a:latin typeface="Times New Roman" charset="0"/>
            </a:endParaRPr>
          </a:p>
          <a:p>
            <a:pPr>
              <a:buFontTx/>
              <a:buChar char="•"/>
            </a:pPr>
            <a:r>
              <a:rPr lang="en-US" sz="2600" dirty="0">
                <a:latin typeface="Times New Roman" charset="0"/>
              </a:rPr>
              <a:t> As </a:t>
            </a:r>
            <a:r>
              <a:rPr lang="en-US" sz="2600" i="1" dirty="0" err="1">
                <a:latin typeface="Times New Roman" charset="0"/>
              </a:rPr>
              <a:t>f</a:t>
            </a:r>
            <a:r>
              <a:rPr lang="en-US" sz="2600" baseline="-25000" dirty="0" err="1">
                <a:latin typeface="Times New Roman" charset="0"/>
              </a:rPr>
              <a:t>ext</a:t>
            </a:r>
            <a:r>
              <a:rPr lang="en-US" sz="2600" dirty="0">
                <a:latin typeface="Times New Roman" charset="0"/>
              </a:rPr>
              <a:t> gets closer and closer to </a:t>
            </a:r>
            <a:r>
              <a:rPr lang="en-US" sz="2600" i="1" dirty="0">
                <a:latin typeface="Times New Roman" charset="0"/>
              </a:rPr>
              <a:t>f</a:t>
            </a:r>
            <a:r>
              <a:rPr lang="en-US" sz="2600" baseline="-25000" dirty="0">
                <a:latin typeface="Times New Roman" charset="0"/>
              </a:rPr>
              <a:t>0</a:t>
            </a:r>
            <a:r>
              <a:rPr lang="en-US" sz="2600" dirty="0">
                <a:latin typeface="Times New Roman" charset="0"/>
              </a:rPr>
              <a:t>, the amplitude of the oscillation rises dramatically.  </a:t>
            </a:r>
          </a:p>
        </p:txBody>
      </p:sp>
    </p:spTree>
    <p:extLst>
      <p:ext uri="{BB962C8B-B14F-4D97-AF65-F5344CB8AC3E}">
        <p14:creationId xmlns:p14="http://schemas.microsoft.com/office/powerpoint/2010/main" val="241480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1200" y="274638"/>
            <a:ext cx="8229600" cy="715962"/>
          </a:xfrm>
        </p:spPr>
        <p:txBody>
          <a:bodyPr/>
          <a:lstStyle/>
          <a:p>
            <a:pPr eaLnBrk="1" hangingPunct="1"/>
            <a:r>
              <a:rPr lang="en-US" sz="4000"/>
              <a:t>14.8 Externally Driven Oscillations</a:t>
            </a:r>
          </a:p>
        </p:txBody>
      </p:sp>
      <p:pic>
        <p:nvPicPr>
          <p:cNvPr id="38915" name="Picture 3" descr="14_sum_07"/>
          <p:cNvPicPr>
            <a:picLocks noGrp="1" noChangeAspect="1" noChangeArrowheads="1"/>
          </p:cNvPicPr>
          <p:nvPr>
            <p:ph idx="1"/>
          </p:nvPr>
        </p:nvPicPr>
        <p:blipFill>
          <a:blip r:embed="rId2"/>
          <a:srcRect/>
          <a:stretch>
            <a:fillRect/>
          </a:stretch>
        </p:blipFill>
        <p:spPr>
          <a:xfrm>
            <a:off x="2286000" y="1371600"/>
            <a:ext cx="7620000" cy="5937250"/>
          </a:xfrm>
          <a:noFill/>
        </p:spPr>
      </p:pic>
      <p:sp>
        <p:nvSpPr>
          <p:cNvPr id="38916" name="Text Box 4"/>
          <p:cNvSpPr txBox="1">
            <a:spLocks noChangeArrowheads="1"/>
          </p:cNvSpPr>
          <p:nvPr/>
        </p:nvSpPr>
        <p:spPr bwMode="auto">
          <a:xfrm>
            <a:off x="6172200" y="1752600"/>
            <a:ext cx="2514600" cy="457200"/>
          </a:xfrm>
          <a:prstGeom prst="rect">
            <a:avLst/>
          </a:prstGeom>
          <a:noFill/>
          <a:ln w="9525">
            <a:noFill/>
            <a:miter lim="800000"/>
            <a:headEnd/>
            <a:tailEnd/>
          </a:ln>
        </p:spPr>
        <p:txBody>
          <a:bodyPr>
            <a:prstTxWarp prst="textNoShape">
              <a:avLst/>
            </a:prstTxWarp>
            <a:spAutoFit/>
          </a:bodyPr>
          <a:lstStyle/>
          <a:p>
            <a:r>
              <a:rPr lang="en-US" sz="2400" b="1">
                <a:solidFill>
                  <a:srgbClr val="FF0000"/>
                </a:solidFill>
                <a:latin typeface="Arial Black" charset="0"/>
              </a:rPr>
              <a:t>Resonance!</a:t>
            </a:r>
          </a:p>
        </p:txBody>
      </p:sp>
      <p:sp>
        <p:nvSpPr>
          <p:cNvPr id="38917" name="Line 5"/>
          <p:cNvSpPr>
            <a:spLocks noChangeShapeType="1"/>
          </p:cNvSpPr>
          <p:nvPr/>
        </p:nvSpPr>
        <p:spPr bwMode="auto">
          <a:xfrm flipH="1">
            <a:off x="6477000" y="2209800"/>
            <a:ext cx="304800" cy="457200"/>
          </a:xfrm>
          <a:prstGeom prst="line">
            <a:avLst/>
          </a:prstGeom>
          <a:noFill/>
          <a:ln w="9525">
            <a:solidFill>
              <a:srgbClr val="FF0000"/>
            </a:solidFill>
            <a:round/>
            <a:headEnd/>
            <a:tailEnd type="triangle" w="med" len="med"/>
          </a:ln>
        </p:spPr>
        <p:txBody>
          <a:bodyPr>
            <a:prstTxWarp prst="textNoShape">
              <a:avLst/>
            </a:prstTxWarp>
          </a:bodyPr>
          <a:lstStyle/>
          <a:p>
            <a:endParaRPr lang="en-US"/>
          </a:p>
        </p:txBody>
      </p:sp>
    </p:spTree>
    <p:extLst>
      <p:ext uri="{BB962C8B-B14F-4D97-AF65-F5344CB8AC3E}">
        <p14:creationId xmlns:p14="http://schemas.microsoft.com/office/powerpoint/2010/main" val="2234280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52600" y="1"/>
            <a:ext cx="8686800" cy="792163"/>
          </a:xfrm>
        </p:spPr>
        <p:txBody>
          <a:bodyPr/>
          <a:lstStyle/>
          <a:p>
            <a:pPr eaLnBrk="1" hangingPunct="1"/>
            <a:r>
              <a:rPr lang="en-US" altLang="en-US" sz="3600" dirty="0"/>
              <a:t>Before Class 22 on </a:t>
            </a:r>
            <a:r>
              <a:rPr lang="en-US" altLang="en-US" sz="3600" dirty="0" smtClean="0"/>
              <a:t>Monday</a:t>
            </a:r>
            <a:endParaRPr lang="en-US" altLang="en-US" sz="3600" b="1" dirty="0"/>
          </a:p>
        </p:txBody>
      </p:sp>
      <p:sp>
        <p:nvSpPr>
          <p:cNvPr id="28675" name="Rectangle 3"/>
          <p:cNvSpPr>
            <a:spLocks noGrp="1" noChangeArrowheads="1"/>
          </p:cNvSpPr>
          <p:nvPr>
            <p:ph type="body" idx="1"/>
          </p:nvPr>
        </p:nvSpPr>
        <p:spPr>
          <a:xfrm>
            <a:off x="381000" y="838202"/>
            <a:ext cx="11315700" cy="926662"/>
          </a:xfrm>
        </p:spPr>
        <p:txBody>
          <a:bodyPr/>
          <a:lstStyle/>
          <a:p>
            <a:pPr eaLnBrk="1" hangingPunct="1">
              <a:buClr>
                <a:srgbClr val="FF0000"/>
              </a:buClr>
              <a:buFont typeface="Wingdings" panose="05000000000000000000" pitchFamily="2" charset="2"/>
              <a:buChar char="§"/>
            </a:pPr>
            <a:r>
              <a:rPr lang="en-US" altLang="en-US" sz="2400" dirty="0"/>
              <a:t>If you haven’t done it, please check your </a:t>
            </a:r>
            <a:r>
              <a:rPr lang="en-US" altLang="en-US" sz="2400" dirty="0" err="1"/>
              <a:t>utoronto</a:t>
            </a:r>
            <a:r>
              <a:rPr lang="en-US" altLang="en-US" sz="2400" dirty="0"/>
              <a:t> email, respond to the </a:t>
            </a:r>
            <a:r>
              <a:rPr lang="en-US" altLang="en-US" sz="2400" dirty="0" err="1"/>
              <a:t>course_evaluations</a:t>
            </a:r>
            <a:r>
              <a:rPr lang="en-US" altLang="en-US" sz="2400" dirty="0"/>
              <a:t> email and evaluate </a:t>
            </a:r>
            <a:r>
              <a:rPr lang="en-US" altLang="en-US" sz="2400" dirty="0" smtClean="0"/>
              <a:t>this course!</a:t>
            </a:r>
            <a:endParaRPr lang="en-US" altLang="en-US" sz="2400" dirty="0"/>
          </a:p>
        </p:txBody>
      </p:sp>
      <p:sp>
        <p:nvSpPr>
          <p:cNvPr id="2" name="AutoShape 2" descr="Image result for cute flying pi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TextBox 2"/>
          <p:cNvSpPr txBox="1"/>
          <p:nvPr/>
        </p:nvSpPr>
        <p:spPr>
          <a:xfrm>
            <a:off x="3505201" y="6494284"/>
            <a:ext cx="3440365" cy="246221"/>
          </a:xfrm>
          <a:prstGeom prst="rect">
            <a:avLst/>
          </a:prstGeom>
          <a:noFill/>
        </p:spPr>
        <p:txBody>
          <a:bodyPr wrap="none" rtlCol="0">
            <a:spAutoFit/>
          </a:bodyPr>
          <a:lstStyle/>
          <a:p>
            <a:r>
              <a:rPr lang="en-CA" sz="1000" dirty="0"/>
              <a:t>Image from </a:t>
            </a:r>
            <a:r>
              <a:rPr lang="en-CA" sz="1000" dirty="0">
                <a:hlinkClick r:id="rId2"/>
              </a:rPr>
              <a:t>http://freger.weebly.com/the-five-senses.html</a:t>
            </a:r>
            <a:r>
              <a:rPr lang="en-CA" sz="1000" dirty="0"/>
              <a:t> </a:t>
            </a:r>
          </a:p>
        </p:txBody>
      </p:sp>
      <p:pic>
        <p:nvPicPr>
          <p:cNvPr id="22530" name="Picture 2" descr="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007" y="3808533"/>
            <a:ext cx="2857500" cy="27146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bwMode="auto">
          <a:xfrm>
            <a:off x="5105400" y="4069770"/>
            <a:ext cx="5334000" cy="20855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eaLnBrk="1" hangingPunct="1">
              <a:buClr>
                <a:srgbClr val="FF0000"/>
              </a:buClr>
              <a:buFont typeface="Wingdings" panose="05000000000000000000" pitchFamily="2" charset="2"/>
              <a:buChar char="§"/>
            </a:pPr>
            <a:r>
              <a:rPr lang="en-US" altLang="en-US" sz="2400" kern="0" dirty="0"/>
              <a:t>Something to think about over the weekend: Two of the five senses depend on </a:t>
            </a:r>
            <a:r>
              <a:rPr lang="en-US" altLang="en-US" sz="2400" b="1" kern="0" dirty="0"/>
              <a:t>waves</a:t>
            </a:r>
            <a:r>
              <a:rPr lang="en-US" altLang="en-US" sz="2400" kern="0" dirty="0"/>
              <a:t> in order to work: which two?</a:t>
            </a:r>
          </a:p>
        </p:txBody>
      </p:sp>
      <p:sp>
        <p:nvSpPr>
          <p:cNvPr id="8" name="Rectangle 3"/>
          <p:cNvSpPr txBox="1">
            <a:spLocks noChangeArrowheads="1"/>
          </p:cNvSpPr>
          <p:nvPr/>
        </p:nvSpPr>
        <p:spPr bwMode="auto">
          <a:xfrm>
            <a:off x="381000" y="1800645"/>
            <a:ext cx="6096000" cy="17905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eaLnBrk="1" hangingPunct="1">
              <a:buClr>
                <a:srgbClr val="FF0000"/>
              </a:buClr>
              <a:buFont typeface="Wingdings" panose="05000000000000000000" pitchFamily="2" charset="2"/>
              <a:buChar char="§"/>
            </a:pPr>
            <a:r>
              <a:rPr lang="en-US" altLang="en-US" sz="2400" kern="0" dirty="0" smtClean="0"/>
              <a:t>Please start reading Chapter 14 on Waves and/or watch the </a:t>
            </a:r>
            <a:r>
              <a:rPr lang="en-US" altLang="en-US" sz="2400" kern="0" dirty="0" err="1" smtClean="0"/>
              <a:t>Preclass</a:t>
            </a:r>
            <a:r>
              <a:rPr lang="en-US" altLang="en-US" sz="2400" kern="0" dirty="0" smtClean="0"/>
              <a:t> 22 video.  Note that we will only cover the first seven sections of chapter 14 for this course (No Doppler shift)  </a:t>
            </a:r>
            <a:endParaRPr lang="en-US" altLang="en-US" sz="2400" kern="0" dirty="0"/>
          </a:p>
        </p:txBody>
      </p:sp>
      <p:pic>
        <p:nvPicPr>
          <p:cNvPr id="4" name="Picture 3"/>
          <p:cNvPicPr>
            <a:picLocks noChangeAspect="1"/>
          </p:cNvPicPr>
          <p:nvPr/>
        </p:nvPicPr>
        <p:blipFill>
          <a:blip r:embed="rId4"/>
          <a:stretch>
            <a:fillRect/>
          </a:stretch>
        </p:blipFill>
        <p:spPr>
          <a:xfrm>
            <a:off x="7696200" y="1810902"/>
            <a:ext cx="2133600" cy="2133600"/>
          </a:xfrm>
          <a:prstGeom prst="rect">
            <a:avLst/>
          </a:prstGeom>
        </p:spPr>
      </p:pic>
    </p:spTree>
    <p:extLst>
      <p:ext uri="{BB962C8B-B14F-4D97-AF65-F5344CB8AC3E}">
        <p14:creationId xmlns:p14="http://schemas.microsoft.com/office/powerpoint/2010/main" val="2097355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14_19_01"/>
          <p:cNvPicPr>
            <a:picLocks noGrp="1" noChangeAspect="1" noChangeArrowheads="1"/>
          </p:cNvPicPr>
          <p:nvPr>
            <p:ph/>
          </p:nvPr>
        </p:nvPicPr>
        <p:blipFill>
          <a:blip r:embed="rId2"/>
          <a:srcRect/>
          <a:stretch>
            <a:fillRect/>
          </a:stretch>
        </p:blipFill>
        <p:spPr>
          <a:xfrm>
            <a:off x="-1447800" y="0"/>
            <a:ext cx="5651500" cy="7239000"/>
          </a:xfrm>
          <a:noFill/>
        </p:spPr>
      </p:pic>
      <p:sp>
        <p:nvSpPr>
          <p:cNvPr id="29699" name="Rectangle 3"/>
          <p:cNvSpPr>
            <a:spLocks noChangeArrowheads="1"/>
          </p:cNvSpPr>
          <p:nvPr/>
        </p:nvSpPr>
        <p:spPr bwMode="auto">
          <a:xfrm>
            <a:off x="-1066800" y="0"/>
            <a:ext cx="1066800" cy="5334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5" name="Rectangle 3"/>
          <p:cNvSpPr>
            <a:spLocks noChangeArrowheads="1"/>
          </p:cNvSpPr>
          <p:nvPr/>
        </p:nvSpPr>
        <p:spPr bwMode="auto">
          <a:xfrm>
            <a:off x="1524000" y="5181600"/>
            <a:ext cx="2362200" cy="1143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7" name="Text Box 4"/>
          <p:cNvSpPr txBox="1">
            <a:spLocks noChangeArrowheads="1"/>
          </p:cNvSpPr>
          <p:nvPr/>
        </p:nvSpPr>
        <p:spPr bwMode="auto">
          <a:xfrm>
            <a:off x="2843389" y="2277012"/>
            <a:ext cx="9085461" cy="892552"/>
          </a:xfrm>
          <a:prstGeom prst="rect">
            <a:avLst/>
          </a:prstGeom>
          <a:noFill/>
          <a:ln w="9525">
            <a:noFill/>
            <a:miter lim="800000"/>
            <a:headEnd/>
            <a:tailEnd/>
          </a:ln>
        </p:spPr>
        <p:txBody>
          <a:bodyPr wrap="square">
            <a:prstTxWarp prst="textNoShape">
              <a:avLst/>
            </a:prstTxWarp>
            <a:spAutoFit/>
          </a:bodyPr>
          <a:lstStyle/>
          <a:p>
            <a:r>
              <a:rPr lang="en-US" sz="2600" dirty="0" smtClean="0">
                <a:latin typeface="Times New Roman" charset="0"/>
              </a:rPr>
              <a:t>So the simple harmonic motion equation for </a:t>
            </a:r>
            <a:r>
              <a:rPr lang="el-GR" sz="2600" i="1" dirty="0" smtClean="0">
                <a:latin typeface="Times New Roman" charset="0"/>
              </a:rPr>
              <a:t>θ</a:t>
            </a:r>
            <a:r>
              <a:rPr lang="en-US" sz="2600" dirty="0" smtClean="0">
                <a:latin typeface="Times New Roman" charset="0"/>
              </a:rPr>
              <a:t> as a function of time is:</a:t>
            </a:r>
            <a:endParaRPr lang="el-GR" sz="2600" dirty="0">
              <a:latin typeface="Times New Roman" charset="0"/>
            </a:endParaRPr>
          </a:p>
        </p:txBody>
      </p:sp>
      <mc:AlternateContent xmlns:mc="http://schemas.openxmlformats.org/markup-compatibility/2006" xmlns:a14="http://schemas.microsoft.com/office/drawing/2010/main">
        <mc:Choice Requires="a14">
          <p:sp>
            <p:nvSpPr>
              <p:cNvPr id="8" name="TextBox 7"/>
              <p:cNvSpPr txBox="1"/>
              <p:nvPr/>
            </p:nvSpPr>
            <p:spPr>
              <a:xfrm>
                <a:off x="5486400" y="1414287"/>
                <a:ext cx="2912336" cy="741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2400" i="1" smtClean="0">
                          <a:latin typeface="Cambria Math" panose="02040503050406030204" pitchFamily="18" charset="0"/>
                          <a:ea typeface="Cambria Math" panose="02040503050406030204" pitchFamily="18" charset="0"/>
                        </a:rPr>
                        <m:t>Σ</m:t>
                      </m:r>
                      <m:r>
                        <a:rPr lang="el-GR" sz="2400" i="1" smtClean="0">
                          <a:latin typeface="Cambria Math" panose="02040503050406030204" pitchFamily="18" charset="0"/>
                          <a:ea typeface="Cambria Math" panose="02040503050406030204" pitchFamily="18" charset="0"/>
                        </a:rPr>
                        <m:t>𝜏</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𝐼</m:t>
                      </m:r>
                      <m:f>
                        <m:fPr>
                          <m:ctrlPr>
                            <a:rPr lang="en-US" sz="2400" b="0" i="1" smtClean="0">
                              <a:latin typeface="Cambria Math" panose="02040503050406030204" pitchFamily="18" charset="0"/>
                              <a:ea typeface="Cambria Math" panose="02040503050406030204" pitchFamily="18" charset="0"/>
                            </a:rPr>
                          </m:ctrlPr>
                        </m:fPr>
                        <m:num>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𝑑</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𝜃</m:t>
                          </m:r>
                        </m:num>
                        <m:den>
                          <m:r>
                            <a:rPr lang="en-US" sz="2400" b="0" i="1" smtClean="0">
                              <a:latin typeface="Cambria Math" panose="02040503050406030204" pitchFamily="18" charset="0"/>
                              <a:ea typeface="Cambria Math" panose="02040503050406030204" pitchFamily="18" charset="0"/>
                            </a:rPr>
                            <m:t>𝑑</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𝑡</m:t>
                              </m:r>
                            </m:e>
                            <m:sup>
                              <m:r>
                                <a:rPr lang="en-US" sz="2400" b="0" i="1" smtClean="0">
                                  <a:latin typeface="Cambria Math" panose="02040503050406030204" pitchFamily="18" charset="0"/>
                                  <a:ea typeface="Cambria Math" panose="02040503050406030204" pitchFamily="18" charset="0"/>
                                </a:rPr>
                                <m:t>2</m:t>
                              </m:r>
                            </m:sup>
                          </m:sSup>
                        </m:den>
                      </m:f>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𝑚𝑔𝐿</m:t>
                      </m:r>
                      <m:r>
                        <a:rPr lang="en-US" sz="2400" b="0" i="1" smtClean="0">
                          <a:latin typeface="Cambria Math" panose="02040503050406030204" pitchFamily="18" charset="0"/>
                          <a:ea typeface="Cambria Math" panose="02040503050406030204" pitchFamily="18" charset="0"/>
                        </a:rPr>
                        <m:t>𝜃</m:t>
                      </m:r>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5486400" y="1414287"/>
                <a:ext cx="2912336" cy="74110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791200" y="2820124"/>
                <a:ext cx="2126993" cy="7411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ea typeface="Cambria Math" panose="02040503050406030204" pitchFamily="18" charset="0"/>
                            </a:rPr>
                          </m:ctrlPr>
                        </m:fPr>
                        <m:num>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𝑑</m:t>
                              </m:r>
                            </m:e>
                            <m:sup>
                              <m:r>
                                <a:rPr lang="en-US" sz="2400" b="0" i="1" smtClean="0">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𝜃</m:t>
                          </m:r>
                        </m:num>
                        <m:den>
                          <m:r>
                            <a:rPr lang="en-US" sz="2400" b="0" i="1" smtClean="0">
                              <a:latin typeface="Cambria Math" panose="02040503050406030204" pitchFamily="18" charset="0"/>
                              <a:ea typeface="Cambria Math" panose="02040503050406030204" pitchFamily="18" charset="0"/>
                            </a:rPr>
                            <m:t>𝑑</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𝑡</m:t>
                              </m:r>
                            </m:e>
                            <m:sup>
                              <m:r>
                                <a:rPr lang="en-US" sz="2400" b="0" i="1" smtClean="0">
                                  <a:latin typeface="Cambria Math" panose="02040503050406030204" pitchFamily="18" charset="0"/>
                                  <a:ea typeface="Cambria Math" panose="02040503050406030204" pitchFamily="18" charset="0"/>
                                </a:rPr>
                                <m:t>2</m:t>
                              </m:r>
                            </m:sup>
                          </m:sSup>
                        </m:den>
                      </m:f>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𝑚𝑔𝐿</m:t>
                          </m:r>
                        </m:num>
                        <m:den>
                          <m:r>
                            <a:rPr lang="en-US" sz="2400" b="0" i="1" smtClean="0">
                              <a:latin typeface="Cambria Math" panose="02040503050406030204" pitchFamily="18" charset="0"/>
                              <a:ea typeface="Cambria Math" panose="02040503050406030204" pitchFamily="18" charset="0"/>
                            </a:rPr>
                            <m:t>𝐼</m:t>
                          </m:r>
                        </m:den>
                      </m:f>
                      <m:r>
                        <a:rPr lang="en-US" sz="2400" b="0" i="1" smtClean="0">
                          <a:latin typeface="Cambria Math" panose="02040503050406030204" pitchFamily="18" charset="0"/>
                          <a:ea typeface="Cambria Math" panose="02040503050406030204" pitchFamily="18" charset="0"/>
                        </a:rPr>
                        <m:t>𝜃</m:t>
                      </m:r>
                    </m:oMath>
                  </m:oMathPara>
                </a14:m>
                <a:endParaRPr lang="en-US"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5791200" y="2820124"/>
                <a:ext cx="2126993" cy="7411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4"/>
              <p:cNvSpPr txBox="1">
                <a:spLocks noChangeArrowheads="1"/>
              </p:cNvSpPr>
              <p:nvPr/>
            </p:nvSpPr>
            <p:spPr bwMode="auto">
              <a:xfrm>
                <a:off x="3774830" y="3762912"/>
                <a:ext cx="8154019" cy="1292662"/>
              </a:xfrm>
              <a:prstGeom prst="rect">
                <a:avLst/>
              </a:prstGeom>
              <a:noFill/>
              <a:ln w="9525">
                <a:noFill/>
                <a:miter lim="800000"/>
                <a:headEnd/>
                <a:tailEnd/>
              </a:ln>
            </p:spPr>
            <p:txBody>
              <a:bodyPr wrap="square">
                <a:prstTxWarp prst="textNoShape">
                  <a:avLst/>
                </a:prstTxWarp>
                <a:spAutoFit/>
              </a:bodyPr>
              <a:lstStyle/>
              <a:p>
                <a:r>
                  <a:rPr lang="en-US" sz="2600" dirty="0" smtClean="0">
                    <a:latin typeface="Times New Roman" charset="0"/>
                  </a:rPr>
                  <a:t>The solution to this is </a:t>
                </a:r>
                <a14:m>
                  <m:oMath xmlns:m="http://schemas.openxmlformats.org/officeDocument/2006/math">
                    <m:r>
                      <a:rPr lang="en-US" sz="2600" i="1" smtClean="0">
                        <a:latin typeface="Cambria Math" panose="02040503050406030204" pitchFamily="18" charset="0"/>
                        <a:ea typeface="Cambria Math" panose="02040503050406030204" pitchFamily="18" charset="0"/>
                      </a:rPr>
                      <m:t>𝜃</m:t>
                    </m:r>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𝐴</m:t>
                    </m:r>
                    <m:func>
                      <m:funcPr>
                        <m:ctrlPr>
                          <a:rPr lang="en-US" sz="2600" b="0" i="1" smtClean="0">
                            <a:latin typeface="Cambria Math" panose="02040503050406030204" pitchFamily="18" charset="0"/>
                            <a:ea typeface="Cambria Math" panose="02040503050406030204" pitchFamily="18" charset="0"/>
                          </a:rPr>
                        </m:ctrlPr>
                      </m:funcPr>
                      <m:fName>
                        <m:r>
                          <m:rPr>
                            <m:sty m:val="p"/>
                          </m:rPr>
                          <a:rPr lang="en-US" sz="2600" b="0" i="0" smtClean="0">
                            <a:latin typeface="Cambria Math" panose="02040503050406030204" pitchFamily="18" charset="0"/>
                            <a:ea typeface="Cambria Math" panose="02040503050406030204" pitchFamily="18" charset="0"/>
                          </a:rPr>
                          <m:t>cos</m:t>
                        </m:r>
                      </m:fName>
                      <m:e>
                        <m:r>
                          <a:rPr lang="en-US" sz="2600" b="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𝜔</m:t>
                        </m:r>
                        <m:r>
                          <a:rPr lang="en-US" sz="2600" b="0" i="1" smtClean="0">
                            <a:latin typeface="Cambria Math" panose="02040503050406030204" pitchFamily="18" charset="0"/>
                            <a:ea typeface="Cambria Math" panose="02040503050406030204" pitchFamily="18" charset="0"/>
                          </a:rPr>
                          <m:t>𝑡</m:t>
                        </m:r>
                        <m:r>
                          <a:rPr lang="en-US" sz="2600" b="0" i="1" smtClean="0">
                            <a:latin typeface="Cambria Math" panose="02040503050406030204" pitchFamily="18" charset="0"/>
                            <a:ea typeface="Cambria Math" panose="02040503050406030204" pitchFamily="18" charset="0"/>
                          </a:rPr>
                          <m:t>+</m:t>
                        </m:r>
                        <m:sSub>
                          <m:sSubPr>
                            <m:ctrlPr>
                              <a:rPr lang="en-US" sz="2600" b="0" i="1" smtClean="0">
                                <a:latin typeface="Cambria Math" panose="02040503050406030204" pitchFamily="18" charset="0"/>
                                <a:ea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𝜙</m:t>
                            </m:r>
                          </m:e>
                          <m:sub>
                            <m:r>
                              <a:rPr lang="en-US" sz="2600" b="0" i="1" smtClean="0">
                                <a:latin typeface="Cambria Math" panose="02040503050406030204" pitchFamily="18" charset="0"/>
                                <a:ea typeface="Cambria Math" panose="02040503050406030204" pitchFamily="18" charset="0"/>
                              </a:rPr>
                              <m:t>0</m:t>
                            </m:r>
                          </m:sub>
                        </m:sSub>
                        <m:r>
                          <a:rPr lang="en-US" sz="2600" b="0" i="1" smtClean="0">
                            <a:latin typeface="Cambria Math" panose="02040503050406030204" pitchFamily="18" charset="0"/>
                            <a:ea typeface="Cambria Math" panose="02040503050406030204" pitchFamily="18" charset="0"/>
                          </a:rPr>
                          <m:t>)</m:t>
                        </m:r>
                      </m:e>
                    </m:func>
                  </m:oMath>
                </a14:m>
                <a:r>
                  <a:rPr lang="en-US" sz="2600" dirty="0" smtClean="0">
                    <a:latin typeface="Times New Roman" charset="0"/>
                  </a:rPr>
                  <a:t>, where </a:t>
                </a:r>
                <a:r>
                  <a:rPr lang="en-US" sz="2600" i="1" dirty="0" smtClean="0">
                    <a:latin typeface="Times New Roman" charset="0"/>
                  </a:rPr>
                  <a:t>A</a:t>
                </a:r>
                <a:r>
                  <a:rPr lang="en-US" sz="2600" dirty="0" smtClean="0">
                    <a:latin typeface="Times New Roman" charset="0"/>
                  </a:rPr>
                  <a:t> and </a:t>
                </a:r>
                <a14:m>
                  <m:oMath xmlns:m="http://schemas.openxmlformats.org/officeDocument/2006/math">
                    <m:sSub>
                      <m:sSubPr>
                        <m:ctrlPr>
                          <a:rPr lang="en-US" sz="2600" i="1" smtClean="0">
                            <a:latin typeface="Cambria Math" panose="02040503050406030204" pitchFamily="18" charset="0"/>
                          </a:rPr>
                        </m:ctrlPr>
                      </m:sSubPr>
                      <m:e>
                        <m:r>
                          <a:rPr lang="en-US" sz="2600" i="1" smtClean="0">
                            <a:latin typeface="Cambria Math" panose="02040503050406030204" pitchFamily="18" charset="0"/>
                            <a:ea typeface="Cambria Math" panose="02040503050406030204" pitchFamily="18" charset="0"/>
                          </a:rPr>
                          <m:t>𝜙</m:t>
                        </m:r>
                      </m:e>
                      <m:sub>
                        <m:r>
                          <a:rPr lang="en-US" sz="2600" b="0" i="1" smtClean="0">
                            <a:latin typeface="Cambria Math" panose="02040503050406030204" pitchFamily="18" charset="0"/>
                          </a:rPr>
                          <m:t>0</m:t>
                        </m:r>
                      </m:sub>
                    </m:sSub>
                  </m:oMath>
                </a14:m>
                <a:r>
                  <a:rPr lang="en-US" sz="2600" dirty="0" smtClean="0">
                    <a:latin typeface="Times New Roman" charset="0"/>
                  </a:rPr>
                  <a:t> are arbitrary, and the </a:t>
                </a:r>
                <a:r>
                  <a:rPr lang="en-US" sz="2600" b="1" dirty="0" smtClean="0">
                    <a:latin typeface="Times New Roman" charset="0"/>
                  </a:rPr>
                  <a:t>frequency</a:t>
                </a:r>
                <a:r>
                  <a:rPr lang="en-US" sz="2600" dirty="0" smtClean="0">
                    <a:latin typeface="Times New Roman" charset="0"/>
                  </a:rPr>
                  <a:t> of oscillations (in rad/s) is:</a:t>
                </a:r>
                <a:endParaRPr lang="el-GR" sz="2600" dirty="0">
                  <a:latin typeface="Times New Roman" charset="0"/>
                </a:endParaRPr>
              </a:p>
            </p:txBody>
          </p:sp>
        </mc:Choice>
        <mc:Fallback xmlns="">
          <p:sp>
            <p:nvSpPr>
              <p:cNvPr id="10" name="Text Box 4"/>
              <p:cNvSpPr txBox="1">
                <a:spLocks noRot="1" noChangeAspect="1" noMove="1" noResize="1" noEditPoints="1" noAdjustHandles="1" noChangeArrowheads="1" noChangeShapeType="1" noTextEdit="1"/>
              </p:cNvSpPr>
              <p:nvPr/>
            </p:nvSpPr>
            <p:spPr bwMode="auto">
              <a:xfrm>
                <a:off x="3774830" y="3762912"/>
                <a:ext cx="8154019" cy="1292662"/>
              </a:xfrm>
              <a:prstGeom prst="rect">
                <a:avLst/>
              </a:prstGeom>
              <a:blipFill>
                <a:blip r:embed="rId5"/>
                <a:stretch>
                  <a:fillRect l="-1345" t="-4245" r="-1495" b="-11321"/>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58626" y="4572000"/>
                <a:ext cx="1565429" cy="109119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m:t>
                      </m:r>
                      <m:rad>
                        <m:radPr>
                          <m:degHide m:val="on"/>
                          <m:ctrlPr>
                            <a:rPr lang="en-US" sz="2400" b="0" i="1" smtClean="0">
                              <a:latin typeface="Cambria Math" panose="02040503050406030204" pitchFamily="18" charset="0"/>
                              <a:ea typeface="Cambria Math" panose="02040503050406030204" pitchFamily="18" charset="0"/>
                            </a:rPr>
                          </m:ctrlPr>
                        </m:radPr>
                        <m:deg/>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𝑚𝑔𝐿</m:t>
                              </m:r>
                            </m:num>
                            <m:den>
                              <m:r>
                                <a:rPr lang="en-US" sz="2400" b="0" i="1" smtClean="0">
                                  <a:latin typeface="Cambria Math" panose="02040503050406030204" pitchFamily="18" charset="0"/>
                                  <a:ea typeface="Cambria Math" panose="02040503050406030204" pitchFamily="18" charset="0"/>
                                </a:rPr>
                                <m:t>𝐼</m:t>
                              </m:r>
                            </m:den>
                          </m:f>
                        </m:e>
                      </m:rad>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6358626" y="4572000"/>
                <a:ext cx="1565429" cy="1091196"/>
              </a:xfrm>
              <a:prstGeom prst="rect">
                <a:avLst/>
              </a:prstGeom>
              <a:blipFill>
                <a:blip r:embed="rId6"/>
                <a:stretch>
                  <a:fillRect/>
                </a:stretch>
              </a:blipFill>
            </p:spPr>
            <p:txBody>
              <a:bodyPr/>
              <a:lstStyle/>
              <a:p>
                <a:r>
                  <a:rPr lang="en-US">
                    <a:noFill/>
                  </a:rPr>
                  <a:t> </a:t>
                </a:r>
              </a:p>
            </p:txBody>
          </p:sp>
        </mc:Fallback>
      </mc:AlternateContent>
      <p:sp>
        <p:nvSpPr>
          <p:cNvPr id="12" name="Rectangle 3"/>
          <p:cNvSpPr>
            <a:spLocks noChangeArrowheads="1"/>
          </p:cNvSpPr>
          <p:nvPr/>
        </p:nvSpPr>
        <p:spPr bwMode="auto">
          <a:xfrm>
            <a:off x="1841500" y="762000"/>
            <a:ext cx="1968500" cy="1524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13" name="Rectangle 3"/>
          <p:cNvSpPr>
            <a:spLocks noChangeArrowheads="1"/>
          </p:cNvSpPr>
          <p:nvPr/>
        </p:nvSpPr>
        <p:spPr bwMode="auto">
          <a:xfrm>
            <a:off x="-1086409" y="946504"/>
            <a:ext cx="1968500" cy="15240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6" name="Text Box 3"/>
          <p:cNvSpPr txBox="1">
            <a:spLocks noChangeArrowheads="1"/>
          </p:cNvSpPr>
          <p:nvPr/>
        </p:nvSpPr>
        <p:spPr bwMode="auto">
          <a:xfrm>
            <a:off x="2819401" y="0"/>
            <a:ext cx="8610599" cy="1692771"/>
          </a:xfrm>
          <a:prstGeom prst="rect">
            <a:avLst/>
          </a:prstGeom>
          <a:noFill/>
          <a:ln w="9525">
            <a:noFill/>
            <a:miter lim="800000"/>
            <a:headEnd/>
            <a:tailEnd/>
          </a:ln>
        </p:spPr>
        <p:txBody>
          <a:bodyPr wrap="square">
            <a:prstTxWarp prst="textNoShape">
              <a:avLst/>
            </a:prstTxWarp>
            <a:spAutoFit/>
          </a:bodyPr>
          <a:lstStyle/>
          <a:p>
            <a:r>
              <a:rPr lang="en-US" sz="2600" dirty="0">
                <a:latin typeface="Times New Roman" charset="0"/>
              </a:rPr>
              <a:t>Suppose we restrict </a:t>
            </a:r>
            <a:r>
              <a:rPr lang="en-US" sz="2600" dirty="0" smtClean="0">
                <a:latin typeface="Times New Roman" charset="0"/>
              </a:rPr>
              <a:t>a </a:t>
            </a:r>
            <a:r>
              <a:rPr lang="en-US" sz="2600" dirty="0">
                <a:latin typeface="Times New Roman" charset="0"/>
              </a:rPr>
              <a:t>pendulum’s oscillations to small angles (&lt; 10</a:t>
            </a:r>
            <a:r>
              <a:rPr lang="en-US" sz="2600" dirty="0">
                <a:latin typeface="Times New Roman" charset="0"/>
                <a:ea typeface="Times New Roman" charset="0"/>
                <a:cs typeface="Times New Roman" charset="0"/>
              </a:rPr>
              <a:t>°).  Then we may use the </a:t>
            </a:r>
            <a:r>
              <a:rPr lang="en-US" sz="2600" b="1" dirty="0">
                <a:latin typeface="Times New Roman" charset="0"/>
                <a:ea typeface="Times New Roman" charset="0"/>
                <a:cs typeface="Times New Roman" charset="0"/>
              </a:rPr>
              <a:t>small angle approximation</a:t>
            </a:r>
            <a:r>
              <a:rPr lang="en-US" sz="2600" dirty="0">
                <a:latin typeface="Times New Roman" charset="0"/>
                <a:ea typeface="Times New Roman" charset="0"/>
                <a:cs typeface="Times New Roman" charset="0"/>
              </a:rPr>
              <a:t> sin </a:t>
            </a:r>
            <a:r>
              <a:rPr lang="el-GR" sz="2600" i="1" dirty="0">
                <a:latin typeface="Times New Roman" charset="0"/>
                <a:ea typeface="Times New Roman" charset="0"/>
                <a:cs typeface="Times New Roman" charset="0"/>
              </a:rPr>
              <a:t>θ</a:t>
            </a:r>
            <a:r>
              <a:rPr lang="en-US" sz="2600" dirty="0">
                <a:latin typeface="Times New Roman" charset="0"/>
                <a:ea typeface="Times New Roman" charset="0"/>
                <a:cs typeface="Times New Roman" charset="0"/>
              </a:rPr>
              <a:t> </a:t>
            </a:r>
            <a:r>
              <a:rPr lang="el-GR" sz="2600" dirty="0">
                <a:latin typeface="Times New Roman" charset="0"/>
                <a:ea typeface="Times New Roman" charset="0"/>
                <a:cs typeface="Times New Roman" charset="0"/>
              </a:rPr>
              <a:t>≈</a:t>
            </a:r>
            <a:r>
              <a:rPr lang="en-US" sz="2600" dirty="0">
                <a:latin typeface="Times New Roman" charset="0"/>
                <a:ea typeface="Times New Roman" charset="0"/>
                <a:cs typeface="Times New Roman" charset="0"/>
              </a:rPr>
              <a:t> </a:t>
            </a:r>
            <a:r>
              <a:rPr lang="el-GR" sz="2600" i="1" dirty="0">
                <a:latin typeface="Times New Roman" charset="0"/>
                <a:ea typeface="Times New Roman" charset="0"/>
                <a:cs typeface="Times New Roman" charset="0"/>
              </a:rPr>
              <a:t>θ</a:t>
            </a:r>
            <a:r>
              <a:rPr lang="en-US" sz="2600" dirty="0">
                <a:latin typeface="Times New Roman" charset="0"/>
                <a:ea typeface="Times New Roman" charset="0"/>
                <a:cs typeface="Times New Roman" charset="0"/>
              </a:rPr>
              <a:t>, where </a:t>
            </a:r>
            <a:r>
              <a:rPr lang="el-GR" sz="2600" i="1" dirty="0">
                <a:latin typeface="Times New Roman" charset="0"/>
              </a:rPr>
              <a:t>θ</a:t>
            </a:r>
            <a:r>
              <a:rPr lang="en-US" sz="2600" dirty="0">
                <a:latin typeface="Times New Roman" charset="0"/>
                <a:ea typeface="Times New Roman" charset="0"/>
                <a:cs typeface="Times New Roman" charset="0"/>
              </a:rPr>
              <a:t> is measured in radians.  T</a:t>
            </a:r>
            <a:r>
              <a:rPr lang="en-US" sz="2600" dirty="0" smtClean="0">
                <a:latin typeface="Times New Roman" charset="0"/>
              </a:rPr>
              <a:t>he </a:t>
            </a:r>
            <a:r>
              <a:rPr lang="en-US" sz="2600" dirty="0">
                <a:latin typeface="Times New Roman" charset="0"/>
              </a:rPr>
              <a:t>net </a:t>
            </a:r>
            <a:r>
              <a:rPr lang="en-US" sz="2600" dirty="0" smtClean="0">
                <a:latin typeface="Times New Roman" charset="0"/>
              </a:rPr>
              <a:t>torque </a:t>
            </a:r>
            <a:r>
              <a:rPr lang="en-US" sz="2600" dirty="0">
                <a:latin typeface="Times New Roman" charset="0"/>
              </a:rPr>
              <a:t>on the mass is</a:t>
            </a:r>
            <a:endParaRPr lang="el-GR" sz="2600" dirty="0">
              <a:latin typeface="Times New Roman" charset="0"/>
            </a:endParaRPr>
          </a:p>
        </p:txBody>
      </p:sp>
      <p:sp>
        <p:nvSpPr>
          <p:cNvPr id="14" name="Text Box 4"/>
          <p:cNvSpPr txBox="1">
            <a:spLocks noChangeArrowheads="1"/>
          </p:cNvSpPr>
          <p:nvPr/>
        </p:nvSpPr>
        <p:spPr bwMode="auto">
          <a:xfrm>
            <a:off x="3064330" y="5666856"/>
            <a:ext cx="8154019" cy="892552"/>
          </a:xfrm>
          <a:prstGeom prst="rect">
            <a:avLst/>
          </a:prstGeom>
          <a:noFill/>
          <a:ln w="9525">
            <a:noFill/>
            <a:miter lim="800000"/>
            <a:headEnd/>
            <a:tailEnd/>
          </a:ln>
        </p:spPr>
        <p:txBody>
          <a:bodyPr wrap="square">
            <a:prstTxWarp prst="textNoShape">
              <a:avLst/>
            </a:prstTxWarp>
            <a:spAutoFit/>
          </a:bodyPr>
          <a:lstStyle/>
          <a:p>
            <a:r>
              <a:rPr lang="en-US" sz="2600" dirty="0" smtClean="0">
                <a:latin typeface="Times New Roman" charset="0"/>
              </a:rPr>
              <a:t>But the rotational inertia of a point mass </a:t>
            </a:r>
            <a:r>
              <a:rPr lang="en-US" sz="2600" i="1" dirty="0" smtClean="0">
                <a:latin typeface="Times New Roman" charset="0"/>
              </a:rPr>
              <a:t>m</a:t>
            </a:r>
            <a:r>
              <a:rPr lang="en-US" sz="2600" dirty="0" smtClean="0">
                <a:latin typeface="Times New Roman" charset="0"/>
              </a:rPr>
              <a:t> a distance </a:t>
            </a:r>
            <a:r>
              <a:rPr lang="en-US" sz="2600" i="1" dirty="0" smtClean="0">
                <a:latin typeface="Times New Roman" charset="0"/>
              </a:rPr>
              <a:t>L</a:t>
            </a:r>
            <a:r>
              <a:rPr lang="en-US" sz="2600" dirty="0" smtClean="0">
                <a:latin typeface="Times New Roman" charset="0"/>
              </a:rPr>
              <a:t> from the rotation axis is </a:t>
            </a:r>
            <a:r>
              <a:rPr lang="en-US" sz="2600" i="1" dirty="0" smtClean="0">
                <a:latin typeface="Times New Roman" charset="0"/>
              </a:rPr>
              <a:t>I</a:t>
            </a:r>
            <a:r>
              <a:rPr lang="en-US" sz="2600" dirty="0" smtClean="0">
                <a:latin typeface="Times New Roman" charset="0"/>
              </a:rPr>
              <a:t> = </a:t>
            </a:r>
            <a:r>
              <a:rPr lang="en-US" sz="2600" i="1" dirty="0" smtClean="0">
                <a:latin typeface="Times New Roman" charset="0"/>
              </a:rPr>
              <a:t>mL</a:t>
            </a:r>
            <a:r>
              <a:rPr lang="en-US" sz="2600" baseline="30000" dirty="0" smtClean="0">
                <a:latin typeface="Times New Roman" charset="0"/>
              </a:rPr>
              <a:t>2</a:t>
            </a:r>
            <a:r>
              <a:rPr lang="en-US" sz="2600" dirty="0" smtClean="0">
                <a:latin typeface="Times New Roman" charset="0"/>
              </a:rPr>
              <a:t>, so</a:t>
            </a:r>
            <a:endParaRPr lang="el-GR" sz="2600" dirty="0">
              <a:latin typeface="Times New Roman" charset="0"/>
            </a:endParaRPr>
          </a:p>
        </p:txBody>
      </p:sp>
      <mc:AlternateContent xmlns:mc="http://schemas.openxmlformats.org/markup-compatibility/2006" xmlns:a14="http://schemas.microsoft.com/office/drawing/2010/main">
        <mc:Choice Requires="a14">
          <p:sp>
            <p:nvSpPr>
              <p:cNvPr id="15" name="TextBox 14"/>
              <p:cNvSpPr txBox="1"/>
              <p:nvPr/>
            </p:nvSpPr>
            <p:spPr>
              <a:xfrm>
                <a:off x="10649123" y="5853949"/>
                <a:ext cx="1138452" cy="7515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𝜔</m:t>
                      </m:r>
                      <m:r>
                        <a:rPr lang="en-US" sz="2400" b="0" i="1" smtClean="0">
                          <a:latin typeface="Cambria Math" panose="02040503050406030204" pitchFamily="18" charset="0"/>
                          <a:ea typeface="Cambria Math" panose="02040503050406030204" pitchFamily="18" charset="0"/>
                        </a:rPr>
                        <m:t>=</m:t>
                      </m:r>
                      <m:rad>
                        <m:radPr>
                          <m:degHide m:val="on"/>
                          <m:ctrlPr>
                            <a:rPr lang="en-US" sz="2400" b="0" i="1" smtClean="0">
                              <a:latin typeface="Cambria Math" panose="02040503050406030204" pitchFamily="18" charset="0"/>
                              <a:ea typeface="Cambria Math" panose="02040503050406030204" pitchFamily="18" charset="0"/>
                            </a:rPr>
                          </m:ctrlPr>
                        </m:radPr>
                        <m:deg/>
                        <m:e>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𝑔</m:t>
                              </m:r>
                            </m:num>
                            <m:den>
                              <m:r>
                                <a:rPr lang="en-US" sz="2400" b="0" i="1" smtClean="0">
                                  <a:latin typeface="Cambria Math" panose="02040503050406030204" pitchFamily="18" charset="0"/>
                                  <a:ea typeface="Cambria Math" panose="02040503050406030204" pitchFamily="18" charset="0"/>
                                </a:rPr>
                                <m:t>𝐿</m:t>
                              </m:r>
                            </m:den>
                          </m:f>
                        </m:e>
                      </m:rad>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0649123" y="5853949"/>
                <a:ext cx="1138452" cy="751552"/>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594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09800" y="1066800"/>
            <a:ext cx="7924800" cy="579438"/>
          </a:xfrm>
          <a:prstGeom prst="rect">
            <a:avLst/>
          </a:prstGeom>
          <a:noFill/>
          <a:ln w="9525">
            <a:noFill/>
            <a:miter lim="800000"/>
            <a:headEnd/>
            <a:tailEnd/>
          </a:ln>
        </p:spPr>
        <p:txBody>
          <a:bodyPr>
            <a:prstTxWarp prst="textNoShape">
              <a:avLst/>
            </a:prstTxWarp>
            <a:spAutoFit/>
          </a:bodyPr>
          <a:lstStyle/>
          <a:p>
            <a:pPr marL="457200" indent="-457200"/>
            <a:endParaRPr lang="en-US" sz="3200"/>
          </a:p>
        </p:txBody>
      </p:sp>
      <p:sp>
        <p:nvSpPr>
          <p:cNvPr id="31747" name="Rectangle 3"/>
          <p:cNvSpPr>
            <a:spLocks noGrp="1" noChangeArrowheads="1"/>
          </p:cNvSpPr>
          <p:nvPr>
            <p:ph type="body" idx="1"/>
          </p:nvPr>
        </p:nvSpPr>
        <p:spPr>
          <a:xfrm>
            <a:off x="1981200" y="990601"/>
            <a:ext cx="8229600" cy="5140325"/>
          </a:xfrm>
        </p:spPr>
        <p:txBody>
          <a:bodyPr/>
          <a:lstStyle/>
          <a:p>
            <a:pPr eaLnBrk="1" hangingPunct="1">
              <a:buFontTx/>
              <a:buNone/>
            </a:pPr>
            <a:r>
              <a:rPr lang="en-US" sz="3400" dirty="0"/>
              <a:t>Two pendula have the same length, but different mass.  The force of gravity, </a:t>
            </a:r>
            <a:r>
              <a:rPr lang="en-US" sz="3400" i="1" dirty="0">
                <a:latin typeface="Times New Roman" panose="02020603050405020304" pitchFamily="18" charset="0"/>
                <a:cs typeface="Times New Roman" panose="02020603050405020304" pitchFamily="18" charset="0"/>
              </a:rPr>
              <a:t>F=mg</a:t>
            </a:r>
            <a:r>
              <a:rPr lang="en-US" sz="3400" dirty="0"/>
              <a:t>, is larger for the larger mass.  Which will have the longer period?</a:t>
            </a:r>
          </a:p>
          <a:p>
            <a:pPr eaLnBrk="1" hangingPunct="1">
              <a:buFontTx/>
              <a:buNone/>
            </a:pPr>
            <a:endParaRPr lang="en-US" sz="3400" dirty="0"/>
          </a:p>
          <a:p>
            <a:pPr lvl="1" eaLnBrk="1" hangingPunct="1">
              <a:buFontTx/>
              <a:buNone/>
            </a:pPr>
            <a:r>
              <a:rPr lang="en-US" sz="3300" dirty="0"/>
              <a:t>A. the larger mass</a:t>
            </a:r>
          </a:p>
          <a:p>
            <a:pPr lvl="1" eaLnBrk="1" hangingPunct="1">
              <a:buFontTx/>
              <a:buNone/>
            </a:pPr>
            <a:r>
              <a:rPr lang="en-US" sz="3300" dirty="0"/>
              <a:t>B. the smaller mass</a:t>
            </a:r>
          </a:p>
          <a:p>
            <a:pPr lvl="1" eaLnBrk="1" hangingPunct="1">
              <a:buFontTx/>
              <a:buNone/>
            </a:pPr>
            <a:r>
              <a:rPr lang="en-US" sz="3300" dirty="0"/>
              <a:t>C. neither</a:t>
            </a:r>
          </a:p>
        </p:txBody>
      </p:sp>
      <p:sp>
        <p:nvSpPr>
          <p:cNvPr id="2" name="TextBox 1"/>
          <p:cNvSpPr txBox="1"/>
          <p:nvPr/>
        </p:nvSpPr>
        <p:spPr>
          <a:xfrm>
            <a:off x="304800" y="167672"/>
            <a:ext cx="5083443" cy="523220"/>
          </a:xfrm>
          <a:prstGeom prst="rect">
            <a:avLst/>
          </a:prstGeom>
          <a:noFill/>
        </p:spPr>
        <p:txBody>
          <a:bodyPr wrap="none" rtlCol="0">
            <a:spAutoFit/>
          </a:bodyPr>
          <a:lstStyle/>
          <a:p>
            <a:r>
              <a:rPr lang="en-US" sz="2800" dirty="0" smtClean="0"/>
              <a:t>Learning </a:t>
            </a:r>
            <a:r>
              <a:rPr lang="en-US" sz="2800" dirty="0" err="1" smtClean="0"/>
              <a:t>Catalytics</a:t>
            </a:r>
            <a:r>
              <a:rPr lang="en-US" sz="2800" dirty="0" smtClean="0"/>
              <a:t> Question 1</a:t>
            </a:r>
            <a:endParaRPr lang="en-US" sz="2800" dirty="0"/>
          </a:p>
        </p:txBody>
      </p:sp>
    </p:spTree>
    <p:extLst>
      <p:ext uri="{BB962C8B-B14F-4D97-AF65-F5344CB8AC3E}">
        <p14:creationId xmlns:p14="http://schemas.microsoft.com/office/powerpoint/2010/main" val="34427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0" y="0"/>
            <a:ext cx="5791201" cy="4174596"/>
          </a:xfrm>
        </p:spPr>
        <p:txBody>
          <a:bodyPr/>
          <a:lstStyle/>
          <a:p>
            <a:pPr marL="0" indent="0" eaLnBrk="1" hangingPunct="1">
              <a:buClr>
                <a:srgbClr val="FF0000"/>
              </a:buClr>
              <a:buNone/>
            </a:pPr>
            <a:r>
              <a:rPr lang="en-US" altLang="en-US" sz="2400" b="1" dirty="0">
                <a:latin typeface="Times New Roman" panose="02020603050405020304" pitchFamily="18" charset="0"/>
                <a:cs typeface="Times New Roman" panose="02020603050405020304" pitchFamily="18" charset="0"/>
              </a:rPr>
              <a:t>Example. </a:t>
            </a:r>
          </a:p>
          <a:p>
            <a:pPr marL="0" indent="0" eaLnBrk="1" hangingPunct="1">
              <a:buClr>
                <a:srgbClr val="FF0000"/>
              </a:buClr>
              <a:buNone/>
            </a:pPr>
            <a:r>
              <a:rPr lang="en-US" altLang="en-US" sz="2400" dirty="0">
                <a:latin typeface="Times New Roman" panose="02020603050405020304" pitchFamily="18" charset="0"/>
                <a:cs typeface="Times New Roman" panose="02020603050405020304" pitchFamily="18" charset="0"/>
              </a:rPr>
              <a:t>Luke and Leia have a combined mass of 120 kg and both grasp a rope of length 30 m that is attached to a beam above them.   The beam is half-way across a 10 m horizontal gap, and they want to swing across.  If they start from rest and swing down and up, just reaching the other side, how long does this take?</a:t>
            </a:r>
          </a:p>
        </p:txBody>
      </p:sp>
      <p:sp>
        <p:nvSpPr>
          <p:cNvPr id="2" name="AutoShape 2" descr="Image result for cute flying pi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cxnSp>
        <p:nvCxnSpPr>
          <p:cNvPr id="5" name="Straight Connector 4"/>
          <p:cNvCxnSpPr/>
          <p:nvPr/>
        </p:nvCxnSpPr>
        <p:spPr>
          <a:xfrm>
            <a:off x="6019800" y="0"/>
            <a:ext cx="0" cy="685800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2"/>
          <a:stretch>
            <a:fillRect/>
          </a:stretch>
        </p:blipFill>
        <p:spPr>
          <a:xfrm>
            <a:off x="6019800" y="18823"/>
            <a:ext cx="2462420" cy="1583331"/>
          </a:xfrm>
          <a:prstGeom prst="rect">
            <a:avLst/>
          </a:prstGeom>
        </p:spPr>
      </p:pic>
    </p:spTree>
    <p:extLst>
      <p:ext uri="{BB962C8B-B14F-4D97-AF65-F5344CB8AC3E}">
        <p14:creationId xmlns:p14="http://schemas.microsoft.com/office/powerpoint/2010/main" val="2508168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AutoShape 2" descr="Image result for cute flying pi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cxnSp>
        <p:nvCxnSpPr>
          <p:cNvPr id="5" name="Straight Connector 4"/>
          <p:cNvCxnSpPr/>
          <p:nvPr/>
        </p:nvCxnSpPr>
        <p:spPr>
          <a:xfrm>
            <a:off x="6019800" y="0"/>
            <a:ext cx="0" cy="68580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6918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ChangeArrowheads="1"/>
          </p:cNvSpPr>
          <p:nvPr>
            <p:ph type="title" sz="quarter"/>
          </p:nvPr>
        </p:nvSpPr>
        <p:spPr>
          <a:xfrm>
            <a:off x="1981200" y="274638"/>
            <a:ext cx="8229600" cy="639762"/>
          </a:xfrm>
        </p:spPr>
        <p:txBody>
          <a:bodyPr/>
          <a:lstStyle/>
          <a:p>
            <a:pPr eaLnBrk="1" hangingPunct="1"/>
            <a:r>
              <a:rPr lang="en-US" sz="3200"/>
              <a:t>Mass on Spring versus Pendulum</a:t>
            </a:r>
          </a:p>
        </p:txBody>
      </p:sp>
      <p:graphicFrame>
        <p:nvGraphicFramePr>
          <p:cNvPr id="32771" name="Group 3"/>
          <p:cNvGraphicFramePr>
            <a:graphicFrameLocks noGrp="1"/>
          </p:cNvGraphicFramePr>
          <p:nvPr>
            <p:ph sz="quarter" idx="1"/>
            <p:extLst>
              <p:ext uri="{D42A27DB-BD31-4B8C-83A1-F6EECF244321}">
                <p14:modId xmlns:p14="http://schemas.microsoft.com/office/powerpoint/2010/main" val="2575946314"/>
              </p:ext>
            </p:extLst>
          </p:nvPr>
        </p:nvGraphicFramePr>
        <p:xfrm>
          <a:off x="1981200" y="1219200"/>
          <a:ext cx="8229600" cy="4489704"/>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073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Arial" charset="0"/>
                        <a:cs typeface="Arial" charset="0"/>
                      </a:endParaRPr>
                    </a:p>
                  </a:txBody>
                  <a:tcP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Arial" charset="0"/>
                          <a:ea typeface="Arial" charset="0"/>
                          <a:cs typeface="Arial" charset="0"/>
                        </a:rPr>
                        <a:t>Mass on a Spring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Arial" charset="0"/>
                          <a:ea typeface="Arial" charset="0"/>
                          <a:cs typeface="Arial" charset="0"/>
                        </a:rPr>
                        <a:t>Pendulum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1071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Arial" charset="0"/>
                          <a:ea typeface="Arial" charset="0"/>
                          <a:cs typeface="Arial" charset="0"/>
                        </a:rPr>
                        <a:t>Condition for S.H.M.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Small </a:t>
                      </a:r>
                      <a:r>
                        <a:rPr kumimoji="0" lang="en-US" sz="2000" b="0" i="0" u="none" strike="noStrike" cap="none" normalizeH="0" baseline="0" dirty="0" smtClean="0">
                          <a:ln>
                            <a:noFill/>
                          </a:ln>
                          <a:solidFill>
                            <a:schemeClr val="tx1"/>
                          </a:solidFill>
                          <a:effectLst/>
                          <a:latin typeface="Arial" charset="0"/>
                          <a:ea typeface="Arial" charset="0"/>
                          <a:cs typeface="Arial" charset="0"/>
                        </a:rPr>
                        <a:t>oscillations (Hooke’s Law is obeyed)</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Arial" charset="0"/>
                          <a:ea typeface="Arial" charset="0"/>
                          <a:cs typeface="Arial" charset="0"/>
                        </a:rPr>
                        <a:t>Small angles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715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Arial" charset="0"/>
                          <a:ea typeface="Arial" charset="0"/>
                          <a:cs typeface="Arial" charset="0"/>
                        </a:rPr>
                        <a:t>Angular frequency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746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300" b="0" i="0" u="none" strike="noStrike" cap="none" normalizeH="0" baseline="0">
                          <a:ln>
                            <a:noFill/>
                          </a:ln>
                          <a:solidFill>
                            <a:schemeClr val="tx1"/>
                          </a:solidFill>
                          <a:effectLst/>
                          <a:latin typeface="Arial" charset="0"/>
                          <a:ea typeface="Arial" charset="0"/>
                          <a:cs typeface="Arial" charset="0"/>
                        </a:rPr>
                        <a:t>Period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300" b="0" i="0" u="none" strike="noStrike" cap="none" normalizeH="0" baseline="0">
                        <a:ln>
                          <a:noFill/>
                        </a:ln>
                        <a:solidFill>
                          <a:schemeClr val="tx1"/>
                        </a:solidFill>
                        <a:effectLst/>
                        <a:latin typeface="Arial" charset="0"/>
                        <a:ea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32770" name="Object 2"/>
          <p:cNvGraphicFramePr>
            <a:graphicFrameLocks noGrp="1" noChangeAspect="1"/>
          </p:cNvGraphicFramePr>
          <p:nvPr>
            <p:ph sz="quarter" idx="2"/>
          </p:nvPr>
        </p:nvGraphicFramePr>
        <p:xfrm>
          <a:off x="8077200" y="3351214"/>
          <a:ext cx="1371600" cy="1112837"/>
        </p:xfrm>
        <a:graphic>
          <a:graphicData uri="http://schemas.openxmlformats.org/presentationml/2006/ole">
            <mc:AlternateContent xmlns:mc="http://schemas.openxmlformats.org/markup-compatibility/2006">
              <mc:Choice xmlns:v="urn:schemas-microsoft-com:vml" Requires="v">
                <p:oleObj spid="_x0000_s17566" name="Equation" r:id="rId3" imgW="545760" imgH="444240" progId="Equation.3">
                  <p:embed/>
                </p:oleObj>
              </mc:Choice>
              <mc:Fallback>
                <p:oleObj name="Equation" r:id="rId3" imgW="54576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3351214"/>
                        <a:ext cx="1371600" cy="111283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Object 3"/>
          <p:cNvGraphicFramePr>
            <a:graphicFrameLocks noGrp="1" noChangeAspect="1"/>
          </p:cNvGraphicFramePr>
          <p:nvPr>
            <p:ph sz="quarter" idx="3"/>
          </p:nvPr>
        </p:nvGraphicFramePr>
        <p:xfrm>
          <a:off x="5181600" y="3351213"/>
          <a:ext cx="1371600" cy="1090612"/>
        </p:xfrm>
        <a:graphic>
          <a:graphicData uri="http://schemas.openxmlformats.org/presentationml/2006/ole">
            <mc:AlternateContent xmlns:mc="http://schemas.openxmlformats.org/markup-compatibility/2006">
              <mc:Choice xmlns:v="urn:schemas-microsoft-com:vml" Requires="v">
                <p:oleObj spid="_x0000_s17567" name="Equation" r:id="rId5" imgW="558720" imgH="444240" progId="Equation.3">
                  <p:embed/>
                </p:oleObj>
              </mc:Choice>
              <mc:Fallback>
                <p:oleObj name="Equation" r:id="rId5" imgW="55872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351213"/>
                        <a:ext cx="1371600" cy="10906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2" name="Object 4"/>
          <p:cNvGraphicFramePr>
            <a:graphicFrameLocks noGrp="1" noChangeAspect="1"/>
          </p:cNvGraphicFramePr>
          <p:nvPr>
            <p:ph sz="quarter" idx="4"/>
            <p:extLst>
              <p:ext uri="{D42A27DB-BD31-4B8C-83A1-F6EECF244321}">
                <p14:modId xmlns:p14="http://schemas.microsoft.com/office/powerpoint/2010/main" val="2653703543"/>
              </p:ext>
            </p:extLst>
          </p:nvPr>
        </p:nvGraphicFramePr>
        <p:xfrm>
          <a:off x="5105400" y="4471988"/>
          <a:ext cx="1905000" cy="1166813"/>
        </p:xfrm>
        <a:graphic>
          <a:graphicData uri="http://schemas.openxmlformats.org/presentationml/2006/ole">
            <mc:AlternateContent xmlns:mc="http://schemas.openxmlformats.org/markup-compatibility/2006">
              <mc:Choice xmlns:v="urn:schemas-microsoft-com:vml" Requires="v">
                <p:oleObj spid="_x0000_s17568" name="Equation" r:id="rId7" imgW="723600" imgH="444240" progId="Equation.3">
                  <p:embed/>
                </p:oleObj>
              </mc:Choice>
              <mc:Fallback>
                <p:oleObj name="Equation" r:id="rId7" imgW="723600" imgH="444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4471988"/>
                        <a:ext cx="1905000" cy="11668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2773" name="Object 5"/>
          <p:cNvGraphicFramePr>
            <a:graphicFrameLocks noChangeAspect="1"/>
          </p:cNvGraphicFramePr>
          <p:nvPr>
            <p:extLst>
              <p:ext uri="{D42A27DB-BD31-4B8C-83A1-F6EECF244321}">
                <p14:modId xmlns:p14="http://schemas.microsoft.com/office/powerpoint/2010/main" val="783674195"/>
              </p:ext>
            </p:extLst>
          </p:nvPr>
        </p:nvGraphicFramePr>
        <p:xfrm>
          <a:off x="7772400" y="4464050"/>
          <a:ext cx="2133600" cy="1174750"/>
        </p:xfrm>
        <a:graphic>
          <a:graphicData uri="http://schemas.openxmlformats.org/presentationml/2006/ole">
            <mc:AlternateContent xmlns:mc="http://schemas.openxmlformats.org/markup-compatibility/2006">
              <mc:Choice xmlns:v="urn:schemas-microsoft-com:vml" Requires="v">
                <p:oleObj spid="_x0000_s17569" name="Equation" r:id="rId9" imgW="711000" imgH="469800" progId="Equation.3">
                  <p:embed/>
                </p:oleObj>
              </mc:Choice>
              <mc:Fallback>
                <p:oleObj name="Equation" r:id="rId9" imgW="711000" imgH="469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2400" y="4464050"/>
                        <a:ext cx="2133600"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344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09800" y="1066800"/>
            <a:ext cx="7924800" cy="579438"/>
          </a:xfrm>
          <a:prstGeom prst="rect">
            <a:avLst/>
          </a:prstGeom>
          <a:noFill/>
          <a:ln w="9525">
            <a:noFill/>
            <a:miter lim="800000"/>
            <a:headEnd/>
            <a:tailEnd/>
          </a:ln>
        </p:spPr>
        <p:txBody>
          <a:bodyPr>
            <a:prstTxWarp prst="textNoShape">
              <a:avLst/>
            </a:prstTxWarp>
            <a:spAutoFit/>
          </a:bodyPr>
          <a:lstStyle/>
          <a:p>
            <a:pPr marL="457200" indent="-457200"/>
            <a:endParaRPr lang="en-US" sz="3200"/>
          </a:p>
        </p:txBody>
      </p:sp>
      <p:sp>
        <p:nvSpPr>
          <p:cNvPr id="34819" name="Rectangle 3"/>
          <p:cNvSpPr>
            <a:spLocks noGrp="1" noChangeArrowheads="1"/>
          </p:cNvSpPr>
          <p:nvPr>
            <p:ph type="body" idx="1"/>
          </p:nvPr>
        </p:nvSpPr>
        <p:spPr>
          <a:xfrm>
            <a:off x="838200" y="803275"/>
            <a:ext cx="10515600" cy="5140325"/>
          </a:xfrm>
        </p:spPr>
        <p:txBody>
          <a:bodyPr/>
          <a:lstStyle/>
          <a:p>
            <a:pPr eaLnBrk="1" hangingPunct="1">
              <a:buFontTx/>
              <a:buNone/>
            </a:pPr>
            <a:r>
              <a:rPr lang="en-US" sz="3400" dirty="0"/>
              <a:t>A person swings on a swing.  When the person sits still, the swing oscillates back and forth at its natural frequency.  If, instead, the person stands on the swing, the natural frequency of the swing is</a:t>
            </a:r>
          </a:p>
          <a:p>
            <a:pPr eaLnBrk="1" hangingPunct="1">
              <a:buFontTx/>
              <a:buNone/>
            </a:pPr>
            <a:endParaRPr lang="en-US" sz="3400" dirty="0"/>
          </a:p>
          <a:p>
            <a:pPr lvl="1" eaLnBrk="1" hangingPunct="1">
              <a:buFontTx/>
              <a:buNone/>
            </a:pPr>
            <a:r>
              <a:rPr lang="en-US" sz="3300" dirty="0"/>
              <a:t>A. greater</a:t>
            </a:r>
          </a:p>
          <a:p>
            <a:pPr lvl="1" eaLnBrk="1" hangingPunct="1">
              <a:buFontTx/>
              <a:buNone/>
            </a:pPr>
            <a:r>
              <a:rPr lang="en-US" sz="3300" dirty="0"/>
              <a:t>B. the same</a:t>
            </a:r>
          </a:p>
          <a:p>
            <a:pPr lvl="1" eaLnBrk="1" hangingPunct="1">
              <a:buFontTx/>
              <a:buNone/>
            </a:pPr>
            <a:r>
              <a:rPr lang="en-US" sz="3300" dirty="0"/>
              <a:t>C. smaller</a:t>
            </a:r>
          </a:p>
        </p:txBody>
      </p:sp>
      <p:pic>
        <p:nvPicPr>
          <p:cNvPr id="4" name="Picture 3"/>
          <p:cNvPicPr>
            <a:picLocks noChangeAspect="1"/>
          </p:cNvPicPr>
          <p:nvPr/>
        </p:nvPicPr>
        <p:blipFill>
          <a:blip r:embed="rId2"/>
          <a:stretch>
            <a:fillRect/>
          </a:stretch>
        </p:blipFill>
        <p:spPr>
          <a:xfrm>
            <a:off x="8229600" y="3124200"/>
            <a:ext cx="2286000" cy="3568700"/>
          </a:xfrm>
          <a:prstGeom prst="rect">
            <a:avLst/>
          </a:prstGeom>
        </p:spPr>
      </p:pic>
      <p:sp>
        <p:nvSpPr>
          <p:cNvPr id="5" name="TextBox 4"/>
          <p:cNvSpPr txBox="1"/>
          <p:nvPr/>
        </p:nvSpPr>
        <p:spPr>
          <a:xfrm>
            <a:off x="304800" y="167672"/>
            <a:ext cx="5083443" cy="523220"/>
          </a:xfrm>
          <a:prstGeom prst="rect">
            <a:avLst/>
          </a:prstGeom>
          <a:noFill/>
        </p:spPr>
        <p:txBody>
          <a:bodyPr wrap="none" rtlCol="0">
            <a:spAutoFit/>
          </a:bodyPr>
          <a:lstStyle/>
          <a:p>
            <a:r>
              <a:rPr lang="en-US" sz="2800" dirty="0" smtClean="0"/>
              <a:t>Learning </a:t>
            </a:r>
            <a:r>
              <a:rPr lang="en-US" sz="2800" dirty="0" err="1" smtClean="0"/>
              <a:t>Catalytics</a:t>
            </a:r>
            <a:r>
              <a:rPr lang="en-US" sz="2800" dirty="0" smtClean="0"/>
              <a:t> Question 2</a:t>
            </a:r>
            <a:endParaRPr lang="en-US" sz="2800" dirty="0"/>
          </a:p>
        </p:txBody>
      </p:sp>
    </p:spTree>
    <p:extLst>
      <p:ext uri="{BB962C8B-B14F-4D97-AF65-F5344CB8AC3E}">
        <p14:creationId xmlns:p14="http://schemas.microsoft.com/office/powerpoint/2010/main" val="1737530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62" name="Picture 6" descr="https://www.1-800-4clocks.com/miva/graphics/big/C43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2514601"/>
            <a:ext cx="3524250" cy="4526243"/>
          </a:xfrm>
          <a:prstGeom prst="rect">
            <a:avLst/>
          </a:prstGeom>
          <a:noFill/>
          <a:extLst>
            <a:ext uri="{909E8E84-426E-40DD-AFC4-6F175D3DCCD1}">
              <a14:hiddenFill xmlns:a14="http://schemas.microsoft.com/office/drawing/2010/main">
                <a:solidFill>
                  <a:srgbClr val="FFFFFF"/>
                </a:solidFill>
              </a14:hiddenFill>
            </a:ext>
          </a:extLst>
        </p:spPr>
      </p:pic>
      <p:sp>
        <p:nvSpPr>
          <p:cNvPr id="34818" name="Text Box 2"/>
          <p:cNvSpPr txBox="1">
            <a:spLocks noChangeArrowheads="1"/>
          </p:cNvSpPr>
          <p:nvPr/>
        </p:nvSpPr>
        <p:spPr bwMode="auto">
          <a:xfrm>
            <a:off x="2209800" y="1066800"/>
            <a:ext cx="7924800" cy="579438"/>
          </a:xfrm>
          <a:prstGeom prst="rect">
            <a:avLst/>
          </a:prstGeom>
          <a:noFill/>
          <a:ln w="9525">
            <a:noFill/>
            <a:miter lim="800000"/>
            <a:headEnd/>
            <a:tailEnd/>
          </a:ln>
        </p:spPr>
        <p:txBody>
          <a:bodyPr>
            <a:prstTxWarp prst="textNoShape">
              <a:avLst/>
            </a:prstTxWarp>
            <a:spAutoFit/>
          </a:bodyPr>
          <a:lstStyle/>
          <a:p>
            <a:pPr marL="457200" indent="-457200"/>
            <a:endParaRPr lang="en-US" sz="3200"/>
          </a:p>
        </p:txBody>
      </p:sp>
      <p:sp>
        <p:nvSpPr>
          <p:cNvPr id="34819" name="Rectangle 3"/>
          <p:cNvSpPr>
            <a:spLocks noGrp="1" noChangeArrowheads="1"/>
          </p:cNvSpPr>
          <p:nvPr>
            <p:ph type="body" idx="1"/>
          </p:nvPr>
        </p:nvSpPr>
        <p:spPr>
          <a:xfrm>
            <a:off x="1981200" y="1066800"/>
            <a:ext cx="8229600" cy="4378326"/>
          </a:xfrm>
          <a:noFill/>
        </p:spPr>
        <p:txBody>
          <a:bodyPr/>
          <a:lstStyle/>
          <a:p>
            <a:pPr eaLnBrk="1" hangingPunct="1">
              <a:buFontTx/>
              <a:buNone/>
            </a:pPr>
            <a:r>
              <a:rPr lang="en-US" sz="3400" dirty="0"/>
              <a:t>A grandfather clock at high altitudes runs</a:t>
            </a:r>
          </a:p>
          <a:p>
            <a:pPr eaLnBrk="1" hangingPunct="1">
              <a:buFontTx/>
              <a:buNone/>
            </a:pPr>
            <a:endParaRPr lang="en-US" sz="3400" dirty="0"/>
          </a:p>
          <a:p>
            <a:pPr lvl="1" eaLnBrk="1" hangingPunct="1">
              <a:buFontTx/>
              <a:buNone/>
            </a:pPr>
            <a:r>
              <a:rPr lang="en-US" sz="3300" dirty="0"/>
              <a:t>A. fast.</a:t>
            </a:r>
          </a:p>
          <a:p>
            <a:pPr lvl="1" eaLnBrk="1" hangingPunct="1">
              <a:buFontTx/>
              <a:buNone/>
            </a:pPr>
            <a:r>
              <a:rPr lang="en-US" sz="3300" dirty="0"/>
              <a:t>B. slow.</a:t>
            </a:r>
          </a:p>
          <a:p>
            <a:pPr lvl="1" eaLnBrk="1" hangingPunct="1">
              <a:buFontTx/>
              <a:buNone/>
            </a:pPr>
            <a:r>
              <a:rPr lang="en-US" sz="3300" dirty="0"/>
              <a:t>C. normally as it does at sea level.</a:t>
            </a:r>
          </a:p>
        </p:txBody>
      </p:sp>
      <p:sp>
        <p:nvSpPr>
          <p:cNvPr id="2" name="TextBox 1"/>
          <p:cNvSpPr txBox="1"/>
          <p:nvPr/>
        </p:nvSpPr>
        <p:spPr>
          <a:xfrm>
            <a:off x="1905000" y="6553200"/>
            <a:ext cx="5985934" cy="261610"/>
          </a:xfrm>
          <a:prstGeom prst="rect">
            <a:avLst/>
          </a:prstGeom>
          <a:noFill/>
        </p:spPr>
        <p:txBody>
          <a:bodyPr wrap="none" rtlCol="0">
            <a:spAutoFit/>
          </a:bodyPr>
          <a:lstStyle/>
          <a:p>
            <a:r>
              <a:rPr lang="en-CA" sz="1100" dirty="0"/>
              <a:t>Image from </a:t>
            </a:r>
            <a:r>
              <a:rPr lang="en-CA" sz="1100" dirty="0">
                <a:hlinkClick r:id="rId3"/>
              </a:rPr>
              <a:t>https://www.1-800-4clocks.com/Bulova-Vickery-Wall-Chimes-Clock_C4329_CUV</a:t>
            </a:r>
            <a:endParaRPr lang="en-CA" sz="1100" dirty="0"/>
          </a:p>
        </p:txBody>
      </p:sp>
      <p:sp>
        <p:nvSpPr>
          <p:cNvPr id="6" name="TextBox 5"/>
          <p:cNvSpPr txBox="1"/>
          <p:nvPr/>
        </p:nvSpPr>
        <p:spPr>
          <a:xfrm>
            <a:off x="304800" y="167672"/>
            <a:ext cx="5083443" cy="523220"/>
          </a:xfrm>
          <a:prstGeom prst="rect">
            <a:avLst/>
          </a:prstGeom>
          <a:noFill/>
        </p:spPr>
        <p:txBody>
          <a:bodyPr wrap="none" rtlCol="0">
            <a:spAutoFit/>
          </a:bodyPr>
          <a:lstStyle/>
          <a:p>
            <a:r>
              <a:rPr lang="en-US" sz="2800" dirty="0" smtClean="0"/>
              <a:t>Learning </a:t>
            </a:r>
            <a:r>
              <a:rPr lang="en-US" sz="2800" dirty="0" err="1" smtClean="0"/>
              <a:t>Catalytics</a:t>
            </a:r>
            <a:r>
              <a:rPr lang="en-US" sz="2800" dirty="0" smtClean="0"/>
              <a:t> Question 3</a:t>
            </a:r>
            <a:endParaRPr lang="en-US" sz="2800" dirty="0"/>
          </a:p>
        </p:txBody>
      </p:sp>
    </p:spTree>
    <p:extLst>
      <p:ext uri="{BB962C8B-B14F-4D97-AF65-F5344CB8AC3E}">
        <p14:creationId xmlns:p14="http://schemas.microsoft.com/office/powerpoint/2010/main" val="1555525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8935</TotalTime>
  <Words>798</Words>
  <Application>Microsoft Office PowerPoint</Application>
  <PresentationFormat>Widescreen</PresentationFormat>
  <Paragraphs>82</Paragraphs>
  <Slides>22</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Arial Black</vt:lpstr>
      <vt:lpstr>Cambria Math</vt:lpstr>
      <vt:lpstr>Times New Roman</vt:lpstr>
      <vt:lpstr>Wingdings</vt:lpstr>
      <vt:lpstr>Default Design</vt:lpstr>
      <vt:lpstr>Equation</vt:lpstr>
      <vt:lpstr>PHY131H1F  - Class 21</vt:lpstr>
      <vt:lpstr>PowerPoint Presentation</vt:lpstr>
      <vt:lpstr>PowerPoint Presentation</vt:lpstr>
      <vt:lpstr>PowerPoint Presentation</vt:lpstr>
      <vt:lpstr>PowerPoint Presentation</vt:lpstr>
      <vt:lpstr>PowerPoint Presentation</vt:lpstr>
      <vt:lpstr>Mass on Spring versus Pendulum</vt:lpstr>
      <vt:lpstr>PowerPoint Presentation</vt:lpstr>
      <vt:lpstr>PowerPoint Presentation</vt:lpstr>
      <vt:lpstr>Uniform Circular Motion</vt:lpstr>
      <vt:lpstr>PowerPoint Presentation</vt:lpstr>
      <vt:lpstr>Energy of a mass on a spring</vt:lpstr>
      <vt:lpstr>PowerPoint Presentation</vt:lpstr>
      <vt:lpstr>PowerPoint Presentation</vt:lpstr>
      <vt:lpstr>Simple Harmonic Motion (SHM)</vt:lpstr>
      <vt:lpstr>PowerPoint Presentation</vt:lpstr>
      <vt:lpstr>Damped Oscillations</vt:lpstr>
      <vt:lpstr>PowerPoint Presentation</vt:lpstr>
      <vt:lpstr>Damped Harmonic Motion</vt:lpstr>
      <vt:lpstr>Driven Oscillations and Resonance</vt:lpstr>
      <vt:lpstr>14.8 Externally Driven Oscillations</vt:lpstr>
      <vt:lpstr>Before Class 22 on Monday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Jason</cp:lastModifiedBy>
  <cp:revision>355</cp:revision>
  <cp:lastPrinted>2015-10-21T14:32:15Z</cp:lastPrinted>
  <dcterms:created xsi:type="dcterms:W3CDTF">2011-10-28T14:34:34Z</dcterms:created>
  <dcterms:modified xsi:type="dcterms:W3CDTF">2017-11-28T21:16:41Z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