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722" r:id="rId3"/>
    <p:sldId id="705" r:id="rId4"/>
    <p:sldId id="550" r:id="rId5"/>
    <p:sldId id="678" r:id="rId6"/>
    <p:sldId id="679" r:id="rId7"/>
    <p:sldId id="680" r:id="rId8"/>
    <p:sldId id="681" r:id="rId9"/>
    <p:sldId id="682" r:id="rId10"/>
    <p:sldId id="707" r:id="rId11"/>
    <p:sldId id="723" r:id="rId12"/>
    <p:sldId id="709" r:id="rId13"/>
    <p:sldId id="721" r:id="rId14"/>
    <p:sldId id="683" r:id="rId15"/>
    <p:sldId id="684" r:id="rId16"/>
    <p:sldId id="685" r:id="rId17"/>
    <p:sldId id="686" r:id="rId18"/>
    <p:sldId id="687" r:id="rId19"/>
    <p:sldId id="688" r:id="rId20"/>
    <p:sldId id="689" r:id="rId21"/>
    <p:sldId id="690" r:id="rId22"/>
    <p:sldId id="691" r:id="rId23"/>
    <p:sldId id="715" r:id="rId24"/>
    <p:sldId id="694" r:id="rId25"/>
    <p:sldId id="695" r:id="rId26"/>
    <p:sldId id="696" r:id="rId27"/>
    <p:sldId id="697" r:id="rId28"/>
    <p:sldId id="717" r:id="rId29"/>
    <p:sldId id="724" r:id="rId30"/>
    <p:sldId id="718" r:id="rId31"/>
    <p:sldId id="391" r:id="rId32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602B"/>
    <a:srgbClr val="BFD3C8"/>
    <a:srgbClr val="90B8A6"/>
    <a:srgbClr val="FFFFFF"/>
    <a:srgbClr val="00007C"/>
    <a:srgbClr val="8D0000"/>
    <a:srgbClr val="B90000"/>
    <a:srgbClr val="7F3E1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0" autoAdjust="0"/>
    <p:restoredTop sz="94084" autoAdjust="0"/>
  </p:normalViewPr>
  <p:slideViewPr>
    <p:cSldViewPr>
      <p:cViewPr varScale="1">
        <p:scale>
          <a:sx n="84" d="100"/>
          <a:sy n="84" d="100"/>
        </p:scale>
        <p:origin x="666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02T16:50:03.6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21481 10552 21 0,'-7'-6'10'0,"-4"4"2"0,11 4-12 16,0-7 0-16,0 0 1 15,-4 2-1-15,4-2 0 16,-3-1 2-16,3 6 1 16,-4-5-2-16,4-3 1 0,-3 3-2 15,-1-3 0-15,4 0-1 16,0 0 1-16,0 3 0 16,0 0 1-16,-3-3-1 15,3 5 1-15,-4-2 0 16,4-1 0-16,-3 1-1 15,-1-3 1-15,1 0-1 16,-1 0 1-16,1-2 7 16,-1-1 0-16,1 1-7 15,-4-1 0-15,3 0-2 16,-3 1 1-16,0-3 1 16,0-1 0-16,0 1-2 15,0 0 1-15,0 0 0 16,0-1 1-16,0 1-2 15,0 3 1-15,-4 2 0 16,0 0 0-16,1 2 1 0,-1 1 0 16,1 0-2-16,-5-3 1 15,1 0-1-15,0 3 1 16,0-3 0-16,0 2 1 16,3-4-1-16,1 5 0 15,-1-3 0-15,4 0 0 16,0-3 0-16,0 6 0 15,0 0 1-15,0-3 0 16,-7 2 0-16,7 1 0 16,-4-3-2-16,1 3 0 15,-1 2 1-15,1 3 1 16,2-5-2-16,-2 2 1 0,-1 1 0 16,1-1 1-16,-1 3-2 15,1 0 1-15,-1 0 1 16,0-3 0-16,1 6-2 15,-4 0 0-15,3 2 1 16,-3-3 0-16,0 1 0 16,0 0 1-16,-4 5-2 15,4-3 1-15,-4 0-1 16,1 3 1-16,-1 3 0 16,0-1 0-16,1 1 0 15,3 2 0-15,0-5 0 16,-1 0 1-16,5 0-1 15,3-3 0-15,-4 3 0 16,4 0 1-16,0 0-1 16,0 0 0-16,0 0 0 15,0 0 0-15,0-3 0 0,0 1 0 16,0 1 0-16,-4 1 0 16,1 3-1-16,-1 0 1 15,0-1 1-15,-3 3 0 16,0-2-1-16,4 2 1 15,-1-2-1-15,1-1 0 16,-1 1 0-16,4-3 0 16,0 0 0-16,0 0 0 15,0 0 0-15,0 0 1 0,0-3-1 16,0-2 0-16,-1 2-1 16,1 0 1-16,0 0 0 15,0 3 1-15,0 3-2 16,0 2 1-16,0 0 0 15,-3 1 1-15,-1-1-1 16,0 0 0-16,1 0 0 16,3 1 0-16,0-4 0 15,0-2 0-15,0 0 0 16,0 0 1-16,-1 0-2 16,1-5 0-16,0 2 1 15,0-3 1-15,0 4-1 16,0-1 1-16,0-2-1 15,0-3 0-15,0 5 0 16,0-2 0-16,0-1 0 16,0 1 0-16,-4 0-1 0,1-1 1 15,-1 1 0-15,-3 0 1 16,0-3-1-16,0 0 0 16,0-3 0-16,3-2 1 15,1 2-1-15,-1-2 0 16,0 5 0-16,1-6 1 15,-1 4-2-15,1-1 1 16,3-2 0-16,-1-3 0 16,1 0 0-16,0 0 0 15,4-3 0-15,-1-2 0 16,1 3 0-16,-1-6 0 16,1 5 1-16,-4-5 0 0,0 3-2 15,0 5 1-15,3-2 1 16,1-1 0-16,-5-2-2 15,1-1 0-15,4-1 1 16,-4-1 0-16,0-3 0 16,0 1 0-16,0-1 0 15,0 1 1-15,0 2-2 16,-1 0 1-16,1 3 1 16,0-3 0-16,0 3-1 15,0 2 0-15,0 3 1 16,0-3 0-16,0 1-2 15,4-1 1-15,-1-2 0 16,1 2 0-16,-5-2 0 16,1 0 0-16,0 2 0 0,4 1 0 15,-4 2 0 1,0 0 1-16,0 0-1 16,0-3 1-16,3 6-2 0,1-3 1 15,-1 6 0-15,0-1 0 16,1 0 0-16,-1-5 0 15,1 6 0-15,-1-1 0 16,1 0 0-16,-1 6 0 16,1-3 0-16,-1 3 0 15,-3 2 0-15,4 0 0 16,-4 6-1-16,0-3 1 16,-4 5 1-16,0-2 0 15,1-1-1-15,-4 3 0 0,0-2 0 16,-1 0 1-16,1-3-1 15,4-1 0-15,-1 1-1 16,1 0 1-16,-1 3-1 16,0 0 1-16,1 2 0 15,3 0 0-15,0 3 0 16,0 0 0-16,0 0 0 16,0-1 1-16,0 1-1 15,-1-2 1-15,5-1-2 16,-1 0 1-16,1-2 0 15,-4-1 0-15,3 1-1 16,1-3 1-16,-1-3 0 16,1 0 1-16,-1 3-1 15,-3-2 1-15,4-1-2 16,-4 3 0-16,3 2 1 0,-3-4 1 16,3-4-1-16,-3 4 0 15,0 2 0-15,4-1 1 16,-4 4-1-16,3-6 0 15,1 1 0-15,-1 2 0 16,-3-3-1-16,4 3 0 16,-1 0 1-16,-3 0 0 15,0 0 0-15,0 0 0 16,0-3 1-16,0-3 0 16,3 6-1-16,-3-2 0 15,0-1-1-15,4 0 1 0,-1 1 0 16,1-6 0-16,-4 2 0 15,-1 1 0 1,8-3 0-16,-10 5 2 16,-1-2 1-16,4-1-3 15,-3 1 0-15,-1 0 0 16,0-3 1-16,1 2-2 16,-1 1 1-16,1 0 0 15,-1-3 1-15,-3 2-2 16,3 1 0-16,1 2 1 15,-1-5 1-15,1 3-2 16,-1-3 1-16,1 0 1 16,-1 0 0-16,0 0-1 15,1 0 0-15,-1 0-1 16,-3 0 1-16,4 0 1 0,-1-3 0 16,0 1-2-16,1-1 1 15,-1 3 0-15,1-3 0 16,3 1 0-16,-1 2 0 15,1-3 0-15,0 0 0 16,0 3 0-16,0 0 0 16,0-2-1-16,4-1 1 15,-1 3 0-15,1-3 0 16,-1-5 0-16,1 1 1 16,-1-1-1-16,1 0 0 15,-1 0-1-15,0-3 1 16,1 1 0-16,-1-4 0 0,1 4 1 15,-1-1 1-15,1-5-2 16,-1 3 0-16,1 5 3 16,-1-2 0-16,1 2-3 15,-1-3 0-15,1 0 0 16,-1 1 0-16,4-3 0 16,0-1 0-16,-3 1-1 15,-1-3 1-15,1 3 0 16,-1-3 1-16,0 3-1 15,1-3 0-15,-1 3 0 16,-3-3 0-16,4 5 0 16,-4-2 1-16,0 3-2 15,3-1 1-15,-3 6 0 16,0-1 1-16,0 1-2 16,0 0 1-16,0-3 0 0,0 5 0 15,0-2 0-15,-4-3 0 16,4 3-1-16,-3-3 1 15,-1 0 0-15,0 3 1 16,1-1-1-16,-1 1 0 16,1 0 0-16,-1-1 1 15,1 4-2-15,-1-1 1 16,0-2-2-16,1 2 0 16,-1-2 4-16,-3 2 0 15,0 1-2-15,0 2 0 16,0 2 0-16,3-2 1 15,1 0-2-15,-1 3 1 0,0-3-1 16,1 5 1-16,3 0 0 16,0 1 1-16,0 4-1 15,0-2 1-15,0 0-2 16,0 3 1-16,-1-6-1 16,1 3 1-16,0 0 0 15,0 3 1-15,0-1-2 16,-3 1 1-16,-1-1 0 15,0 1 1-15,1-1-1 16,-4 4 0-16,3-1-1 16,-3 0 1-16,0 0 1 15,0 3 0-15,3-3-4 16,4 3 1-16,0-2 4 16,0-1 0-16,0-3-2 15,0-2 0-15,0 0 0 0,0 0 0 16,0 3 0-16,0 2 0 15,0-2-1-15,0 2 1 16,0 3 0-16,3-3 1 16,-3 0-1-16,4 0 0 15,-5-2-1-15,5-3 1 16,-1 3-2-16,-3-1 1 16,4-2 3-16,-4 0 0 15,0-3-2-15,3 3 0 16,1-3 0-16,-1 1 0 0,1-4 0 15,-1 4 0-15,1-1 0 16,-5 0 0-16,1 1 0 16,0-1 1-16,0 0-2 15,0 3 1-15,-3-3 0 16,3 3 0-16,0 0 0 16,-1-2 0-16,1-1 0 15,-3 0 0-15,-1 0 0 16,4 1 0-16,0-1 0 15,0 0 0-15,0 1-2 16,-4-1 0-16,1 0 4 16,-1 1 0-16,-3-1-1 15,4 0 0-15,-4-2-1 16,-4-1 0-16,4 4-1 16,-4-1 1-16,0-2 0 15,1-1 0-15,3 4-1 16,0-4 1-16,-1 1 0 15,5-3 1-15,-1 0-2 0,1-3 1 16,-1 1 1-16,4-4 1 16,0 1-3-16,0 0 0 15,0-1 0-15,0-2 1 16,0 1 1-16,0-1 0 16,0-3-2-16,3 0 0 15,-3 1 1-15,0-3 1 16,4-1-1-16,-4 1 0 15,-1 3-1-15,5 2 1 16,-1-3 1-16,1-2 1 16,-1 0-2-16,1 2 0 0,-1 0 0 15,1 1 0-15,-1-3 0 16,1-1 0-16,-1 1 0 16,1-3 0-16,-1 3 1 15,1 0 0-15,-1 2-1 16,1 3 0-16,-1 0 0 15,0-2 1-15,1-1-1 16,-4 1 1-16,3-1-2 16,-3 0 0-16,0-2 2 15,0 0 0-15,0 0-1 16,4 2 1-16,-4 1-1 16,-1 2 0-16,-2-3-1 15,-1 3 1-15,-3 0-1 16,4 0 1-16,-4 0 0 0,-1 0 1 15,1 3 0-15,0 0 0 16,0 2-2-16,0 0 1 16,3 3-1-16,1 0 1 15,-1 3 0-15,1 0 0 16,-1 2 0-16,0 0 0 16,1 3 0-16,-1 3 0 15,1-1 0-15,-1 4 1 16,1-1-2-16,-1 0 1 15,4 3 0-15,0-3 0 0,0 0 0 16,0 1 0-16,0-9 0 16,0 6 0-16,0-1 0 15,0 3 0-15,3-5 0 16,-3 6 0-16,3-1 0 16,1-3 0-16,-1 1-1 15,1 0 0-15,-1-4 1 16,1 7 1-16,-1-4-1 15,1 4 1-15,-1-4-1 16,1-2 0-16,-1 0-1 16,1 0 0-16,-4 2 1 15,0 1 1-15,3 0 0 16,-3-1 0-16,3-2-2 16,-3 3 1-16,0-3 0 15,4 2 0-15,-1 1-1 16,-3-1 1-16,0 1 1 0,-3 0 0 15,-1-1-2 1,0 1 0-16,1-1 1 0,-4 1 1 16,3-3-2-16,0 2 1 15,1-2-1-15,-4 0 1 16,0 0 0-16,0-2 1 16,-1-1-1-16,5 0 1 15,-1 0-1-15,1 1 0 16,-1-1 1-16,1-2 0 15,-5-1-2-15,1 1 0 16,0 0 0-16,0-1 0 0,0-2 1 16,0 3 0-16,0-3 1 15,0 0 0-15,0 0-2 16,3 0 1-16,-3-3 0 16,3 3 0-16,1-2 0 15,-1-1 1-15,1 0-1 16,2 1 1-16,-2-1-3 15,-1-2 1-15,1-1 1 16,-1 1 0-16,1-3 1 16,3-2 0-16,-4-1-1 15,0-2 0-15,4 0 0 16,-3-1 0-16,3 1 0 16,0-3 0-16,0 3-1 15,-1-3 0-15,1 0 2 16,0 0 0-16,0 8-2 15,0 1 1-15,0-4-1 16,0 0 1-16,0 3 0 0,0-5 0 16,0-3 0-16,0 3 0 15,0-3 1-15,0-2 0 16,0-3-2-16,0 5 1 16,-4 5 0-16,1 1 1 15,-1-1-1-15,0 0 0 16,1 1 0-16,-1-1 0 15,1 1 0-15,-4-1 0 16,-1 3-1-16,5 0 1 16,-4 3-1-16,0 2 1 0,-1 1 0 15,1 2 1-15,4 2-1 16,-4 3 1-16,-4 3-1 16,-3 3 0-16,3-6 0 15,-6 1 0-15,-1 9 0 16,0 9 0-16,0 5-1 15,1 0 1-15,-1-2-2 16,4 5 0-16,0 5-6 16,3 2 0-16,4-2-11 15,7-2 0-15,7-9-7 16,7-5 1-16</inkml:trace>
  <inkml:trace contextRef="#ctx0" brushRef="#br0" timeOffset="6035.5796">21467 8951 20 0,'-8'0'10'0,"5"-5"1"0,3 2-9 15,-4 0-2-15,4 3 1 16,-3-2-1-16,-1-1 0 0,1-2 2 16,-1-1 0-16,1 4 0 15,-1-1 1-15,1-2-3 16,-1 0 0-16,1-1 0 15,-4 1 1-15,0-3 0 16,-1 0 0-16,1 0 0 16,0-2 0-16,0-1 0 15,0 3 0-15,0 0-1 16,0 0 1-16,0 0-1 16,0 0 1-16,0 0-1 15,0 0 0-15,0 0 1 16,0 3 0-16,-4-3-2 15,1 3 0-15,-1-3 4 16,0 0 0-16,4 3-2 16,-3-1 0-16,-1 1-1 0,4 0 1 15,0 0 0-15,0-1 0 16,0 1-1-16,0 0 0 16,0-1 0-16,0 1 0 15,0 0 0-15,0 0 0 16,3-1 0-16,1 1 0 15,-1 0 0-15,1-3 0 16,-1 2 1-16,1-1 0 16,-1-4-2-16,-3 3 0 15,0-3 2-15,0 3 1 16,0 1-1-16,-4 1 0 0,1 4-2 16,-1-4 1-16,-3 4 0 15,0-1 0-15,-4 0 0 16,1 1 1-16,2-4-1 15,-2 1 1-15,-1 2-2 16,1 1 1-16,-1-3 0 16,0 2 1-16,-3 0-2 15,0 6 1-15,0-6 0 16,0 3 0-16,-1 6 0 16,1-1 0-16,4-3 1 15,-1 1 0-15,0 2-2 16,1 1 1-16,-1 2 0 15,4 0 0-15,0 0 0 16,0-1 1-16,3 4-1 16,1-3 0-16,-1 0-1 15,4 3 0-15,0 2 1 16,-4 0 1-16,4 3-2 0,-3 0 1 16,-1 0 1-16,4-1 0 15,0-1-1-15,0-1 0 16,0 0 0-16,0 0 0 15,3 3 0-15,1 0 0 16,-4 0 0-16,3-3 0 16,-3 3-1-16,4-3 1 15,-4 1 0-15,-1-1 1 16,1-5-2-16,0 2 1 16,0 1 1-16,0 0 0 15,-3-4-2-15,-1-1 1 0,4 2 0 16,0-3 0-16,0 0 0 15,0 3 1-15,-4-3-2 16,1 1 1-16,3-1 0 16,-4 0 0-16,0 1 0 15,1-1 0-15,-1 0-1 16,1 1 1-16,-1-1 0 16,4 0 1-16,0 0-1 15,0 1 0-15,0-1 0 16,0-2 0-16,0-1 0 15,0 1 1-15,0-3-1 16,-4-3 0-16,4-2-1 16,0 0 0-16,0-3 1 15,0 0 1-15,0 3-1 16,0-3 0-16,0 0-1 0,0 5 1 16,0 0 0-16,0-5 1 15,3 6-1-15,1-1 0 16,-1 0 0-16,0-4 0 15,1-1 0-15,-4-3 0 16,3 0 0-16,1-2 1 16,-1 3-2-16,1-6 1 15,-1 5 0-15,1 1 1 16,-4-1 0-16,0 0 0 16,0 3-2-16,-1 1 1 0,1-4 1 15,4 3 0-15,-4 0 0 16,0 3 0-16,3-3-1 15,-3 0 0-15,0 0 0 16,0 0 0-16,0-3 0 16,0 4 0-16,0-4 0 15,0 0 0-15,0 1 0 16,0-1 0-16,0 3 0 16,-4 3 0-16,4 0 0 15,-4 2 0-15,1 0 0 16,-1 3 0-16,1 0 0 15,3 3 0-15,-4-3 0 16,4 0 0-16,0 0 0 16,0 0 0-16,0-3 0 15,0 1 1-15,0-1-1 0,0 0 1 16,-4 1-2-16,4-1 0 16,0 1 1-16,0-1 0 15,0 3 0-15,-4 0 1 16,1 3-2-16,3-1 1 15,-4 1 0-15,1-1 0 16,2 1 0-16,1 0 0 16,0 2 0-16,-3-2 0 15,3 2 0-15,0 0 0 16,3 1-1-16,-3-1 1 16,0 3 0-16,0-3 1 0,3 3-1 15,-3 0 1-15,4 0-2 16,-1-3 1-16,1 3 0 15,-1-3 0-15,1 1-1 16,-1-4 1-16,1 1 0 16,-1 0 1-16,1-1-2 15,-1 4 1-15,1-1 0 16,-1 3 1-16,1 0-1 16,-1 2 0-16,-3 4 0 15,0-4 0-15,0 3 0 16,0 1 1-16,-4 1-2 15,1 1 1-15,-1-2 0 16,0-4 1-16,1-2-2 16,-1 0 1-16,1 0 0 15,-1-3 1-15,4 3-2 16,0 0 1-16,0 0-1 16,-4 0 1-16,1 3 1 0,-1-1 1 15,1 1-3-15,-1 2 0 16,4-2 1-16,-4-1 0 15,4 1 0-15,0-3 0 16,0 2 0-16,0 1 1 16,0-1-1-16,-3 1 0 15,-1-3 0-15,0 0 0 16,1 0-1-16,-1 0 1 16,1-3 1-16,-1 0 0 15,4 1-2-15,-4-1 1 16,1-2 0-16,-1 2 0 0,1-2 0 15,-1-1 0-15,0 1 0 16,4-3 0-16,-3 0 0 16,-1 0 1-16,4 0-2 15,0 0 1-15,0-3 1 16,0 1 0-16,-4-1-1 16,4 0 0-16,0 1-1 15,0-1 1-15,0-2-1 16,0-1 1-16,7 6 0 15,-10-5 0 1,-1-6 1-16,0 1-1 16,4-1 1-16,0 3-2 15,-3-2 1-15,3 2 0 16,-4 0 1-16,4 0-1 16,-4 0 0-16,4 0 0 15,-3 0 0-15,3 0 0 0,0 0 0 16,0 0 0-16,0 0 0 15,0 0-1-15,-1 1 0 16,5-1 2-16,-1 0 0 16,1 2-1-16,-1 1 0 15,1 0 0-15,-1-6 0 16,1 1 1-16,-1-1 1 16,1-2-3-16,-1 2 1 15,1-2 0-15,-1 0 0 16,1-3 1-16,-1-3 0 0,1 6-2 15,-1 3 0-15,0-1 1 16,1-2 0-16,-1 2 0 16,-3-2 0-16,0 2 0 15,0-2 0-15,0 0 1 16,-3 0 0-16,3-1-2 16,0 1 0-16,-1 3 1 15,1-1 0-15,-3 0 0 16,-1 1 0-16,1 2 0 15,-1 0 0-15,1 3 0 16,2-1 0-16,-2 4 0 16,-1 2 0-16,4 0 0 15,-3 0 0-15,3 0 0 16,-4 2 1-16,0 1-2 16,1 2 0-16,-1 1 1 15,1-1 1-15,-1 0-1 0,0 1 1 16,1 1-2-16,-1 1 1 15,1-2 1-15,-1 2 0 16,1 0-2-16,3-1 0 16,-4 1 2-16,4 0 0 15,-4 0-2-15,1 0 0 16,-1-2 1-16,1 1 1 16,3 1-2-16,-1 0 1 15,1 0 0-15,0 3 1 16,0-3-2-16,-3 5 1 0,-1 0 0 15,1-2 0-15,-1 5 0 16,0-3 1-16,-3 3-2 16,0-3 1-16,4 0 0 15,-5 1 0-15,1-4 0 16,0 1 1-16,4-1-2 16,-1 3 1-16,0 1 0 15,1-1 1-15,-1 0-2 16,1 0 1-16,3 3 0 15,0-3 0-15,0 3 0 16,0-2 1-16,-1-1-1 16,1-3 0-16,0 1 0 15,4-3 0-15,-4 0-1 16,3 0 1-16,-3 0 0 16,0 0 0-16,0-3 0 15,4 0 0-15,-5 1 0 16,5-1 0-16,-4-2 0 0,3-1 1 15,1 1-1-15,-4-3 1 16,0 2-2-16,0-2 1 16,0 0 0-16,0 3 0 15,-1-3-1-15,1 0 1 16,0 0 0-16,0 0 0 16,0 0 0-16,0 0 1 15,0 0-2-15,0 0 1 16,0 0 0-16,4-3 0 15,-1 1 1-15,0 2 0 16,-3 0-2-16,0-3 0 0,0 3 2 16,0-2 0-16,0-1-2 15,0 0 0-15,0 1 2 16,0-1 0-16,0 0-2 16,0 1 1-16,0-4 0 15,0 1 0-15,0 0 0 16,0-1 0-16,0 1 0 15,0 3 1-15,0-4-1 16,-1 1 0-16,1-3-1 16,0 0 1-16,0 3-1 15,0-3 1-15,0 3 0 16,0-3 0-16,0 0 0 16,4-3 0-16,-1 3 0 15,0-2 0-15,1 2 0 16,-1 0 0-16,1-3 0 0,-1 1 0 15,1 2 0-15,-1 0 0 16,1 0 1-16,-1 0 0 16,1 0-2-16,-1-5 1 15,1-1-1-15,-1 4 1 16,1-6 0-16,-1 3 1 16,1-1-2-16,-4 4 1 15,-1-1 1-15,1-5 0 16,-3 3-1-16,3 3 0 15,-4-1 0-15,1 3 0 16,-1-3 1-16,0 1 0 0,1-1-2 16,-1 3 0-16,1 0 1 15,-1-2 0-15,1-1 0 16,-1 1 0-16,4-1 0 16,0 1 1-16,0-1-2 15,0 0 1-15,0 3-1 16,0-2 1-16,0 2-1 15,-4 0 1-15,0 0 1 16,1 0 1-16,-1 3-3 16,-3-3 1-16,0 3 0 15,-4-1 0-15,1 1-1 16,3 2 1-16,0 1 0 16,-1 2 0-16,1 0 1 15,0 0 0-15,0 0-1 16,0 2 0-16,0 1-2 0,3 0 1 15,1-1 1-15,-1 4 1 16,-3 2-1-16,3-1 1 16,1 4-2-16,-1 0 0 15,1 2 2-15,-1 0 0 16,0 3-2-16,1-3 0 16,3 0 1-16,0 1 0 15,0-4 0-15,0 1 0 16,0 2 0-16,0-2 0 15,3 2 1-15,1 0 1 16,-1 0-3-16,0 1 0 16,1-4 1-16,-4 3 1 15,3-2-2-15,-3 5 1 0,4-3 0 16,-1 3 1-16,1-8-2 16,-1 2 1-16,-3 1 0 15,0 0 0-15,0-1-1 16,-4 3 1-16,1-2 1 15,-1 0 1-15,4 2-4 16,-3 0 1-16,-1 0 1 16,0 0 0-16,1-2 1 15,-1 2 0-15,-3-2-2 16,4-1 0-16,-1 1 1 16,0 0 0-16,1-1 0 15,-1 1 0-15,-3-1 1 16,4-2 0-16,-1 0-1 15,0-2 0-15,-3-1-1 0,0 0 1 16,0 0-1-16,0-2 0 16,0 5 2-16,0-5 1 15,0-1-2-15,-1 1 0 16,5-3 0-16,-1 0 0 16,1 0 0-16,3 0 0 15,0 0-1-15,0-3 1 16,0-2 0-16,-1 0 1 15,5-1-2-15,-4-1 1 16,0-1 0-16,3-3 0 16,-3 0 0-16,0-2 0 0,0 0 0 15,0-3 1-15,0 0-2 16,-4-2 1-16,4-1 0 16,-3 1 0-16,3 4 1 15,0 1 0-15,0-3-2 16,0 0 1-16,0 1-1 15,-1-1 1-15,-2-5 0 16,3-1 0-16,0 1 0 16,-4 5 1-16,4 0-2 15,0 1 1-15,0 1-1 16,0 4 1-16,0-4 0 16,0 4 0-16,0-1 0 15,-4 3 0-15,4 0 1 16,-3 1 0-16,3-1-1 15,-4 0 0-15,0 2 0 16,1 1 1-16,-1 0-1 0,1-1 0 16,-1 1-1-16,4 3 0 15,-4-1 1-15,4 0 1 16,0 3-2-16,0 0 1 16,0 0 0-16,0 3 0 15,0 2 0-15,0 0 1 16,0 6-1-16,0 2 0 15,0 1 0-15,0 4 0 16,0 8-1-16,0 12 0 16,0-1 1-16,-4 5 0 0,-3 8 0 15,-4 6 0-15,4-9-3 16,0 4 1-16,3-4-17 16,-3 1 0-16,7-11-4 15,0-5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3738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7E504C-54D8-4D99-8DF7-529DF8B04D94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2CC4B5F-4285-42EB-AAC2-2DB2FF00701F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1766418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5893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5132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514701-E6F4-4FF7-96A5-6E99FDC82A73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AC77AF4-68BD-4DAC-899E-BEBC95509C9D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194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98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29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6438" y="488950"/>
            <a:ext cx="4349750" cy="2447925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270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759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907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893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F2B027-3C57-4BD7-B4D4-FAD47C644401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64D5F63-0B29-444C-B6CF-6D47BBD29DAA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145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11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6438" y="488950"/>
            <a:ext cx="4349750" cy="2447925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5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7C0C04-3A3B-488F-8635-96BB142EB79E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2948513" y="11442611"/>
            <a:ext cx="2255667" cy="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A1F8F6E-91C9-4B9E-B263-4479488B0286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38" y="5722351"/>
            <a:ext cx="4164308" cy="54211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2806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13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6438" y="488950"/>
            <a:ext cx="4349750" cy="2447925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4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50B9-926F-46DB-B6BA-CD031EB41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8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.isvr.soton.ac.uk/spcg/tutorial/tutorial/Tutorial_files/Web-basics-nature.ht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.gla.ac.uk/~fhg/waves/waves1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customXml" Target="../ink/ink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resource.isvr.soton.ac.uk/spcg/tutorial/tutorial/Tutorial_files/Web-basics-nature.htm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local.ca/uc-baby-3d-ultrasound-brampton-on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space.utexas.edu/cokerwr/www/index.html/wav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.gla.ac.uk/~fhg/waves/waves1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esource.isvr.soton.ac.uk/spcg/tutorial/tutorial/Tutorial_files/transverspointcurated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91719"/>
            <a:ext cx="6477000" cy="34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0480"/>
            <a:ext cx="8991600" cy="819566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</a:rPr>
              <a:t>PHY131H1F</a:t>
            </a: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  - Class 22</a:t>
            </a:r>
            <a:endParaRPr lang="en-US" sz="2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759424" y="789086"/>
            <a:ext cx="4336576" cy="162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Today: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219200"/>
            <a:ext cx="54102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2400" kern="0" dirty="0"/>
              <a:t>Today, we start the </a:t>
            </a:r>
            <a:r>
              <a:rPr lang="en-US" altLang="en-US" sz="2400" b="1" kern="0" dirty="0"/>
              <a:t>last chapter </a:t>
            </a:r>
            <a:r>
              <a:rPr lang="en-US" altLang="en-US" sz="2400" kern="0" dirty="0"/>
              <a:t>of this course: Ch.14 on Waves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Wave Properties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Waves on a string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Wave Power and Intensity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Sound Waves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6642556"/>
            <a:ext cx="4940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Animation from </a:t>
            </a:r>
            <a:r>
              <a:rPr lang="en-CA" sz="800" dirty="0">
                <a:hlinkClick r:id="rId3"/>
              </a:rPr>
              <a:t>http://resource.isvr.soton.ac.uk/spcg/tutorial/tutorial/Tutorial_files/Web-basics-nature.htm</a:t>
            </a:r>
            <a:r>
              <a:rPr lang="en-CA" sz="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/>
          </p:cNvSpPr>
          <p:nvPr/>
        </p:nvSpPr>
        <p:spPr bwMode="auto">
          <a:xfrm>
            <a:off x="1971676" y="1028700"/>
            <a:ext cx="43529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These two wave pulses travel along the same stretched string, one after the other. Which is true?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00201" y="215900"/>
            <a:ext cx="7407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/>
              <a:t>Learning </a:t>
            </a:r>
            <a:r>
              <a:rPr lang="en-US" altLang="en-US" dirty="0" err="1" smtClean="0"/>
              <a:t>Catalytics</a:t>
            </a:r>
            <a:r>
              <a:rPr lang="en-US" altLang="en-US" dirty="0" smtClean="0"/>
              <a:t> Question 2</a:t>
            </a:r>
            <a:endParaRPr lang="en-US" altLang="en-US" dirty="0"/>
          </a:p>
        </p:txBody>
      </p:sp>
      <p:sp>
        <p:nvSpPr>
          <p:cNvPr id="39940" name="Rectangle 2"/>
          <p:cNvSpPr>
            <a:spLocks/>
          </p:cNvSpPr>
          <p:nvPr/>
        </p:nvSpPr>
        <p:spPr bwMode="auto">
          <a:xfrm>
            <a:off x="1981200" y="2667000"/>
            <a:ext cx="7086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 typeface="Arial" panose="020B0604020202020204" pitchFamily="34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 i="1"/>
              <a:t>  </a:t>
            </a:r>
            <a:r>
              <a:rPr lang="en-US" altLang="en-US" sz="2800" i="1">
                <a:latin typeface="Times New Roman" panose="02020603050405020304" pitchFamily="18" charset="0"/>
              </a:rPr>
              <a:t>v</a:t>
            </a:r>
            <a:r>
              <a:rPr lang="en-US" altLang="en-US" sz="2800" baseline="-25000">
                <a:latin typeface="Times New Roman" panose="02020603050405020304" pitchFamily="18" charset="0"/>
              </a:rPr>
              <a:t>A</a:t>
            </a:r>
            <a:r>
              <a:rPr lang="en-US" altLang="en-US" sz="2800" i="1">
                <a:latin typeface="Times New Roman" panose="02020603050405020304" pitchFamily="18" charset="0"/>
              </a:rPr>
              <a:t> &gt; v</a:t>
            </a:r>
            <a:r>
              <a:rPr lang="en-US" altLang="en-US" sz="2800" baseline="-25000">
                <a:latin typeface="Times New Roman" panose="02020603050405020304" pitchFamily="18" charset="0"/>
              </a:rPr>
              <a:t>B</a:t>
            </a:r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 typeface="Arial" panose="020B0604020202020204" pitchFamily="34" charset="0"/>
              <a:buAutoNum type="alphaUcPeriod"/>
            </a:pPr>
            <a:r>
              <a:rPr lang="en-US" altLang="en-US" sz="2800"/>
              <a:t>   </a:t>
            </a:r>
            <a:r>
              <a:rPr lang="en-US" altLang="en-US" sz="2800" i="1">
                <a:latin typeface="Times New Roman" panose="02020603050405020304" pitchFamily="18" charset="0"/>
              </a:rPr>
              <a:t>v</a:t>
            </a:r>
            <a:r>
              <a:rPr lang="en-US" altLang="en-US" sz="2800" baseline="-25000">
                <a:latin typeface="Times New Roman" panose="02020603050405020304" pitchFamily="18" charset="0"/>
              </a:rPr>
              <a:t>B</a:t>
            </a:r>
            <a:r>
              <a:rPr lang="en-US" altLang="en-US" sz="2800" i="1">
                <a:latin typeface="Times New Roman" panose="02020603050405020304" pitchFamily="18" charset="0"/>
              </a:rPr>
              <a:t> &gt; v</a:t>
            </a:r>
            <a:r>
              <a:rPr lang="en-US" altLang="en-US" sz="2800" baseline="-25000">
                <a:latin typeface="Times New Roman" panose="02020603050405020304" pitchFamily="18" charset="0"/>
              </a:rPr>
              <a:t>A</a:t>
            </a:r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 typeface="Arial" panose="020B0604020202020204" pitchFamily="34" charset="0"/>
              <a:buAutoNum type="alphaUcPeriod"/>
            </a:pPr>
            <a:r>
              <a:rPr lang="en-US" altLang="en-US" sz="2800"/>
              <a:t>   </a:t>
            </a:r>
            <a:r>
              <a:rPr lang="en-US" altLang="en-US" sz="2800" i="1">
                <a:latin typeface="Times New Roman" panose="02020603050405020304" pitchFamily="18" charset="0"/>
              </a:rPr>
              <a:t>v</a:t>
            </a:r>
            <a:r>
              <a:rPr lang="en-US" altLang="en-US" sz="2800" baseline="-25000">
                <a:latin typeface="Times New Roman" panose="02020603050405020304" pitchFamily="18" charset="0"/>
              </a:rPr>
              <a:t>A</a:t>
            </a:r>
            <a:r>
              <a:rPr lang="en-US" altLang="en-US" sz="2800" i="1">
                <a:latin typeface="Times New Roman" panose="02020603050405020304" pitchFamily="18" charset="0"/>
              </a:rPr>
              <a:t> = v</a:t>
            </a:r>
            <a:r>
              <a:rPr lang="en-US" altLang="en-US" sz="2800" baseline="-25000">
                <a:latin typeface="Times New Roman" panose="02020603050405020304" pitchFamily="18" charset="0"/>
              </a:rPr>
              <a:t>B</a:t>
            </a:r>
            <a:endParaRPr lang="en-US" altLang="en-US" sz="2800"/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 typeface="Arial" panose="020B0604020202020204" pitchFamily="34" charset="0"/>
              <a:buAutoNum type="alphaUcPeriod"/>
            </a:pPr>
            <a:r>
              <a:rPr lang="en-US" altLang="en-US" sz="2800"/>
              <a:t>   Not enough information to tell.</a:t>
            </a:r>
          </a:p>
        </p:txBody>
      </p:sp>
      <p:pic>
        <p:nvPicPr>
          <p:cNvPr id="39942" name="Picture 8" descr="CH20_PPT_Slide_24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1117600"/>
            <a:ext cx="4013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66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825" y="180481"/>
            <a:ext cx="7315200" cy="367680"/>
          </a:xfrm>
        </p:spPr>
        <p:txBody>
          <a:bodyPr/>
          <a:lstStyle/>
          <a:p>
            <a:r>
              <a:rPr lang="en-US" sz="2400" b="1" dirty="0" smtClean="0"/>
              <a:t>Pre-class 22 Quiz from This Morning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85800"/>
            <a:ext cx="11887200" cy="26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/>
          </p:cNvSpPr>
          <p:nvPr/>
        </p:nvSpPr>
        <p:spPr bwMode="auto">
          <a:xfrm>
            <a:off x="1981200" y="1096964"/>
            <a:ext cx="84582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For a wave pulse on a string to travel twice as fast, the string tension must be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sp>
        <p:nvSpPr>
          <p:cNvPr id="44036" name="Rectangle 2"/>
          <p:cNvSpPr>
            <a:spLocks/>
          </p:cNvSpPr>
          <p:nvPr/>
        </p:nvSpPr>
        <p:spPr bwMode="auto">
          <a:xfrm>
            <a:off x="1981200" y="2041526"/>
            <a:ext cx="84582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27063" indent="-6270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ClrTx/>
              <a:buFontTx/>
              <a:buNone/>
            </a:pPr>
            <a:endParaRPr lang="en-US" altLang="en-US" sz="2800"/>
          </a:p>
          <a:p>
            <a:pPr eaLnBrk="1" hangingPunct="1">
              <a:spcAft>
                <a:spcPct val="20000"/>
              </a:spcAft>
              <a:buClrTx/>
              <a:buFont typeface="Arial" panose="020B0604020202020204" pitchFamily="34" charset="0"/>
              <a:buAutoNum type="alphaUcPeriod"/>
            </a:pPr>
            <a:r>
              <a:rPr lang="en-US" altLang="en-US" sz="2800"/>
              <a:t>Increased by a factor of 4.</a:t>
            </a:r>
          </a:p>
          <a:p>
            <a:pPr eaLnBrk="1" hangingPunct="1">
              <a:spcAft>
                <a:spcPct val="20000"/>
              </a:spcAft>
              <a:buClrTx/>
              <a:buFont typeface="Arial" panose="020B0604020202020204" pitchFamily="34" charset="0"/>
              <a:buAutoNum type="alphaUcPeriod"/>
            </a:pPr>
            <a:r>
              <a:rPr lang="en-US" altLang="en-US" sz="2800"/>
              <a:t>Increased by a factor of 2.</a:t>
            </a:r>
          </a:p>
          <a:p>
            <a:pPr eaLnBrk="1" hangingPunct="1">
              <a:spcAft>
                <a:spcPct val="20000"/>
              </a:spcAft>
              <a:buClrTx/>
              <a:buFont typeface="Arial" panose="020B0604020202020204" pitchFamily="34" charset="0"/>
              <a:buAutoNum type="alphaUcPeriod"/>
            </a:pPr>
            <a:r>
              <a:rPr lang="en-US" altLang="en-US" sz="2800"/>
              <a:t>Decreased to one half its initial value.</a:t>
            </a:r>
          </a:p>
          <a:p>
            <a:pPr eaLnBrk="1" hangingPunct="1">
              <a:spcAft>
                <a:spcPct val="20000"/>
              </a:spcAft>
              <a:buClrTx/>
              <a:buFont typeface="Arial" panose="020B0604020202020204" pitchFamily="34" charset="0"/>
              <a:buAutoNum type="alphaUcPeriod"/>
            </a:pPr>
            <a:r>
              <a:rPr lang="en-US" altLang="en-US" sz="2800"/>
              <a:t>Decreased to one fourth its initial value.</a:t>
            </a:r>
          </a:p>
          <a:p>
            <a:pPr eaLnBrk="1" hangingPunct="1">
              <a:spcAft>
                <a:spcPct val="20000"/>
              </a:spcAft>
              <a:buClrTx/>
              <a:buFont typeface="Arial" panose="020B0604020202020204" pitchFamily="34" charset="0"/>
              <a:buAutoNum type="alphaUcPeriod"/>
            </a:pPr>
            <a:r>
              <a:rPr lang="en-US" altLang="en-US" sz="2800"/>
              <a:t>Not possible. The pulse speed is always the same.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00201" y="215900"/>
            <a:ext cx="7407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Learning </a:t>
            </a:r>
            <a:r>
              <a:rPr lang="en-US" altLang="en-US" dirty="0" err="1"/>
              <a:t>Catalytics</a:t>
            </a:r>
            <a:r>
              <a:rPr lang="en-US" altLang="en-US" dirty="0"/>
              <a:t> Question </a:t>
            </a:r>
            <a:r>
              <a:rPr lang="en-US" altLang="en-US" dirty="0" smtClean="0"/>
              <a:t>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92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825" y="180481"/>
            <a:ext cx="7315200" cy="367680"/>
          </a:xfrm>
        </p:spPr>
        <p:txBody>
          <a:bodyPr/>
          <a:lstStyle/>
          <a:p>
            <a:r>
              <a:rPr lang="en-US" sz="2400" b="1" dirty="0" smtClean="0"/>
              <a:t>Pre-class 22 Quiz from This Morning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11811000" cy="158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510086"/>
            <a:ext cx="1066800" cy="90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Example.</a:t>
            </a:r>
          </a:p>
          <a:p>
            <a:r>
              <a:rPr lang="en-CA" sz="2400" dirty="0"/>
              <a:t>An 80 kg climber hangs from a rope, 20 m below a rocky overhang. The rope has a linear density of 37 g/m.</a:t>
            </a:r>
          </a:p>
          <a:p>
            <a:r>
              <a:rPr lang="en-CA" sz="2400" dirty="0"/>
              <a:t>Approximately how long would it take a transverse pulse to travel the length of the rope from the climber to the overhang?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152400"/>
            <a:ext cx="2914650" cy="18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73712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0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wave_anim.gif"/>
          <p:cNvPicPr>
            <a:picLocks noChangeAspect="1"/>
          </p:cNvPicPr>
          <p:nvPr/>
        </p:nvPicPr>
        <p:blipFill>
          <a:blip r:embed="rId3"/>
          <a:srcRect t="-1559" b="-1559"/>
          <a:stretch>
            <a:fillRect/>
          </a:stretch>
        </p:blipFill>
        <p:spPr bwMode="auto">
          <a:xfrm>
            <a:off x="-117242" y="2643050"/>
            <a:ext cx="11363493" cy="624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786" y="152400"/>
            <a:ext cx="8505414" cy="1143000"/>
          </a:xfrm>
        </p:spPr>
        <p:txBody>
          <a:bodyPr/>
          <a:lstStyle/>
          <a:p>
            <a:pPr algn="l" eaLnBrk="1" hangingPunct="1"/>
            <a:r>
              <a:rPr lang="en-US" sz="3600" dirty="0">
                <a:solidFill>
                  <a:schemeClr val="tx1"/>
                </a:solidFill>
              </a:rPr>
              <a:t>Transverse Waves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Maxwell’s Theory of Electromagnetic Waves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1908897" y="1486599"/>
            <a:ext cx="8319716" cy="253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600" dirty="0"/>
              <a:t>A changing electric field creates a magnetic field, which then changes in just the right way to recreate the electric field, which then changes in just the right way to again recreate the magnetic field, and </a:t>
            </a:r>
            <a:br>
              <a:rPr lang="en-US" sz="2600" dirty="0"/>
            </a:br>
            <a:r>
              <a:rPr lang="en-US" sz="2600" dirty="0"/>
              <a:t>so on.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/>
              <a:t>This is an </a:t>
            </a:r>
            <a:r>
              <a:rPr lang="en-US" sz="2600" b="1" dirty="0"/>
              <a:t>electromagnetic wave</a:t>
            </a:r>
            <a:r>
              <a:rPr lang="en-US" sz="2600" dirty="0"/>
              <a:t>.</a:t>
            </a:r>
            <a:endParaRPr lang="en-US" sz="2600" b="1" dirty="0"/>
          </a:p>
        </p:txBody>
      </p:sp>
      <p:sp>
        <p:nvSpPr>
          <p:cNvPr id="9" name="Right Arrow 8"/>
          <p:cNvSpPr/>
          <p:nvPr/>
        </p:nvSpPr>
        <p:spPr>
          <a:xfrm>
            <a:off x="9474630" y="4804721"/>
            <a:ext cx="612756" cy="16709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474630" y="5283736"/>
            <a:ext cx="612756" cy="167099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0075696" y="4596063"/>
          <a:ext cx="3762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696" y="4596063"/>
                        <a:ext cx="3762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10074275" y="5043489"/>
          <a:ext cx="3762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4275" y="5043489"/>
                        <a:ext cx="37623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173546" y="4082671"/>
            <a:ext cx="4301085" cy="47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600" dirty="0"/>
              <a:t>It travels at 300,000 km/s.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1941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2836"/>
            <a:ext cx="9779876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/>
              <a:t>Longitudinal waves</a:t>
            </a:r>
          </a:p>
          <a:p>
            <a:r>
              <a:rPr lang="en-US" sz="2800" dirty="0"/>
              <a:t>Medium vibrates parallel to direction of energy transfer </a:t>
            </a:r>
          </a:p>
          <a:p>
            <a:r>
              <a:rPr lang="en-US" sz="2800" dirty="0"/>
              <a:t>Backward and forward movement consists of</a:t>
            </a:r>
          </a:p>
          <a:p>
            <a:pPr lvl="1"/>
            <a:r>
              <a:rPr lang="en-US" sz="2400" dirty="0"/>
              <a:t>compressions (wave compressed)</a:t>
            </a:r>
          </a:p>
          <a:p>
            <a:pPr lvl="1"/>
            <a:r>
              <a:rPr lang="en-US" sz="2400" dirty="0"/>
              <a:t>rarefactions (stretched region between compressions)</a:t>
            </a:r>
          </a:p>
          <a:p>
            <a:pPr lvl="1">
              <a:buFontTx/>
              <a:buNone/>
            </a:pPr>
            <a:r>
              <a:rPr lang="en-US" sz="2400" dirty="0"/>
              <a:t>Example: sound waves in solid, liquid, gas</a:t>
            </a:r>
          </a:p>
        </p:txBody>
      </p:sp>
      <p:pic>
        <p:nvPicPr>
          <p:cNvPr id="33800" name="Picture 8" descr="http://www.maths.gla.ac.uk/%7Efhg/waves/long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7529263" cy="289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8959520" y="5149520"/>
            <a:ext cx="3201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4"/>
              </a:rPr>
              <a:t>http://www.maths.gla.ac.uk/~fhg/waves/waves1.html</a:t>
            </a:r>
            <a:r>
              <a:rPr lang="en-CA" sz="800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6283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0349"/>
            <a:ext cx="8229600" cy="1143000"/>
          </a:xfrm>
        </p:spPr>
        <p:txBody>
          <a:bodyPr/>
          <a:lstStyle/>
          <a:p>
            <a:r>
              <a:rPr lang="en-US" dirty="0" smtClean="0"/>
              <a:t>Longitudinal Waves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0483" y="1092133"/>
            <a:ext cx="8229600" cy="327412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/>
              <a:t>Sound is a longitudinal wave.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Compression regions travel at the speed of sound.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In a compression region, the density and pressure of the air is higher than the average density and pressure.</a:t>
            </a:r>
          </a:p>
        </p:txBody>
      </p:sp>
      <p:pic>
        <p:nvPicPr>
          <p:cNvPr id="5" name="Picture 12" descr="http://www.acs.psu.edu/drussell/Demos/waves/Lwave-v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94" y="4262472"/>
            <a:ext cx="7872227" cy="26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4325" y="187326"/>
            <a:ext cx="8229600" cy="269875"/>
          </a:xfrm>
        </p:spPr>
        <p:txBody>
          <a:bodyPr/>
          <a:lstStyle/>
          <a:p>
            <a:pPr algn="l" eaLnBrk="1" hangingPunct="1"/>
            <a:r>
              <a:rPr lang="en-US" sz="3200">
                <a:solidFill>
                  <a:schemeClr val="tx1"/>
                </a:solidFill>
              </a:rPr>
              <a:t>Snapshot Graph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74801" y="831850"/>
            <a:ext cx="8653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>
                <a:cs typeface="Arial" panose="020B0604020202020204" pitchFamily="34" charset="0"/>
              </a:rPr>
              <a:t>A graph that shows the wave’s displacement as a function of position at a single instant of time is called a </a:t>
            </a:r>
            <a:r>
              <a:rPr lang="en-US" sz="2800" b="1">
                <a:cs typeface="Arial" panose="020B0604020202020204" pitchFamily="34" charset="0"/>
              </a:rPr>
              <a:t>snapshot graph</a:t>
            </a:r>
            <a:r>
              <a:rPr lang="en-US" sz="2800">
                <a:cs typeface="Arial" panose="020B0604020202020204" pitchFamily="34" charset="0"/>
              </a:rPr>
              <a:t>.</a:t>
            </a:r>
            <a:endParaRPr lang="en-US" sz="2800" b="1">
              <a:cs typeface="Arial" panose="020B0604020202020204" pitchFamily="34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568450" y="2252663"/>
            <a:ext cx="36131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For a wave on a string, a snapshot graph is literally a picture of the wave at this instant.</a:t>
            </a:r>
          </a:p>
        </p:txBody>
      </p:sp>
      <p:pic>
        <p:nvPicPr>
          <p:cNvPr id="31750" name="Picture 7" descr="20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>
            <a:fillRect/>
          </a:stretch>
        </p:blipFill>
        <p:spPr bwMode="auto">
          <a:xfrm>
            <a:off x="5405896" y="2188210"/>
            <a:ext cx="5039601" cy="458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87326"/>
            <a:ext cx="7543800" cy="269875"/>
          </a:xfrm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chemeClr val="tx1"/>
                </a:solidFill>
              </a:rPr>
              <a:t>One-Dimensional Waves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5562601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The figure shows a sequence of snapshot graphs as a wave pulse moves.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These are like successive frames from a movie.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Notice that the wave pulse moves forward distance </a:t>
            </a:r>
            <a:br>
              <a:rPr lang="en-US" sz="2600" dirty="0">
                <a:cs typeface="Arial" panose="020B0604020202020204" pitchFamily="34" charset="0"/>
              </a:rPr>
            </a:b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600" dirty="0" err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600" dirty="0">
                <a:cs typeface="Arial" panose="020B0604020202020204" pitchFamily="34" charset="0"/>
              </a:rPr>
              <a:t> during the time interval </a:t>
            </a: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That is, the wave moves with </a:t>
            </a:r>
            <a:r>
              <a:rPr lang="en-US" sz="2600" i="1" dirty="0">
                <a:cs typeface="Arial" panose="020B0604020202020204" pitchFamily="34" charset="0"/>
              </a:rPr>
              <a:t>constant speed.</a:t>
            </a:r>
          </a:p>
        </p:txBody>
      </p:sp>
      <p:pic>
        <p:nvPicPr>
          <p:cNvPr id="32773" name="Picture 6" descr="20_0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"/>
          <a:stretch>
            <a:fillRect/>
          </a:stretch>
        </p:blipFill>
        <p:spPr bwMode="auto">
          <a:xfrm>
            <a:off x="6923170" y="0"/>
            <a:ext cx="37448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Announcements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815974"/>
            <a:ext cx="10210800" cy="13716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None/>
            </a:pP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BILL: Ah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Music lover, eh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n-US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Clr>
                <a:srgbClr val="FF0000"/>
              </a:buClr>
              <a:buNone/>
            </a:pP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BRIDE: He's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fond of music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BILL: Aren't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we all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616593"/>
            <a:ext cx="6812280" cy="38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 smtClean="0"/>
              <a:t>Next semester I’ll be teaching PHY207H1S “Physics of Music” for the first time.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 smtClean="0"/>
              <a:t>The </a:t>
            </a:r>
            <a:r>
              <a:rPr lang="en-US" altLang="en-US" sz="2400" kern="0" dirty="0" err="1" smtClean="0"/>
              <a:t>Practicals</a:t>
            </a:r>
            <a:r>
              <a:rPr lang="en-US" altLang="en-US" sz="2400" kern="0" dirty="0" smtClean="0"/>
              <a:t> Coordinator for PHY131, Dr. </a:t>
            </a:r>
            <a:r>
              <a:rPr lang="en-US" altLang="en-US" sz="2400" kern="0" dirty="0" err="1" smtClean="0"/>
              <a:t>Sealfon</a:t>
            </a:r>
            <a:r>
              <a:rPr lang="en-US" altLang="en-US" sz="2400" kern="0" dirty="0" smtClean="0"/>
              <a:t>, has arranged a musical demonstration for Wednesday morning at 11:10am.  It will consist of about 10 minutes of choir and organ music, with some Fast Fourier Transform software to illustrate the overtones present in a large theatre like Convocation Hall.</a:t>
            </a:r>
            <a:endParaRPr lang="en-US" altLang="en-US" sz="24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28" y="2843210"/>
            <a:ext cx="5026772" cy="30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6388" y="187326"/>
            <a:ext cx="8229600" cy="269875"/>
          </a:xfrm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chemeClr val="tx1"/>
                </a:solidFill>
              </a:rPr>
              <a:t>History Graph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831851"/>
            <a:ext cx="9788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A graph that shows the wave’s displacement as a function of time at a single </a:t>
            </a:r>
            <a:r>
              <a:rPr lang="en-US" b="1" dirty="0">
                <a:cs typeface="Arial" panose="020B0604020202020204" pitchFamily="34" charset="0"/>
              </a:rPr>
              <a:t>position</a:t>
            </a:r>
            <a:r>
              <a:rPr lang="en-US" dirty="0">
                <a:cs typeface="Arial" panose="020B0604020202020204" pitchFamily="34" charset="0"/>
              </a:rPr>
              <a:t> in space is called a </a:t>
            </a:r>
            <a:r>
              <a:rPr lang="en-US" b="1" dirty="0">
                <a:cs typeface="Arial" panose="020B0604020202020204" pitchFamily="34" charset="0"/>
              </a:rPr>
              <a:t>history graph.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57200" y="1746250"/>
            <a:ext cx="4060825" cy="35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This graph tells the history of that particular point in the medium.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Note that for a wave moving from left to right, the shape of the history graph is </a:t>
            </a:r>
            <a:r>
              <a:rPr lang="en-US" i="1" dirty="0">
                <a:cs typeface="Arial" panose="020B0604020202020204" pitchFamily="34" charset="0"/>
              </a:rPr>
              <a:t>reversed </a:t>
            </a:r>
            <a:r>
              <a:rPr lang="en-US" dirty="0">
                <a:cs typeface="Arial" panose="020B0604020202020204" pitchFamily="34" charset="0"/>
              </a:rPr>
              <a:t>compared to the snapshot graph</a:t>
            </a:r>
            <a:r>
              <a:rPr lang="en-US" sz="26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798" name="Picture 7" descr="20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"/>
          <a:stretch>
            <a:fillRect/>
          </a:stretch>
        </p:blipFill>
        <p:spPr bwMode="auto">
          <a:xfrm>
            <a:off x="5029200" y="2285999"/>
            <a:ext cx="6477000" cy="422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7968" y="159352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chemeClr val="tx1"/>
                </a:solidFill>
              </a:rPr>
              <a:t>The Mathematics of Sinusoidal Waves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13218" y="2763044"/>
            <a:ext cx="8134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The </a:t>
            </a:r>
            <a:r>
              <a:rPr lang="en-US" sz="2800" i="1" dirty="0">
                <a:cs typeface="Arial" panose="020B0604020202020204" pitchFamily="34" charset="0"/>
              </a:rPr>
              <a:t>angular frequency</a:t>
            </a:r>
            <a:r>
              <a:rPr lang="en-US" sz="2800" dirty="0">
                <a:cs typeface="Arial" panose="020B0604020202020204" pitchFamily="34" charset="0"/>
              </a:rPr>
              <a:t> of the wave is omega: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678305" y="4250532"/>
            <a:ext cx="8134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The </a:t>
            </a:r>
            <a:r>
              <a:rPr lang="en-US" sz="2800" i="1" dirty="0">
                <a:cs typeface="Arial" panose="020B0604020202020204" pitchFamily="34" charset="0"/>
              </a:rPr>
              <a:t>wave number</a:t>
            </a:r>
            <a:r>
              <a:rPr lang="en-US" sz="2800" dirty="0">
                <a:cs typeface="Arial" panose="020B0604020202020204" pitchFamily="34" charset="0"/>
              </a:rPr>
              <a:t> of the wave is 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8" name="Text Box 9"/>
              <p:cNvSpPr txBox="1">
                <a:spLocks noChangeArrowheads="1"/>
              </p:cNvSpPr>
              <p:nvPr/>
            </p:nvSpPr>
            <p:spPr bwMode="auto">
              <a:xfrm>
                <a:off x="1678305" y="5867400"/>
                <a:ext cx="8134350" cy="83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sz="2800" dirty="0">
                    <a:cs typeface="Arial" panose="020B0604020202020204" pitchFamily="34" charset="0"/>
                  </a:rPr>
                  <a:t> This wave travels at a speed: </a:t>
                </a:r>
                <a14:m>
                  <m:oMath xmlns:m="http://schemas.openxmlformats.org/officeDocument/2006/math">
                    <m:r>
                      <a:rPr lang="en-CA" sz="3600" i="1">
                        <a:latin typeface="Cambria Math"/>
                        <a:cs typeface="Arial" panose="020B0604020202020204" pitchFamily="34" charset="0"/>
                      </a:rPr>
                      <m:t>𝑣</m:t>
                    </m:r>
                    <m:r>
                      <a:rPr lang="en-CA" sz="36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CA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CA" sz="36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𝜔</m:t>
                        </m:r>
                      </m:num>
                      <m:den>
                        <m:r>
                          <a:rPr lang="en-CA" sz="3600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.</a:t>
                </a:r>
                <a:endParaRPr lang="el-GR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27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8305" y="5867400"/>
                <a:ext cx="8134350" cy="833626"/>
              </a:xfrm>
              <a:prstGeom prst="rect">
                <a:avLst/>
              </a:prstGeom>
              <a:blipFill>
                <a:blip r:embed="rId2"/>
                <a:stretch>
                  <a:fillRect l="-375" b="-7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281" name="Picture 13" descr="CH20_PPT_Slide_20-5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5"/>
          <a:stretch>
            <a:fillRect/>
          </a:stretch>
        </p:blipFill>
        <p:spPr bwMode="auto">
          <a:xfrm>
            <a:off x="5064444" y="3372644"/>
            <a:ext cx="21415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4" descr="CH20_PPT_Slide_20-5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75"/>
          <a:stretch>
            <a:fillRect/>
          </a:stretch>
        </p:blipFill>
        <p:spPr bwMode="auto">
          <a:xfrm>
            <a:off x="5526405" y="4874420"/>
            <a:ext cx="1219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932818"/>
                <a:ext cx="11277600" cy="43088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CA" sz="2800" dirty="0">
                    <a:solidFill>
                      <a:schemeClr val="tx1"/>
                    </a:solidFill>
                  </a:rPr>
                  <a:t>    is a sinusoidal wave traveling in the </a:t>
                </a:r>
                <a:r>
                  <a:rPr lang="en-C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CA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C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800" dirty="0">
                    <a:solidFill>
                      <a:schemeClr val="tx1"/>
                    </a:solidFill>
                  </a:rPr>
                  <a:t>direction.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32818"/>
                <a:ext cx="112776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1847931"/>
                <a:ext cx="11277600" cy="43088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CA" sz="2800" dirty="0"/>
                  <a:t>    is a sinusoidal wave traveling in the 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C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800" dirty="0"/>
                  <a:t>direction.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47931"/>
                <a:ext cx="1127760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1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2563" y="269869"/>
            <a:ext cx="8229600" cy="269875"/>
          </a:xfrm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chemeClr val="tx1"/>
                </a:solidFill>
              </a:rPr>
              <a:t>Wave Motion on a String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1000" y="831851"/>
            <a:ext cx="4800600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Shown is a snapshot graph of a wave on a string with vectors showing the velocity of the string at various points.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As the wave moves along </a:t>
            </a: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2600" dirty="0">
                <a:cs typeface="Arial" panose="020B0604020202020204" pitchFamily="34" charset="0"/>
              </a:rPr>
              <a:t>, the velocity of a particle on </a:t>
            </a:r>
            <a:br>
              <a:rPr lang="en-US" sz="2600" dirty="0">
                <a:cs typeface="Arial" panose="020B0604020202020204" pitchFamily="34" charset="0"/>
              </a:rPr>
            </a:br>
            <a:r>
              <a:rPr lang="en-US" sz="2600" dirty="0">
                <a:cs typeface="Arial" panose="020B0604020202020204" pitchFamily="34" charset="0"/>
              </a:rPr>
              <a:t>the string is in the </a:t>
            </a:r>
            <a:br>
              <a:rPr lang="en-US" sz="2600" dirty="0">
                <a:cs typeface="Arial" panose="020B0604020202020204" pitchFamily="34" charset="0"/>
              </a:rPr>
            </a:b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2600" dirty="0">
                <a:cs typeface="Arial" panose="020B0604020202020204" pitchFamily="34" charset="0"/>
              </a:rPr>
              <a:t>-direction.</a:t>
            </a:r>
          </a:p>
        </p:txBody>
      </p:sp>
      <p:pic>
        <p:nvPicPr>
          <p:cNvPr id="56325" name="Picture 7" descr="20_1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"/>
          <a:stretch>
            <a:fillRect/>
          </a:stretch>
        </p:blipFill>
        <p:spPr bwMode="auto">
          <a:xfrm>
            <a:off x="6118964" y="206376"/>
            <a:ext cx="5486399" cy="444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62600" y="5884680"/>
                <a:ext cx="5029200" cy="819263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CA" sz="2800" i="1">
                          <a:solidFill>
                            <a:srgbClr val="00602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CA" sz="2800" i="1">
                          <a:solidFill>
                            <a:srgbClr val="00602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800" i="1">
                          <a:solidFill>
                            <a:srgbClr val="00602B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sz="2800" i="1" smtClean="0">
                          <a:solidFill>
                            <a:srgbClr val="00602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func>
                        <m:funcPr>
                          <m:ctrlP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800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800" i="1">
                              <a:solidFill>
                                <a:srgbClr val="00602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CA" sz="2800" dirty="0">
                  <a:solidFill>
                    <a:srgbClr val="00602B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884680"/>
                <a:ext cx="5029200" cy="819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3000" y="5197047"/>
                <a:ext cx="5177589" cy="430887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CA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8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CA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CA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CA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CA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97047"/>
                <a:ext cx="517758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6086375" y="147587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31706" y="13716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/>
          </p:cNvSpPr>
          <p:nvPr/>
        </p:nvSpPr>
        <p:spPr bwMode="auto">
          <a:xfrm>
            <a:off x="1981200" y="1028700"/>
            <a:ext cx="4572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dirty="0"/>
              <a:t>A wave on a string is traveling to the right. At this instant, the motion of the piece of string marked with a dot is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en-US" sz="2600" dirty="0"/>
          </a:p>
        </p:txBody>
      </p:sp>
      <p:sp>
        <p:nvSpPr>
          <p:cNvPr id="68612" name="Rectangle 2"/>
          <p:cNvSpPr>
            <a:spLocks/>
          </p:cNvSpPr>
          <p:nvPr/>
        </p:nvSpPr>
        <p:spPr bwMode="auto">
          <a:xfrm>
            <a:off x="1981200" y="2651126"/>
            <a:ext cx="51054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 typeface="Arial" panose="020B0604020202020204" pitchFamily="34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/>
              <a:t>  </a:t>
            </a:r>
            <a:r>
              <a:rPr lang="en-US" altLang="en-US" sz="2600"/>
              <a:t>Up.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 typeface="Arial" panose="020B0604020202020204" pitchFamily="34" charset="0"/>
              <a:buAutoNum type="alphaUcPeriod"/>
            </a:pPr>
            <a:r>
              <a:rPr lang="en-US" altLang="en-US" sz="2600"/>
              <a:t>   Down.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 typeface="Arial" panose="020B0604020202020204" pitchFamily="34" charset="0"/>
              <a:buAutoNum type="alphaUcPeriod"/>
            </a:pPr>
            <a:r>
              <a:rPr lang="en-US" altLang="en-US" sz="2600"/>
              <a:t>   Right.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 typeface="Arial" panose="020B0604020202020204" pitchFamily="34" charset="0"/>
              <a:buAutoNum type="alphaUcPeriod"/>
            </a:pPr>
            <a:r>
              <a:rPr lang="en-US" altLang="en-US" sz="2600"/>
              <a:t>   Left.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Font typeface="Arial" panose="020B0604020202020204" pitchFamily="34" charset="0"/>
              <a:buAutoNum type="alphaUcPeriod"/>
            </a:pPr>
            <a:r>
              <a:rPr lang="en-US" altLang="en-US" sz="2600"/>
              <a:t>   Zero. Instantaneously at rest.</a:t>
            </a:r>
          </a:p>
        </p:txBody>
      </p:sp>
      <p:pic>
        <p:nvPicPr>
          <p:cNvPr id="68614" name="Picture 9" descr="CH20_PPT_Slide_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825501"/>
            <a:ext cx="38227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00201" y="215899"/>
            <a:ext cx="7407275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/>
              <a:t>Learning </a:t>
            </a:r>
            <a:r>
              <a:rPr lang="en-US" altLang="en-US" dirty="0" err="1" smtClean="0"/>
              <a:t>Catalytics</a:t>
            </a:r>
            <a:r>
              <a:rPr lang="en-US" altLang="en-US" dirty="0" smtClean="0"/>
              <a:t> Question 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2604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5_Figure1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"/>
          <a:stretch>
            <a:fillRect/>
          </a:stretch>
        </p:blipFill>
        <p:spPr bwMode="auto">
          <a:xfrm>
            <a:off x="4901382" y="115888"/>
            <a:ext cx="5431657" cy="664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846" y="423094"/>
            <a:ext cx="3220065" cy="503238"/>
          </a:xfrm>
        </p:spPr>
        <p:txBody>
          <a:bodyPr/>
          <a:lstStyle/>
          <a:p>
            <a:pPr marL="290513" indent="-290513"/>
            <a:r>
              <a:rPr lang="en-US" altLang="en-US" sz="3600" dirty="0"/>
              <a:t>Wave intensity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04801" y="981075"/>
            <a:ext cx="4596582" cy="389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latin typeface="Times New Roman" pitchFamily="84" charset="0"/>
              </a:rPr>
              <a:t>The </a:t>
            </a:r>
            <a:r>
              <a:rPr lang="en-US" altLang="en-US" sz="2600" i="1" dirty="0">
                <a:latin typeface="Times New Roman" pitchFamily="84" charset="0"/>
              </a:rPr>
              <a:t>intensity</a:t>
            </a:r>
            <a:r>
              <a:rPr lang="en-US" altLang="en-US" sz="2600" dirty="0">
                <a:latin typeface="Times New Roman" pitchFamily="84" charset="0"/>
              </a:rPr>
              <a:t> of a wave is the average power it carries per unit area.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latin typeface="Times New Roman" pitchFamily="84" charset="0"/>
              </a:rPr>
              <a:t>If the waves spread out uniformly in all directions and no energy is absorbed, the intensity </a:t>
            </a:r>
            <a:r>
              <a:rPr lang="en-US" altLang="en-US" sz="2600" i="1" dirty="0">
                <a:latin typeface="Times New Roman" pitchFamily="84" charset="0"/>
              </a:rPr>
              <a:t>I</a:t>
            </a:r>
            <a:r>
              <a:rPr lang="en-US" altLang="en-US" sz="2600" dirty="0">
                <a:latin typeface="Times New Roman" pitchFamily="84" charset="0"/>
              </a:rPr>
              <a:t> at any distance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>
                <a:latin typeface="Times New Roman" pitchFamily="84" charset="0"/>
              </a:rPr>
              <a:t> from a wave source is inversely proportional to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baseline="30000" dirty="0">
                <a:latin typeface="Times New Roman" pitchFamily="84" charset="0"/>
              </a:rPr>
              <a:t>2</a:t>
            </a:r>
            <a:r>
              <a:rPr lang="en-US" altLang="en-US" sz="2600" dirty="0">
                <a:latin typeface="Times New Roman" pitchFamily="8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4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4325" y="152400"/>
            <a:ext cx="8229600" cy="53691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Power and Intensity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09600" y="3330678"/>
            <a:ext cx="41751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When plane waves of power </a:t>
            </a:r>
            <a:r>
              <a:rPr lang="en-US" altLang="en-US" sz="2600" i="1" dirty="0">
                <a:latin typeface="Times New Roman" pitchFamily="84" charset="0"/>
              </a:rPr>
              <a:t>P</a:t>
            </a:r>
            <a:r>
              <a:rPr lang="en-US" altLang="en-US" sz="2600" dirty="0"/>
              <a:t> impinge on area </a:t>
            </a:r>
            <a:r>
              <a:rPr lang="en-US" altLang="en-US" sz="2600" i="1" dirty="0">
                <a:latin typeface="Times New Roman" pitchFamily="84" charset="0"/>
              </a:rPr>
              <a:t>a</a:t>
            </a:r>
            <a:r>
              <a:rPr lang="en-US" altLang="en-US" sz="2600" dirty="0"/>
              <a:t>, we define the </a:t>
            </a:r>
            <a:r>
              <a:rPr lang="en-US" altLang="en-US" sz="2600" b="1" dirty="0"/>
              <a:t>intensity </a:t>
            </a:r>
            <a:r>
              <a:rPr lang="en-US" altLang="en-US" sz="2600" i="1" dirty="0">
                <a:latin typeface="Times New Roman" pitchFamily="84" charset="0"/>
              </a:rPr>
              <a:t>I</a:t>
            </a:r>
            <a:r>
              <a:rPr lang="en-US" altLang="en-US" sz="2600" dirty="0"/>
              <a:t> to be:</a:t>
            </a:r>
          </a:p>
        </p:txBody>
      </p:sp>
      <p:pic>
        <p:nvPicPr>
          <p:cNvPr id="82949" name="Picture 7" descr="CH20_PPT_Slide_20-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5"/>
          <a:stretch>
            <a:fillRect/>
          </a:stretch>
        </p:blipFill>
        <p:spPr bwMode="auto">
          <a:xfrm>
            <a:off x="838199" y="5055871"/>
            <a:ext cx="5362259" cy="104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20_2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>
            <a:fillRect/>
          </a:stretch>
        </p:blipFill>
        <p:spPr bwMode="auto">
          <a:xfrm>
            <a:off x="5105401" y="936626"/>
            <a:ext cx="51847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349520" y="3081240"/>
              <a:ext cx="1908000" cy="824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4120" y="3074400"/>
                <a:ext cx="1917000" cy="8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2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5232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Example 20.9.</a:t>
            </a:r>
          </a:p>
          <a:p>
            <a:r>
              <a:rPr lang="en-CA" sz="2400" dirty="0"/>
              <a:t>A laser pointer emits 1.0 </a:t>
            </a:r>
            <a:r>
              <a:rPr lang="en-CA" sz="2400" dirty="0" err="1"/>
              <a:t>mW</a:t>
            </a:r>
            <a:r>
              <a:rPr lang="en-CA" sz="2400" dirty="0"/>
              <a:t> of light power into a 1.0 mm diameter laser beam.  What is the intensity of the laser beam?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laserpointerforums.com/attachments/f45/19977-how-break-seal-green-las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395974"/>
            <a:ext cx="2209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8" descr="20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324600" y="685800"/>
            <a:ext cx="5264094" cy="591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4325" y="136525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Intensity of Spherical Waves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4746" y="1600200"/>
            <a:ext cx="5181600" cy="333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If a source of spherical waves radiates uniformly in all directions, then the power at distance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/>
              <a:t> is spread uniformly over the surface of a sphere of radius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i="1" dirty="0"/>
              <a:t>.</a:t>
            </a:r>
          </a:p>
          <a:p>
            <a:pPr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intensity of a uniform spherical wave is:</a:t>
            </a:r>
          </a:p>
        </p:txBody>
      </p:sp>
      <p:pic>
        <p:nvPicPr>
          <p:cNvPr id="86021" name="Picture 7" descr="CH20_PPT_Slide_20-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0"/>
          <a:stretch>
            <a:fillRect/>
          </a:stretch>
        </p:blipFill>
        <p:spPr bwMode="auto">
          <a:xfrm>
            <a:off x="1924809" y="5053092"/>
            <a:ext cx="16414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77800"/>
            <a:ext cx="8229600" cy="279400"/>
          </a:xfrm>
          <a:noFill/>
        </p:spPr>
        <p:txBody>
          <a:bodyPr/>
          <a:lstStyle/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Sound Waves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6642556"/>
            <a:ext cx="4940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Animation from </a:t>
            </a:r>
            <a:r>
              <a:rPr lang="en-CA" sz="800" dirty="0">
                <a:hlinkClick r:id="rId2"/>
              </a:rPr>
              <a:t>http://resource.isvr.soton.ac.uk/spcg/tutorial/tutorial/Tutorial_files/Web-basics-nature.htm</a:t>
            </a:r>
            <a:r>
              <a:rPr lang="en-CA" sz="800" dirty="0"/>
              <a:t> </a:t>
            </a:r>
          </a:p>
        </p:txBody>
      </p:sp>
      <p:pic>
        <p:nvPicPr>
          <p:cNvPr id="28674" name="Picture 2" descr="http://resource.isvr.soton.ac.uk/spcg/tutorial/tutorial/Tutorial_files/longipat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726016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7086600" y="1600200"/>
            <a:ext cx="46481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6550" indent="-336550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000"/>
              </a:lnSpc>
              <a:spcAft>
                <a:spcPct val="200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A sound wave in a fluid is a sequence of compressions and rarefactions</a:t>
            </a:r>
            <a:r>
              <a:rPr lang="en-US" altLang="en-US" sz="2800" dirty="0" smtClean="0">
                <a:cs typeface="Arial" panose="020B0604020202020204" pitchFamily="34" charset="0"/>
              </a:rPr>
              <a:t>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825" y="180481"/>
            <a:ext cx="7315200" cy="367680"/>
          </a:xfrm>
        </p:spPr>
        <p:txBody>
          <a:bodyPr/>
          <a:lstStyle/>
          <a:p>
            <a:r>
              <a:rPr lang="en-US" sz="2400" b="1" dirty="0" smtClean="0"/>
              <a:t>Pre-class 22 Quiz from This Morning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685800"/>
            <a:ext cx="10810875" cy="52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44688" y="990600"/>
            <a:ext cx="78851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The constant,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dirty="0">
                <a:solidFill>
                  <a:srgbClr val="000000"/>
                </a:solidFill>
              </a:rPr>
              <a:t>, introduced in Section 14.2 on Wave Math is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889126" y="2590800"/>
            <a:ext cx="7940675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ClrTx/>
              <a:buFontTx/>
              <a:buAutoNum type="alphaUcPeriod"/>
            </a:pPr>
            <a:r>
              <a:rPr lang="en-US" altLang="en-US" sz="2800" dirty="0"/>
              <a:t>The </a:t>
            </a:r>
            <a:r>
              <a:rPr lang="en-US" altLang="en-US" sz="2800" dirty="0" err="1"/>
              <a:t>Boltzman’s</a:t>
            </a:r>
            <a:r>
              <a:rPr lang="en-US" altLang="en-US" sz="2800" dirty="0"/>
              <a:t> constant, with units: </a:t>
            </a:r>
            <a:r>
              <a:rPr lang="en-US" altLang="en-US" sz="2800" dirty="0">
                <a:latin typeface="Times New Roman" panose="02020603050405020304" pitchFamily="18" charset="0"/>
              </a:rPr>
              <a:t>J/K</a:t>
            </a:r>
            <a:r>
              <a:rPr lang="en-US" altLang="en-US" sz="2800" dirty="0"/>
              <a:t>.</a:t>
            </a:r>
          </a:p>
          <a:p>
            <a:pPr eaLnBrk="1" hangingPunct="1">
              <a:spcAft>
                <a:spcPct val="20000"/>
              </a:spcAft>
              <a:buClrTx/>
              <a:buFontTx/>
              <a:buAutoNum type="alphaUcPeriod"/>
            </a:pPr>
            <a:r>
              <a:rPr lang="en-US" altLang="en-US" sz="2800" dirty="0"/>
              <a:t>The Coulomb constant, with units: </a:t>
            </a:r>
            <a:r>
              <a:rPr lang="en-US" altLang="en-US" sz="2800" dirty="0">
                <a:latin typeface="Times New Roman" panose="02020603050405020304" pitchFamily="18" charset="0"/>
              </a:rPr>
              <a:t>N m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/c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/>
              <a:t>.</a:t>
            </a:r>
          </a:p>
          <a:p>
            <a:pPr eaLnBrk="1" hangingPunct="1">
              <a:spcAft>
                <a:spcPct val="20000"/>
              </a:spcAft>
              <a:buClrTx/>
              <a:buFontTx/>
              <a:buAutoNum type="alphaUcPeriod"/>
            </a:pPr>
            <a:r>
              <a:rPr lang="en-US" altLang="en-US" sz="2800" dirty="0"/>
              <a:t>The spring constant, with units: </a:t>
            </a:r>
            <a:r>
              <a:rPr lang="en-US" altLang="en-US" sz="2800" dirty="0">
                <a:latin typeface="Times New Roman" panose="02020603050405020304" pitchFamily="18" charset="0"/>
              </a:rPr>
              <a:t>N/m</a:t>
            </a:r>
            <a:r>
              <a:rPr lang="en-US" altLang="en-US" sz="2800" dirty="0"/>
              <a:t>.</a:t>
            </a:r>
          </a:p>
          <a:p>
            <a:pPr eaLnBrk="1" hangingPunct="1">
              <a:spcAft>
                <a:spcPct val="20000"/>
              </a:spcAft>
              <a:buClrTx/>
              <a:buFontTx/>
              <a:buAutoNum type="alphaUcPeriod"/>
            </a:pPr>
            <a:r>
              <a:rPr lang="en-US" altLang="en-US" sz="2800" dirty="0"/>
              <a:t>The wave number, with units: </a:t>
            </a:r>
            <a:r>
              <a:rPr lang="en-US" altLang="en-US" sz="2800" dirty="0">
                <a:latin typeface="Times New Roman" panose="02020603050405020304" pitchFamily="18" charset="0"/>
              </a:rPr>
              <a:t>rad/m</a:t>
            </a:r>
            <a:r>
              <a:rPr lang="en-US" altLang="en-US" sz="2800" dirty="0"/>
              <a:t>.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1584325" y="12065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Reading Question 16.4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0355"/>
            <a:ext cx="5083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Learning </a:t>
            </a:r>
            <a:r>
              <a:rPr lang="en-US" sz="2800" dirty="0" err="1" smtClean="0"/>
              <a:t>Catalytics</a:t>
            </a:r>
            <a:r>
              <a:rPr lang="en-US" sz="2800" dirty="0" smtClean="0"/>
              <a:t> Question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20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838200" y="685801"/>
            <a:ext cx="9525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2200" dirty="0">
                <a:cs typeface="Arial" panose="020B0604020202020204" pitchFamily="34" charset="0"/>
              </a:rPr>
              <a:t>For air at room temperature (20</a:t>
            </a:r>
            <a:r>
              <a:rPr lang="en-US" altLang="en-US" sz="2200" dirty="0"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en-US" sz="2200" dirty="0">
                <a:cs typeface="Arial" panose="020B0604020202020204" pitchFamily="34" charset="0"/>
              </a:rPr>
              <a:t>C), the speed of sound is </a:t>
            </a:r>
            <a:br>
              <a:rPr lang="en-US" altLang="en-US" sz="2200" dirty="0">
                <a:cs typeface="Arial" panose="020B0604020202020204" pitchFamily="34" charset="0"/>
              </a:rPr>
            </a:br>
            <a:r>
              <a:rPr lang="en-US" altLang="en-US" sz="22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2200" baseline="-25000" dirty="0" err="1">
                <a:latin typeface="Times New Roman" panose="02020603050405020304" pitchFamily="18" charset="0"/>
                <a:cs typeface="Arial" panose="020B0604020202020204" pitchFamily="34" charset="0"/>
              </a:rPr>
              <a:t>sound</a:t>
            </a:r>
            <a:r>
              <a:rPr lang="en-US" altLang="en-US" sz="2200" dirty="0">
                <a:latin typeface="Times New Roman" panose="02020603050405020304" pitchFamily="18" charset="0"/>
                <a:cs typeface="Arial" panose="020B0604020202020204" pitchFamily="34" charset="0"/>
              </a:rPr>
              <a:t> = 343 m/s</a:t>
            </a:r>
            <a:r>
              <a:rPr lang="en-US" altLang="en-US" sz="22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8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2200" dirty="0">
                <a:cs typeface="Arial" panose="020B0604020202020204" pitchFamily="34" charset="0"/>
              </a:rPr>
              <a:t>Your ears are able to detect sinusoidal sound waves with frequencies between about </a:t>
            </a:r>
            <a:r>
              <a:rPr lang="en-US" altLang="en-US" sz="2200" dirty="0">
                <a:latin typeface="Times New Roman" panose="02020603050405020304" pitchFamily="18" charset="0"/>
                <a:cs typeface="Arial" panose="020B0604020202020204" pitchFamily="34" charset="0"/>
              </a:rPr>
              <a:t>20 Hz</a:t>
            </a:r>
            <a:r>
              <a:rPr lang="en-US" altLang="en-US" sz="2200" dirty="0">
                <a:cs typeface="Arial" panose="020B0604020202020204" pitchFamily="34" charset="0"/>
              </a:rPr>
              <a:t> and </a:t>
            </a:r>
            <a:r>
              <a:rPr lang="en-US" altLang="en-US" sz="2200" dirty="0">
                <a:latin typeface="Times New Roman" panose="02020603050405020304" pitchFamily="18" charset="0"/>
                <a:cs typeface="Arial" panose="020B0604020202020204" pitchFamily="34" charset="0"/>
              </a:rPr>
              <a:t>20 kHz</a:t>
            </a:r>
            <a:r>
              <a:rPr lang="en-US" altLang="en-US" sz="22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838200" y="2615567"/>
            <a:ext cx="5562601" cy="35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0513" indent="-29051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2200" dirty="0">
                <a:cs typeface="Arial" panose="020B0604020202020204" pitchFamily="34" charset="0"/>
              </a:rPr>
              <a:t>Low frequencies are perceived as “low pitch” bass notes, while high frequencies are heard as “high pitch” treble notes.</a:t>
            </a:r>
          </a:p>
          <a:p>
            <a:pPr>
              <a:lnSpc>
                <a:spcPts val="28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2200" dirty="0">
                <a:cs typeface="Arial" panose="020B0604020202020204" pitchFamily="34" charset="0"/>
              </a:rPr>
              <a:t>Sound waves with frequencies above </a:t>
            </a:r>
            <a:r>
              <a:rPr lang="en-US" altLang="en-US" sz="2200" dirty="0">
                <a:latin typeface="Times New Roman" panose="02020603050405020304" pitchFamily="18" charset="0"/>
                <a:cs typeface="Arial" panose="020B0604020202020204" pitchFamily="34" charset="0"/>
              </a:rPr>
              <a:t>20 kHz</a:t>
            </a:r>
            <a:r>
              <a:rPr lang="en-US" altLang="en-US" sz="2200" dirty="0">
                <a:cs typeface="Arial" panose="020B0604020202020204" pitchFamily="34" charset="0"/>
              </a:rPr>
              <a:t> are called </a:t>
            </a:r>
            <a:r>
              <a:rPr lang="en-US" altLang="en-US" sz="2200" i="1" dirty="0">
                <a:cs typeface="Arial" panose="020B0604020202020204" pitchFamily="34" charset="0"/>
              </a:rPr>
              <a:t>ultrasonic</a:t>
            </a:r>
            <a:r>
              <a:rPr lang="en-US" altLang="en-US" sz="2200" dirty="0">
                <a:cs typeface="Arial" panose="020B0604020202020204" pitchFamily="34" charset="0"/>
              </a:rPr>
              <a:t> frequencies.</a:t>
            </a:r>
          </a:p>
          <a:p>
            <a:pPr>
              <a:lnSpc>
                <a:spcPts val="28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2200" dirty="0">
                <a:cs typeface="Arial" panose="020B0604020202020204" pitchFamily="34" charset="0"/>
              </a:rPr>
              <a:t>Oscillators vibrating at frequencies of many </a:t>
            </a:r>
            <a:r>
              <a:rPr lang="en-US" altLang="en-US" sz="2200" dirty="0">
                <a:latin typeface="Times New Roman" panose="02020603050405020304" pitchFamily="18" charset="0"/>
                <a:cs typeface="Arial" panose="020B0604020202020204" pitchFamily="34" charset="0"/>
              </a:rPr>
              <a:t>MHz</a:t>
            </a:r>
            <a:r>
              <a:rPr lang="en-US" altLang="en-US" sz="2200" dirty="0">
                <a:cs typeface="Arial" panose="020B0604020202020204" pitchFamily="34" charset="0"/>
              </a:rPr>
              <a:t> generate the ultrasonic waves used in ultrasound medical imaging.</a:t>
            </a: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1600200" y="177800"/>
            <a:ext cx="822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Sound Waves</a:t>
            </a:r>
            <a:endParaRPr lang="en-US" alt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812" y="2629175"/>
            <a:ext cx="3724275" cy="375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9595" y="6575911"/>
            <a:ext cx="45544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Image from </a:t>
            </a:r>
            <a:r>
              <a:rPr lang="en-CA" sz="1000" dirty="0">
                <a:hlinkClick r:id="rId3"/>
              </a:rPr>
              <a:t>http://www.weblocal.ca/uc-baby-3d-ultrasound-brampton-on.html</a:t>
            </a:r>
            <a:r>
              <a:rPr lang="en-CA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7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304800"/>
            <a:ext cx="9372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Before Class 23 on </a:t>
            </a:r>
            <a:r>
              <a:rPr lang="en-US" altLang="en-US" sz="3600" dirty="0" smtClean="0"/>
              <a:t>Wednes</a:t>
            </a:r>
            <a:r>
              <a:rPr lang="en-US" altLang="en-US" sz="3600" dirty="0" smtClean="0"/>
              <a:t>day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1"/>
            <a:ext cx="6553200" cy="2133599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If you haven’t done it, please check your </a:t>
            </a:r>
            <a:r>
              <a:rPr lang="en-US" altLang="en-US" sz="2400" dirty="0" err="1"/>
              <a:t>utoronto</a:t>
            </a:r>
            <a:r>
              <a:rPr lang="en-US" altLang="en-US" sz="2400" dirty="0"/>
              <a:t> email, respond to the </a:t>
            </a:r>
            <a:r>
              <a:rPr lang="en-US" altLang="en-US" sz="2400" dirty="0" err="1"/>
              <a:t>course_evaluations</a:t>
            </a:r>
            <a:r>
              <a:rPr lang="en-US" altLang="en-US" sz="2400" dirty="0"/>
              <a:t> email and evaluate </a:t>
            </a:r>
            <a:r>
              <a:rPr lang="en-US" altLang="en-US" sz="2400" dirty="0" smtClean="0"/>
              <a:t>us!</a:t>
            </a: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Please read up to the end of Section 14.7 of Chapter 14 on </a:t>
            </a:r>
            <a:r>
              <a:rPr lang="en-US" altLang="en-US" sz="2400" dirty="0" smtClean="0"/>
              <a:t>Waves, and/or watch the </a:t>
            </a:r>
            <a:r>
              <a:rPr lang="en-US" altLang="en-US" sz="2400" dirty="0" err="1" smtClean="0"/>
              <a:t>Preclass</a:t>
            </a:r>
            <a:r>
              <a:rPr lang="en-US" altLang="en-US" sz="2400" dirty="0" smtClean="0"/>
              <a:t> 23 Video </a:t>
            </a:r>
            <a:endParaRPr lang="en-US" altLang="en-US" sz="2400" dirty="0"/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3478530"/>
            <a:ext cx="9563100" cy="231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 smtClean="0"/>
              <a:t>We are skipping section 14.8 on Doppler Shift for this course.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 smtClean="0"/>
              <a:t>Something to think about over the weekend: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 smtClean="0"/>
              <a:t>What is a “Standing Wave”?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 smtClean="0"/>
              <a:t>NOTE: We will be meeting right here, 11:10am-12:00pm on Thursday for the last class of the semester!</a:t>
            </a:r>
            <a:endParaRPr lang="en-US" altLang="en-US" sz="24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298894"/>
            <a:ext cx="1981200" cy="19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Last day I asked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3962400"/>
            <a:ext cx="8648700" cy="22860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Two of the five senses depend on </a:t>
            </a:r>
            <a:r>
              <a:rPr lang="en-US" altLang="en-US" sz="2400" b="1" dirty="0"/>
              <a:t>waves</a:t>
            </a:r>
            <a:r>
              <a:rPr lang="en-US" altLang="en-US" sz="2400" dirty="0"/>
              <a:t> in order to work: which two?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Answer: Sight and Sound!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Sound </a:t>
            </a:r>
            <a:r>
              <a:rPr lang="en-US" altLang="en-US" sz="2400" dirty="0"/>
              <a:t>is a pressure wave which travels through the air</a:t>
            </a:r>
            <a:r>
              <a:rPr lang="en-US" altLang="en-US" sz="2400" dirty="0" smtClean="0"/>
              <a:t>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Light is a wave in the electric and magnetic fields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7650" name="Picture 2" descr="http://www.tiesidesandscoops.com/wp-content/uploads/2014/08/Basic-grey-black-smokey-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75" y="1555282"/>
            <a:ext cx="2282825" cy="21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089"/>
            <a:ext cx="1538558" cy="2156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62" y="1134428"/>
            <a:ext cx="4829175" cy="256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582951" y="792164"/>
            <a:ext cx="42862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3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webspace.utexas.edu/cokerwr/www/index.html/wa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60" y="4989574"/>
            <a:ext cx="3638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9314" y="821614"/>
            <a:ext cx="8686796" cy="117075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vibration </a:t>
            </a:r>
            <a:r>
              <a:rPr lang="en-US" dirty="0" smtClean="0"/>
              <a:t>is a periodic linear motion of a particle about an equilibrium position.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39314" y="1876096"/>
            <a:ext cx="8515790" cy="367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When many particles vibrate and carry energy through space, this is a </a:t>
            </a:r>
            <a:r>
              <a:rPr lang="en-US" i="1" dirty="0"/>
              <a:t>wave. </a:t>
            </a:r>
            <a:r>
              <a:rPr lang="en-US" dirty="0"/>
              <a:t>A wave extends from one place to another.</a:t>
            </a:r>
          </a:p>
          <a:p>
            <a:r>
              <a:rPr lang="en-US" dirty="0"/>
              <a:t>Examples are:</a:t>
            </a:r>
          </a:p>
          <a:p>
            <a:pPr lvl="1"/>
            <a:r>
              <a:rPr lang="en-US" dirty="0"/>
              <a:t>water waves</a:t>
            </a:r>
          </a:p>
          <a:p>
            <a:pPr lvl="1"/>
            <a:r>
              <a:rPr lang="en-US" dirty="0"/>
              <a:t>light, which is an electromagnetic wave</a:t>
            </a:r>
          </a:p>
          <a:p>
            <a:pPr lvl="1"/>
            <a:r>
              <a:rPr lang="en-US" dirty="0"/>
              <a:t>sound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3780" y="6580249"/>
            <a:ext cx="6574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[image from </a:t>
            </a:r>
            <a:r>
              <a:rPr lang="en-CA" sz="1000" dirty="0">
                <a:hlinkClick r:id="rId4"/>
              </a:rPr>
              <a:t>https://webspace.utexas.edu/cokerwr/www/index.html/waves.html</a:t>
            </a:r>
            <a:r>
              <a:rPr lang="en-CA" sz="1000" dirty="0"/>
              <a:t> ©1999 by Daniel A. Russell ]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7887" y="76201"/>
            <a:ext cx="8229600" cy="9493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 kern="0" dirty="0">
                <a:solidFill>
                  <a:srgbClr val="31659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Chapter 14. Wave Motion</a:t>
            </a:r>
            <a:r>
              <a:rPr lang="en-US" b="1" kern="0" dirty="0">
                <a:solidFill>
                  <a:srgbClr val="316598"/>
                </a:solidFill>
              </a:rPr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692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19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>
            <a:fillRect/>
          </a:stretch>
        </p:blipFill>
        <p:spPr bwMode="auto">
          <a:xfrm>
            <a:off x="2344738" y="4212462"/>
            <a:ext cx="749935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Amplitude and Wavelength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488" y="1000126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Amplitude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distance from the midpoint to the crest or to the trough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Wavelength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distance from the top of one crest to the top of the next crest, or distance between successive identical parts of the wave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18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7" name="Picture 45" descr="19_06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8"/>
          <a:stretch>
            <a:fillRect/>
          </a:stretch>
        </p:blipFill>
        <p:spPr bwMode="auto">
          <a:xfrm>
            <a:off x="1909618" y="4114801"/>
            <a:ext cx="864616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233833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/>
              <a:t>Wave speed</a:t>
            </a:r>
          </a:p>
          <a:p>
            <a:r>
              <a:rPr lang="en-US" sz="2800" dirty="0"/>
              <a:t>Describes how fast a disturbance moves through a medium</a:t>
            </a:r>
          </a:p>
          <a:p>
            <a:r>
              <a:rPr lang="en-US" sz="2800" dirty="0"/>
              <a:t>Related to frequency and wavelength of a wave</a:t>
            </a:r>
          </a:p>
          <a:p>
            <a:pPr>
              <a:buFontTx/>
              <a:buNone/>
            </a:pPr>
            <a:r>
              <a:rPr lang="en-US" sz="2800" dirty="0"/>
              <a:t>	</a:t>
            </a:r>
          </a:p>
          <a:p>
            <a:pPr>
              <a:buFontTx/>
              <a:buNone/>
            </a:pPr>
            <a:r>
              <a:rPr lang="en-US" sz="2800" dirty="0"/>
              <a:t>Example:</a:t>
            </a:r>
            <a:r>
              <a:rPr lang="en-US" dirty="0" smtClean="0"/>
              <a:t> </a:t>
            </a:r>
          </a:p>
          <a:p>
            <a:pPr lvl="1">
              <a:buFontTx/>
              <a:buChar char="•"/>
            </a:pPr>
            <a:r>
              <a:rPr lang="en-US" sz="2400" dirty="0"/>
              <a:t>A wave with wavelength 1 meter and frequency of </a:t>
            </a:r>
          </a:p>
          <a:p>
            <a:pPr lvl="1">
              <a:buFontTx/>
              <a:buNone/>
            </a:pPr>
            <a:r>
              <a:rPr lang="en-US" sz="2400" dirty="0"/>
              <a:t>	1 Hz has a speed of 1 m/s.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3162301" y="2291233"/>
            <a:ext cx="6316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Wave speed </a:t>
            </a:r>
            <a:r>
              <a:rPr lang="en-US" sz="2800" dirty="0">
                <a:sym typeface="Symbol" pitchFamily="18" charset="2"/>
              </a:rPr>
              <a:t></a:t>
            </a:r>
            <a:r>
              <a:rPr lang="en-US" sz="2800" dirty="0"/>
              <a:t> frequency </a:t>
            </a:r>
            <a:r>
              <a:rPr lang="en-US" sz="2800" dirty="0">
                <a:sym typeface="Symbol" pitchFamily="18" charset="2"/>
              </a:rPr>
              <a:t></a:t>
            </a:r>
            <a:r>
              <a:rPr lang="en-US" sz="2800" dirty="0"/>
              <a:t> wavelength</a:t>
            </a:r>
          </a:p>
        </p:txBody>
      </p:sp>
    </p:spTree>
    <p:extLst>
      <p:ext uri="{BB962C8B-B14F-4D97-AF65-F5344CB8AC3E}">
        <p14:creationId xmlns:p14="http://schemas.microsoft.com/office/powerpoint/2010/main" val="14181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www.maths.gla.ac.uk/%7Efhg/waves/transver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65151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038" y="276336"/>
            <a:ext cx="9610162" cy="411323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dirty="0"/>
              <a:t>Transverse waves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Medium vibrates perpendicularly to direction of energy transfer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Side-to-side movement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Example: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dirty="0"/>
              <a:t>Vibrations in stretched strings of musical instruments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8959520" y="5149520"/>
            <a:ext cx="3201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4"/>
              </a:rPr>
              <a:t>http://www.maths.gla.ac.uk/~fhg/waves/waves1.html</a:t>
            </a:r>
            <a:r>
              <a:rPr lang="en-CA" sz="800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29762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47534" y="228600"/>
            <a:ext cx="522763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4000" dirty="0"/>
              <a:t>Transverse waves</a:t>
            </a:r>
          </a:p>
          <a:p>
            <a:pPr eaLnBrk="1" hangingPunct="1"/>
            <a:r>
              <a:rPr lang="en-US" sz="2800" dirty="0">
                <a:cs typeface="Arial" panose="020B0604020202020204" pitchFamily="34" charset="0"/>
              </a:rPr>
              <a:t>The speed of transverse waves on a string stretched with tension </a:t>
            </a:r>
            <a:r>
              <a:rPr lang="en-US" sz="28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800" dirty="0">
                <a:cs typeface="Arial" panose="020B0604020202020204" pitchFamily="34" charset="0"/>
              </a:rPr>
              <a:t> is: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924051" y="3886200"/>
            <a:ext cx="8342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800" dirty="0">
                <a:cs typeface="Arial" panose="020B0604020202020204" pitchFamily="34" charset="0"/>
              </a:rPr>
              <a:t>Where </a:t>
            </a:r>
            <a:r>
              <a:rPr lang="en-US" sz="2800" i="1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sz="2800" i="1" dirty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is the string’s mass-to-length ratio, also called the </a:t>
            </a:r>
            <a:r>
              <a:rPr lang="en-US" sz="2800" b="1" dirty="0">
                <a:cs typeface="Times New Roman" panose="02020603050405020304" pitchFamily="18" charset="0"/>
              </a:rPr>
              <a:t>linear density</a:t>
            </a:r>
            <a:r>
              <a:rPr lang="en-US" sz="2800" dirty="0">
                <a:cs typeface="Times New Roman" panose="02020603050405020304" pitchFamily="18" charset="0"/>
              </a:rPr>
              <a:t>:</a:t>
            </a:r>
            <a:endParaRPr lang="el-GR" sz="2800" i="1" dirty="0">
              <a:cs typeface="Times New Roman" panose="02020603050405020304" pitchFamily="18" charset="0"/>
            </a:endParaRPr>
          </a:p>
        </p:txBody>
      </p:sp>
      <p:pic>
        <p:nvPicPr>
          <p:cNvPr id="26632" name="Picture 12" descr="CH20_PPT_Slide_20-2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9"/>
          <a:stretch>
            <a:fillRect/>
          </a:stretch>
        </p:blipFill>
        <p:spPr bwMode="auto">
          <a:xfrm>
            <a:off x="5033413" y="5103812"/>
            <a:ext cx="1791060" cy="11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095206" y="2208212"/>
            <a:ext cx="4950746" cy="11323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400">
              <a:ea typeface="ＭＳ Ｐゴシック" pitchFamily="84" charset="-128"/>
            </a:endParaRPr>
          </a:p>
        </p:txBody>
      </p:sp>
      <p:pic>
        <p:nvPicPr>
          <p:cNvPr id="26630" name="Picture 10" descr="20_Pg562_Un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7848600" y="-1"/>
            <a:ext cx="3989498" cy="383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5345" y="5449824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Units: [kg/m]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5985" y="2260706"/>
                <a:ext cx="1462773" cy="1455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CA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CA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985" y="2260706"/>
                <a:ext cx="1462773" cy="14550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8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9055</TotalTime>
  <Words>1365</Words>
  <Application>Microsoft Office PowerPoint</Application>
  <PresentationFormat>Widescreen</PresentationFormat>
  <Paragraphs>167</Paragraphs>
  <Slides>31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Cambria Math</vt:lpstr>
      <vt:lpstr>Courier New</vt:lpstr>
      <vt:lpstr>Symbol</vt:lpstr>
      <vt:lpstr>Times New Roman</vt:lpstr>
      <vt:lpstr>Wingdings</vt:lpstr>
      <vt:lpstr>Default Design</vt:lpstr>
      <vt:lpstr>Equation</vt:lpstr>
      <vt:lpstr>PHY131H1F  - Class 22</vt:lpstr>
      <vt:lpstr>Announcements</vt:lpstr>
      <vt:lpstr>PowerPoint Presentation</vt:lpstr>
      <vt:lpstr>Last day I asked</vt:lpstr>
      <vt:lpstr>PowerPoint Presentation</vt:lpstr>
      <vt:lpstr>Amplitude and Wavelength</vt:lpstr>
      <vt:lpstr>PowerPoint Presentation</vt:lpstr>
      <vt:lpstr>PowerPoint Presentation</vt:lpstr>
      <vt:lpstr>PowerPoint Presentation</vt:lpstr>
      <vt:lpstr>PowerPoint Presentation</vt:lpstr>
      <vt:lpstr>Pre-class 22 Quiz from This Morning</vt:lpstr>
      <vt:lpstr>PowerPoint Presentation</vt:lpstr>
      <vt:lpstr>Pre-class 22 Quiz from This Morning</vt:lpstr>
      <vt:lpstr>PowerPoint Presentation</vt:lpstr>
      <vt:lpstr>Transverse Waves Maxwell’s Theory of Electromagnetic Waves</vt:lpstr>
      <vt:lpstr>PowerPoint Presentation</vt:lpstr>
      <vt:lpstr>Longitudinal Waves</vt:lpstr>
      <vt:lpstr>Snapshot Graph</vt:lpstr>
      <vt:lpstr>One-Dimensional Waves</vt:lpstr>
      <vt:lpstr>History Graph</vt:lpstr>
      <vt:lpstr>The Mathematics of Sinusoidal Waves</vt:lpstr>
      <vt:lpstr>Wave Motion on a String</vt:lpstr>
      <vt:lpstr>PowerPoint Presentation</vt:lpstr>
      <vt:lpstr>Wave intensity</vt:lpstr>
      <vt:lpstr>Power and Intensity</vt:lpstr>
      <vt:lpstr>PowerPoint Presentation</vt:lpstr>
      <vt:lpstr>Intensity of Spherical Waves</vt:lpstr>
      <vt:lpstr>Sound Waves</vt:lpstr>
      <vt:lpstr>Pre-class 22 Quiz from This Morning</vt:lpstr>
      <vt:lpstr>PowerPoint Presentation</vt:lpstr>
      <vt:lpstr>Before Class 23 on Wednesday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</cp:lastModifiedBy>
  <cp:revision>363</cp:revision>
  <cp:lastPrinted>2015-10-21T14:32:15Z</cp:lastPrinted>
  <dcterms:created xsi:type="dcterms:W3CDTF">2011-10-28T14:34:34Z</dcterms:created>
  <dcterms:modified xsi:type="dcterms:W3CDTF">2017-12-01T19:46:54Z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