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774" r:id="rId3"/>
    <p:sldId id="775" r:id="rId4"/>
    <p:sldId id="776" r:id="rId5"/>
    <p:sldId id="777" r:id="rId6"/>
    <p:sldId id="698" r:id="rId7"/>
    <p:sldId id="699" r:id="rId8"/>
    <p:sldId id="701" r:id="rId9"/>
    <p:sldId id="703" r:id="rId10"/>
    <p:sldId id="708" r:id="rId11"/>
    <p:sldId id="744" r:id="rId12"/>
    <p:sldId id="764" r:id="rId13"/>
    <p:sldId id="765" r:id="rId14"/>
    <p:sldId id="766" r:id="rId15"/>
    <p:sldId id="779" r:id="rId16"/>
    <p:sldId id="711" r:id="rId17"/>
    <p:sldId id="712" r:id="rId18"/>
    <p:sldId id="715" r:id="rId19"/>
    <p:sldId id="717" r:id="rId20"/>
    <p:sldId id="718" r:id="rId21"/>
    <p:sldId id="719" r:id="rId22"/>
    <p:sldId id="720" r:id="rId23"/>
    <p:sldId id="722" r:id="rId24"/>
    <p:sldId id="723" r:id="rId25"/>
    <p:sldId id="780" r:id="rId26"/>
    <p:sldId id="391" r:id="rId27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602B"/>
    <a:srgbClr val="BFD3C8"/>
    <a:srgbClr val="90B8A6"/>
    <a:srgbClr val="FFFFFF"/>
    <a:srgbClr val="00007C"/>
    <a:srgbClr val="8D0000"/>
    <a:srgbClr val="B90000"/>
    <a:srgbClr val="7F3E1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0" autoAdjust="0"/>
    <p:restoredTop sz="94084" autoAdjust="0"/>
  </p:normalViewPr>
  <p:slideViewPr>
    <p:cSldViewPr>
      <p:cViewPr varScale="1">
        <p:scale>
          <a:sx n="68" d="100"/>
          <a:sy n="68" d="100"/>
        </p:scale>
        <p:origin x="70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02T16:50:03.6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21481 10552 21 0,'-7'-6'10'0,"-4"4"2"0,11 4-12 16,0-7 0-16,0 0 1 15,-4 2-1-15,4-2 0 16,-3-1 2-16,3 6 1 16,-4-5-2-16,4-3 1 0,-3 3-2 15,-1-3 0-15,4 0-1 16,0 0 1-16,0 3 0 16,0 0 1-16,-3-3-1 15,3 5 1-15,-4-2 0 16,4-1 0-16,-3 1-1 15,-1-3 1-15,1 0-1 16,-1 0 1-16,1-2 7 16,-1-1 0-16,1 1-7 15,-4-1 0-15,3 0-2 16,-3 1 1-16,0-3 1 16,0-1 0-16,0 1-2 15,0 0 1-15,0 0 0 16,0-1 1-16,0 1-2 15,0 3 1-15,-4 2 0 16,0 0 0-16,1 2 1 0,-1 1 0 16,1 0-2-16,-5-3 1 15,1 0-1-15,0 3 1 16,0-3 0-16,0 2 1 16,3-4-1-16,1 5 0 15,-1-3 0-15,4 0 0 16,0-3 0-16,0 6 0 15,0 0 1-15,0-3 0 16,-7 2 0-16,7 1 0 16,-4-3-2-16,1 3 0 15,-1 2 1-15,1 3 1 16,2-5-2-16,-2 2 1 0,-1 1 0 16,1-1 1-16,-1 3-2 15,1 0 1-15,-1 0 1 16,0-3 0-16,1 6-2 15,-4 0 0-15,3 2 1 16,-3-3 0-16,0 1 0 16,0 0 1-16,-4 5-2 15,4-3 1-15,-4 0-1 16,1 3 1-16,-1 3 0 16,0-1 0-16,1 1 0 15,3 2 0-15,0-5 0 16,-1 0 1-16,5 0-1 15,3-3 0-15,-4 3 0 16,4 0 1-16,0 0-1 16,0 0 0-16,0 0 0 15,0 0 0-15,0-3 0 0,0 1 0 16,0 1 0-16,-4 1 0 16,1 3-1-16,-1 0 1 15,0-1 1-15,-3 3 0 16,0-2-1-16,4 2 1 15,-1-2-1-15,1-1 0 16,-1 1 0-16,4-3 0 16,0 0 0-16,0 0 0 15,0 0 0-15,0 0 1 0,0-3-1 16,0-2 0-16,-1 2-1 16,1 0 1-16,0 0 0 15,0 3 1-15,0 3-2 16,0 2 1-16,0 0 0 15,-3 1 1-15,-1-1-1 16,0 0 0-16,1 0 0 16,3 1 0-16,0-4 0 15,0-2 0-15,0 0 0 16,0 0 1-16,-1 0-2 16,1-5 0-16,0 2 1 15,0-3 1-15,0 4-1 16,0-1 1-16,0-2-1 15,0-3 0-15,0 5 0 16,0-2 0-16,0-1 0 16,0 1 0-16,-4 0-1 0,1-1 1 15,-1 1 0-15,-3 0 1 16,0-3-1-16,0 0 0 16,0-3 0-16,3-2 1 15,1 2-1-15,-1-2 0 16,0 5 0-16,1-6 1 15,-1 4-2-15,1-1 1 16,3-2 0-16,-1-3 0 16,1 0 0-16,0 0 0 15,4-3 0-15,-1-2 0 16,1 3 0-16,-1-6 0 16,1 5 1-16,-4-5 0 0,0 3-2 15,0 5 1-15,3-2 1 16,1-1 0-16,-5-2-2 15,1-1 0-15,4-1 1 16,-4-1 0-16,0-3 0 16,0 1 0-16,0-1 0 15,0 1 1-15,0 2-2 16,-1 0 1-16,1 3 1 16,0-3 0-16,0 3-1 15,0 2 0-15,0 3 1 16,0-3 0-16,0 1-2 15,4-1 1-15,-1-2 0 16,1 2 0-16,-5-2 0 16,1 0 0-16,0 2 0 0,4 1 0 15,-4 2 0 1,0 0 1-16,0 0-1 16,0-3 1-16,3 6-2 0,1-3 1 15,-1 6 0-15,0-1 0 16,1 0 0-16,-1-5 0 15,1 6 0-15,-1-1 0 16,1 0 0-16,-1 6 0 16,1-3 0-16,-1 3 0 15,-3 2 0-15,4 0 0 16,-4 6-1-16,0-3 1 16,-4 5 1-16,0-2 0 15,1-1-1-15,-4 3 0 0,0-2 0 16,-1 0 1-16,1-3-1 15,4-1 0-15,-1 1-1 16,1 0 1-16,-1 3-1 16,0 0 1-16,1 2 0 15,3 0 0-15,0 3 0 16,0 0 0-16,0 0 0 16,0-1 1-16,0 1-1 15,-1-2 1-15,5-1-2 16,-1 0 1-16,1-2 0 15,-4-1 0-15,3 1-1 16,1-3 1-16,-1-3 0 16,1 0 1-16,-1 3-1 15,-3-2 1-15,4-1-2 16,-4 3 0-16,3 2 1 0,-3-4 1 16,3-4-1-16,-3 4 0 15,0 2 0-15,4-1 1 16,-4 4-1-16,3-6 0 15,1 1 0-15,-1 2 0 16,-3-3-1-16,4 3 0 16,-1 0 1-16,-3 0 0 15,0 0 0-15,0 0 0 16,0-3 1-16,0-3 0 16,3 6-1-16,-3-2 0 15,0-1-1-15,4 0 1 0,-1 1 0 16,1-6 0-16,-4 2 0 15,-1 1 0 1,8-3 0-16,-10 5 2 16,-1-2 1-16,4-1-3 15,-3 1 0-15,-1 0 0 16,0-3 1-16,1 2-2 16,-1 1 1-16,1 0 0 15,-1-3 1-15,-3 2-2 16,3 1 0-16,1 2 1 15,-1-5 1-15,1 3-2 16,-1-3 1-16,1 0 1 16,-1 0 0-16,0 0-1 15,1 0 0-15,-1 0-1 16,-3 0 1-16,4 0 1 0,-1-3 0 16,0 1-2-16,1-1 1 15,-1 3 0-15,1-3 0 16,3 1 0-16,-1 2 0 15,1-3 0-15,0 0 0 16,0 3 0-16,0 0 0 16,0-2-1-16,4-1 1 15,-1 3 0-15,1-3 0 16,-1-5 0-16,1 1 1 16,-1-1-1-16,1 0 0 15,-1 0-1-15,0-3 1 16,1 1 0-16,-1-4 0 0,1 4 1 15,-1-1 1-15,1-5-2 16,-1 3 0-16,1 5 3 16,-1-2 0-16,1 2-3 15,-1-3 0-15,1 0 0 16,-1 1 0-16,4-3 0 16,0-1 0-16,-3 1-1 15,-1-3 1-15,1 3 0 16,-1-3 1-16,0 3-1 15,1-3 0-15,-1 3 0 16,-3-3 0-16,4 5 0 16,-4-2 1-16,0 3-2 15,3-1 1-15,-3 6 0 16,0-1 1-16,0 1-2 16,0 0 1-16,0-3 0 0,0 5 0 15,0-2 0-15,-4-3 0 16,4 3-1-16,-3-3 1 15,-1 0 0-15,0 3 1 16,1-1-1-16,-1 1 0 16,1 0 0-16,-1-1 1 15,1 4-2-15,-1-1 1 16,0-2-2-16,1 2 0 16,-1-2 4-16,-3 2 0 15,0 1-2-15,0 2 0 16,0 2 0-16,3-2 1 15,1 0-2-15,-1 3 1 0,0-3-1 16,1 5 1-16,3 0 0 16,0 1 1-16,0 4-1 15,0-2 1-15,0 0-2 16,0 3 1-16,-1-6-1 16,1 3 1-16,0 0 0 15,0 3 1-15,0-1-2 16,-3 1 1-16,-1-1 0 15,0 1 1-15,1-1-1 16,-4 4 0-16,3-1-1 16,-3 0 1-16,0 0 1 15,0 3 0-15,3-3-4 16,4 3 1-16,0-2 4 16,0-1 0-16,0-3-2 15,0-2 0-15,0 0 0 0,0 0 0 16,0 3 0-16,0 2 0 15,0-2-1-15,0 2 1 16,0 3 0-16,3-3 1 16,-3 0-1-16,4 0 0 15,-5-2-1-15,5-3 1 16,-1 3-2-16,-3-1 1 16,4-2 3-16,-4 0 0 15,0-3-2-15,3 3 0 16,1-3 0-16,-1 1 0 0,1-4 0 15,-1 4 0-15,1-1 0 16,-5 0 0-16,1 1 0 16,0-1 1-16,0 0-2 15,0 3 1-15,-3-3 0 16,3 3 0-16,0 0 0 16,-1-2 0-16,1-1 0 15,-3 0 0-15,-1 0 0 16,4 1 0-16,0-1 0 15,0 0 0-15,0 1-2 16,-4-1 0-16,1 0 4 16,-1 1 0-16,-3-1-1 15,4 0 0-15,-4-2-1 16,-4-1 0-16,4 4-1 16,-4-1 1-16,0-2 0 15,1-1 0-15,3 4-1 16,0-4 1-16,-1 1 0 15,5-3 1-15,-1 0-2 0,1-3 1 16,-1 1 1-16,4-4 1 16,0 1-3-16,0 0 0 15,0-1 0-15,0-2 1 16,0 1 1-16,0-1 0 16,0-3-2-16,3 0 0 15,-3 1 1-15,0-3 1 16,4-1-1-16,-4 1 0 15,-1 3-1-15,5 2 1 16,-1-3 1-16,1-2 1 16,-1 0-2-16,1 2 0 0,-1 0 0 15,1 1 0-15,-1-3 0 16,1-1 0-16,-1 1 0 16,1-3 0-16,-1 3 1 15,1 0 0-15,-1 2-1 16,1 3 0-16,-1 0 0 15,0-2 1-15,1-1-1 16,-4 1 1-16,3-1-2 16,-3 0 0-16,0-2 2 15,0 0 0-15,0 0-1 16,4 2 1-16,-4 1-1 16,-1 2 0-16,-2-3-1 15,-1 3 1-15,-3 0-1 16,4 0 1-16,-4 0 0 0,-1 0 1 15,1 3 0-15,0 0 0 16,0 2-2-16,0 0 1 16,3 3-1-16,1 0 1 15,-1 3 0-15,1 0 0 16,-1 2 0-16,0 0 0 16,1 3 0-16,-1 3 0 15,1-1 0-15,-1 4 1 16,1-1-2-16,-1 0 1 15,4 3 0-15,0-3 0 0,0 0 0 16,0 1 0-16,0-9 0 16,0 6 0-16,0-1 0 15,0 3 0-15,3-5 0 16,-3 6 0-16,3-1 0 16,1-3 0-16,-1 1-1 15,1 0 0-15,-1-4 1 16,1 7 1-16,-1-4-1 15,1 4 1-15,-1-4-1 16,1-2 0-16,-1 0-1 16,1 0 0-16,-4 2 1 15,0 1 1-15,3 0 0 16,-3-1 0-16,3-2-2 16,-3 3 1-16,0-3 0 15,4 2 0-15,-1 1-1 16,-3-1 1-16,0 1 1 0,-3 0 0 15,-1-1-2 1,0 1 0-16,1-1 1 0,-4 1 1 16,3-3-2-16,0 2 1 15,1-2-1-15,-4 0 1 16,0 0 0-16,0-2 1 16,-1-1-1-16,5 0 1 15,-1 0-1-15,1 1 0 16,-1-1 1-16,1-2 0 15,-5-1-2-15,1 1 0 16,0 0 0-16,0-1 0 0,0-2 1 16,0 3 0-16,0-3 1 15,0 0 0-15,0 0-2 16,3 0 1-16,-3-3 0 16,3 3 0-16,1-2 0 15,-1-1 1-15,1 0-1 16,2 1 1-16,-2-1-3 15,-1-2 1-15,1-1 1 16,-1 1 0-16,1-3 1 16,3-2 0-16,-4-1-1 15,0-2 0-15,4 0 0 16,-3-1 0-16,3 1 0 16,0-3 0-16,0 3-1 15,-1-3 0-15,1 0 2 16,0 0 0-16,0 8-2 15,0 1 1-15,0-4-1 16,0 0 1-16,0 3 0 0,0-5 0 16,0-3 0-16,0 3 0 15,0-3 1-15,0-2 0 16,0-3-2-16,0 5 1 16,-4 5 0-16,1 1 1 15,-1-1-1-15,0 0 0 16,1 1 0-16,-1-1 0 15,1 1 0-15,-4-1 0 16,-1 3-1-16,5 0 1 16,-4 3-1-16,0 2 1 0,-1 1 0 15,1 2 1-15,4 2-1 16,-4 3 1-16,-4 3-1 16,-3 3 0-16,3-6 0 15,-6 1 0-15,-1 9 0 16,0 9 0-16,0 5-1 15,1 0 1-15,-1-2-2 16,4 5 0-16,0 5-6 16,3 2 0-16,4-2-11 15,7-2 0-15,7-9-7 16,7-5 1-16</inkml:trace>
  <inkml:trace contextRef="#ctx0" brushRef="#br0" timeOffset="6035.5796">21467 8951 20 0,'-8'0'10'0,"5"-5"1"0,3 2-9 15,-4 0-2-15,4 3 1 16,-3-2-1-16,-1-1 0 0,1-2 2 16,-1-1 0-16,1 4 0 15,-1-1 1-15,1-2-3 16,-1 0 0-16,1-1 0 15,-4 1 1-15,0-3 0 16,-1 0 0-16,1 0 0 16,0-2 0-16,0-1 0 15,0 3 0-15,0 0-1 16,0 0 1-16,0 0-1 16,0 0 1-16,0 0-1 15,0 0 0-15,0 0 1 16,0 3 0-16,-4-3-2 15,1 3 0-15,-1-3 4 16,0 0 0-16,4 3-2 16,-3-1 0-16,-1 1-1 0,4 0 1 15,0 0 0-15,0-1 0 16,0 1-1-16,0 0 0 16,0-1 0-16,0 1 0 15,0 0 0-15,0 0 0 16,3-1 0-16,1 1 0 15,-1 0 0-15,1-3 0 16,-1 2 1-16,1-1 0 16,-1-4-2-16,-3 3 0 15,0-3 2-15,0 3 1 16,0 1-1-16,-4 1 0 0,1 4-2 16,-1-4 1-16,-3 4 0 15,0-1 0-15,-4 0 0 16,1 1 1-16,2-4-1 15,-2 1 1-15,-1 2-2 16,1 1 1-16,-1-3 0 16,0 2 1-16,-3 0-2 15,0 6 1-15,0-6 0 16,0 3 0-16,-1 6 0 16,1-1 0-16,4-3 1 15,-1 1 0-15,0 2-2 16,1 1 1-16,-1 2 0 15,4 0 0-15,0 0 0 16,0-1 1-16,3 4-1 16,1-3 0-16,-1 0-1 15,4 3 0-15,0 2 1 16,-4 0 1-16,4 3-2 0,-3 0 1 16,-1 0 1-16,4-1 0 15,0-1-1-15,0-1 0 16,0 0 0-16,0 0 0 15,3 3 0-15,1 0 0 16,-4 0 0-16,3-3 0 16,-3 3-1-16,4-3 1 15,-4 1 0-15,-1-1 1 16,1-5-2-16,0 2 1 16,0 1 1-16,0 0 0 15,-3-4-2-15,-1-1 1 0,4 2 0 16,0-3 0-16,0 0 0 15,0 3 1-15,-4-3-2 16,1 1 1-16,3-1 0 16,-4 0 0-16,0 1 0 15,1-1 0-15,-1 0-1 16,1 1 1-16,-1-1 0 16,4 0 1-16,0 0-1 15,0 1 0-15,0-1 0 16,0-2 0-16,0-1 0 15,0 1 1-15,0-3-1 16,-4-3 0-16,4-2-1 16,0 0 0-16,0-3 1 15,0 0 1-15,0 3-1 16,0-3 0-16,0 0-1 0,0 5 1 16,0 0 0-16,0-5 1 15,3 6-1-15,1-1 0 16,-1 0 0-16,0-4 0 15,1-1 0-15,-4-3 0 16,3 0 0-16,1-2 1 16,-1 3-2-16,1-6 1 15,-1 5 0-15,1 1 1 16,-4-1 0-16,0 0 0 16,0 3-2-16,-1 1 1 0,1-4 1 15,4 3 0-15,-4 0 0 16,0 3 0-16,3-3-1 15,-3 0 0-15,0 0 0 16,0 0 0-16,0-3 0 16,0 4 0-16,0-4 0 15,0 0 0-15,0 1 0 16,0-1 0-16,0 3 0 16,-4 3 0-16,4 0 0 15,-4 2 0-15,1 0 0 16,-1 3 0-16,1 0 0 15,3 3 0-15,-4-3 0 16,4 0 0-16,0 0 0 16,0 0 0-16,0-3 0 15,0 1 1-15,0-1-1 0,0 0 1 16,-4 1-2-16,4-1 0 16,0 1 1-16,0-1 0 15,0 3 0-15,-4 0 1 16,1 3-2-16,3-1 1 15,-4 1 0-15,1-1 0 16,2 1 0-16,1 0 0 16,0 2 0-16,-3-2 0 15,3 2 0-15,0 0 0 16,3 1-1-16,-3-1 1 16,0 3 0-16,0-3 1 0,3 3-1 15,-3 0 1-15,4 0-2 16,-1-3 1-16,1 3 0 15,-1-3 0-15,1 1-1 16,-1-4 1-16,1 1 0 16,-1 0 1-16,1-1-2 15,-1 4 1-15,1-1 0 16,-1 3 1-16,1 0-1 16,-1 2 0-16,-3 4 0 15,0-4 0-15,0 3 0 16,0 1 1-16,-4 1-2 15,1 1 1-15,-1-2 0 16,0-4 1-16,1-2-2 16,-1 0 1-16,1 0 0 15,-1-3 1-15,4 3-2 16,0 0 1-16,0 0-1 16,-4 0 1-16,1 3 1 0,-1-1 1 15,1 1-3-15,-1 2 0 16,4-2 1-16,-4-1 0 15,4 1 0-15,0-3 0 16,0 2 0-16,0 1 1 16,0-1-1-16,-3 1 0 15,-1-3 0-15,0 0 0 16,1 0-1-16,-1 0 1 16,1-3 1-16,-1 0 0 15,4 1-2-15,-4-1 1 16,1-2 0-16,-1 2 0 0,1-2 0 15,-1-1 0-15,0 1 0 16,4-3 0-16,-3 0 0 16,-1 0 1-16,4 0-2 15,0 0 1-15,0-3 1 16,0 1 0-16,-4-1-1 16,4 0 0-16,0 1-1 15,0-1 1-15,0-2-1 16,0-1 1-16,7 6 0 15,-10-5 0 1,-1-6 1-16,0 1-1 16,4-1 1-16,0 3-2 15,-3-2 1-15,3 2 0 16,-4 0 1-16,4 0-1 16,-4 0 0-16,4 0 0 15,-3 0 0-15,3 0 0 0,0 0 0 16,0 0 0-16,0 0 0 15,0 0-1-15,-1 1 0 16,5-1 2-16,-1 0 0 16,1 2-1-16,-1 1 0 15,1 0 0-15,-1-6 0 16,1 1 1-16,-1-1 1 16,1-2-3-16,-1 2 1 15,1-2 0-15,-1 0 0 16,1-3 1-16,-1-3 0 0,1 6-2 15,-1 3 0-15,0-1 1 16,1-2 0-16,-1 2 0 16,-3-2 0-16,0 2 0 15,0-2 0-15,0 0 1 16,-3 0 0-16,3-1-2 16,0 1 0-16,-1 3 1 15,1-1 0-15,-3 0 0 16,-1 1 0-16,1 2 0 15,-1 0 0-15,1 3 0 16,2-1 0-16,-2 4 0 16,-1 2 0-16,4 0 0 15,-3 0 0-15,3 0 0 16,-4 2 1-16,0 1-2 16,1 2 0-16,-1 1 1 15,1-1 1-15,-1 0-1 0,0 1 1 16,1 1-2-16,-1 1 1 15,1-2 1-15,-1 2 0 16,1 0-2-16,3-1 0 16,-4 1 2-16,4 0 0 15,-4 0-2-15,1 0 0 16,-1-2 1-16,1 1 1 16,3 1-2-16,-1 0 1 15,1 0 0-15,0 3 1 16,0-3-2-16,-3 5 1 0,-1 0 0 15,1-2 0-15,-1 5 0 16,0-3 1-16,-3 3-2 16,0-3 1-16,4 0 0 15,-5 1 0-15,1-4 0 16,0 1 1-16,4-1-2 16,-1 3 1-16,0 1 0 15,1-1 1-15,-1 0-2 16,1 0 1-16,3 3 0 15,0-3 0-15,0 3 0 16,0-2 1-16,-1-1-1 16,1-3 0-16,0 1 0 15,4-3 0-15,-4 0-1 16,3 0 1-16,-3 0 0 16,0 0 0-16,0-3 0 15,4 0 0-15,-5 1 0 16,5-1 0-16,-4-2 0 0,3-1 1 15,1 1-1-15,-4-3 1 16,0 2-2-16,0-2 1 16,0 0 0-16,0 3 0 15,-1-3-1-15,1 0 1 16,0 0 0-16,0 0 0 16,0 0 0-16,0 0 1 15,0 0-2-15,0 0 1 16,0 0 0-16,4-3 0 15,-1 1 1-15,0 2 0 16,-3 0-2-16,0-3 0 0,0 3 2 16,0-2 0-16,0-1-2 15,0 0 0-15,0 1 2 16,0-1 0-16,0 0-2 16,0 1 1-16,0-4 0 15,0 1 0-15,0 0 0 16,0-1 0-16,0 1 0 15,0 3 1-15,0-4-1 16,-1 1 0-16,1-3-1 16,0 0 1-16,0 3-1 15,0-3 1-15,0 3 0 16,0-3 0-16,0 0 0 16,4-3 0-16,-1 3 0 15,0-2 0-15,1 2 0 16,-1 0 0-16,1-3 0 0,-1 1 0 15,1 2 0-15,-1 0 0 16,1 0 1-16,-1 0 0 16,1 0-2-16,-1-5 1 15,1-1-1-15,-1 4 1 16,1-6 0-16,-1 3 1 16,1-1-2-16,-4 4 1 15,-1-1 1-15,1-5 0 16,-3 3-1-16,3 3 0 15,-4-1 0-15,1 3 0 16,-1-3 1-16,0 1 0 0,1-1-2 16,-1 3 0-16,1 0 1 15,-1-2 0-15,1-1 0 16,-1 1 0-16,4-1 0 16,0 1 1-16,0-1-2 15,0 0 1-15,0 3-1 16,0-2 1-16,0 2-1 15,-4 0 1-15,0 0 1 16,1 0 1-16,-1 3-3 16,-3-3 1-16,0 3 0 15,-4-1 0-15,1 1-1 16,3 2 1-16,0 1 0 16,-1 2 0-16,1 0 1 15,0 0 0-15,0 0-1 16,0 2 0-16,0 1-2 0,3 0 1 15,1-1 1-15,-1 4 1 16,-3 2-1-16,3-1 1 16,1 4-2-16,-1 0 0 15,1 2 2-15,-1 0 0 16,0 3-2-16,1-3 0 16,3 0 1-16,0 1 0 15,0-4 0-15,0 1 0 16,0 2 0-16,0-2 0 15,3 2 1-15,1 0 1 16,-1 0-3-16,0 1 0 16,1-4 1-16,-4 3 1 15,3-2-2-15,-3 5 1 0,4-3 0 16,-1 3 1-16,1-8-2 16,-1 2 1-16,-3 1 0 15,0 0 0-15,0-1-1 16,-4 3 1-16,1-2 1 15,-1 0 1-15,4 2-4 16,-3 0 1-16,-1 0 1 16,0 0 0-16,1-2 1 15,-1 2 0-15,-3-2-2 16,4-1 0-16,-1 1 1 16,0 0 0-16,1-1 0 15,-1 1 0-15,-3-1 1 16,4-2 0-16,-1 0-1 15,0-2 0-15,-3-1-1 0,0 0 1 16,0 0-1-16,0-2 0 16,0 5 2-16,0-5 1 15,0-1-2-15,-1 1 0 16,5-3 0-16,-1 0 0 16,1 0 0-16,3 0 0 15,0 0-1-15,0-3 1 16,0-2 0-16,-1 0 1 15,5-1-2-15,-4-1 1 16,0-1 0-16,3-3 0 16,-3 0 0-16,0-2 0 0,0 0 0 15,0-3 1-15,0 0-2 16,-4-2 1-16,4-1 0 16,-3 1 0-16,3 4 1 15,0 1 0-15,0-3-2 16,0 0 1-16,0 1-1 15,-1-1 1-15,-2-5 0 16,3-1 0-16,0 1 0 16,-4 5 1-16,4 0-2 15,0 1 1-15,0 1-1 16,0 4 1-16,0-4 0 16,0 4 0-16,0-1 0 15,-4 3 0-15,4 0 1 16,-3 1 0-16,3-1-1 15,-4 0 0-15,0 2 0 16,1 1 1-16,-1 0-1 0,1-1 0 16,-1 1-1-16,4 3 0 15,-4-1 1-15,4 0 1 16,0 3-2-16,0 0 1 16,0 0 0-16,0 3 0 15,0 2 0-15,0 0 1 16,0 6-1-16,0 2 0 15,0 1 0-15,0 4 0 16,0 8-1-16,0 12 0 16,0-1 1-16,-4 5 0 0,-3 8 0 15,-4 6 0-15,4-9-3 16,0 4 1-16,3-4-17 16,-3 1 0-16,7-11-4 15,0-5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15T16:54:59.7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20463 14707 31,'-20'7'13,"8"-3"-7,8-4 2,4 0 14,0 0 22,0 0-28,0 0-13,0 0 4,2 0 12,3 0-6,4 0-9,-7 0-1,2 0-3,3 0-4,-7 8-3,4 0-45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15T22:57:24.8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20658 7080 399,'-11'-11'68,"11"4"-54,0 4 16,0-2-11,0 3-16,0 2-3,0-2-11,0 2-19,3 0-90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2T22:37:16.6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6649 14347 41 0,'19'-63'20'0,"26"-14"-20"0,-32 51-20 16,6-6 0-16,-9-8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3738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0663" y="693738"/>
            <a:ext cx="6157912" cy="3463925"/>
          </a:xfrm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9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1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14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9563" y="669925"/>
            <a:ext cx="5957887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7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7059" indent="-2873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9321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9049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8778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8506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8235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7963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7691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1FE052-4388-4A87-A260-19A375B5A084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9"/>
            <a:ext cx="5608320" cy="41559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Batang" pitchFamily="18" charset="-127"/>
              </a:rPr>
              <a:t>B.  downward.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1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CAE67BB2-E106-42CA-A5E3-0166B1CA50A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012EA245-47DA-4716-819C-C66BC2BB92C7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379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B5FE2A6-6A02-4A2B-98F2-DD1D4E1A4DFA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55651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013B2A96-CD22-4807-955C-560C94D6B244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  <p:sp>
        <p:nvSpPr>
          <p:cNvPr id="155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76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50B9-926F-46DB-B6BA-CD031EB41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8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sound/beat.html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3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customXml" Target="../ink/ink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30480"/>
            <a:ext cx="8991600" cy="819566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</a:rPr>
              <a:t>PHY131H1F</a:t>
            </a:r>
            <a:r>
              <a:rPr lang="en-US" sz="3600" dirty="0">
                <a:solidFill>
                  <a:schemeClr val="tx1"/>
                </a:solidFill>
                <a:latin typeface="Times New Roman" charset="0"/>
              </a:rPr>
              <a:t>  - Class 23</a:t>
            </a:r>
            <a:endParaRPr lang="en-US" sz="28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759424" y="789086"/>
            <a:ext cx="4336576" cy="162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kern="0" dirty="0">
                <a:latin typeface="+mn-lt"/>
                <a:ea typeface="+mn-ea"/>
                <a:cs typeface="+mn-cs"/>
              </a:rPr>
              <a:t>Today: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57912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Sound Wave Intensity and the decibel system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/>
              <a:t>Wave Interference: The Principle of Superposition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/>
              <a:t>Constructive and Destructive Interference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/>
              <a:t>Beats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/>
              <a:t>Reflection and Refraction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/>
              <a:t>Standing Waves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/>
              <a:t>Musical Instruments</a:t>
            </a:r>
          </a:p>
        </p:txBody>
      </p:sp>
      <p:pic>
        <p:nvPicPr>
          <p:cNvPr id="30722" name="Picture 2" descr="http://www.cabrillo.edu/%7Ejmccullough/Applets/Other_Applet_Images/Fluids_Oscillations_Waves/Interference%20of%20Water%20Waves%2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91" y="1143000"/>
            <a:ext cx="489682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90675" y="123825"/>
            <a:ext cx="7924800" cy="381000"/>
          </a:xfrm>
          <a:noFill/>
        </p:spPr>
        <p:txBody>
          <a:bodyPr/>
          <a:lstStyle/>
          <a:p>
            <a:pPr algn="l" eaLnBrk="1" hangingPunct="1"/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</a:rPr>
              <a:t>Waves in Two and Three Dimensions</a:t>
            </a:r>
            <a:endParaRPr lang="en-US" b="1">
              <a:solidFill>
                <a:srgbClr val="3366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1981200" y="2514600"/>
            <a:ext cx="83250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4963" indent="-3349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/>
              <a:t>If two or more waves combine at a given point, the resulting disturbance is the </a:t>
            </a:r>
            <a:r>
              <a:rPr lang="en-US" sz="3200" i="1" dirty="0"/>
              <a:t>sum</a:t>
            </a:r>
            <a:r>
              <a:rPr lang="en-US" sz="3200" dirty="0"/>
              <a:t> of the disturbances of the individual waves.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304800"/>
            <a:ext cx="8229600" cy="9144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4000" b="1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The Principle of Superposition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96483" y="4782235"/>
                <a:ext cx="2636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CA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483" y="4782235"/>
                <a:ext cx="263681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2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683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Wave Interference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828800" y="838201"/>
            <a:ext cx="82692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600" dirty="0"/>
              <a:t> The pattern resulting from the superposition of two waves is called interference.  Interference can be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600" b="1" i="1" dirty="0"/>
              <a:t>  constructive</a:t>
            </a:r>
            <a:r>
              <a:rPr lang="en-US" sz="2600" dirty="0"/>
              <a:t>, meaning the disturbances </a:t>
            </a:r>
            <a:r>
              <a:rPr lang="en-US" sz="2600" b="1" dirty="0"/>
              <a:t>add </a:t>
            </a:r>
            <a:r>
              <a:rPr lang="en-US" sz="2600" dirty="0"/>
              <a:t>to make a resultant wave of </a:t>
            </a:r>
            <a:r>
              <a:rPr lang="en-US" sz="2600" b="1" dirty="0"/>
              <a:t>larger </a:t>
            </a:r>
            <a:r>
              <a:rPr lang="en-US" sz="2600" dirty="0"/>
              <a:t>amplitude, or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600" b="1" i="1" dirty="0"/>
              <a:t>  destructive</a:t>
            </a:r>
            <a:r>
              <a:rPr lang="en-US" sz="2600" dirty="0"/>
              <a:t>, meaning the disturbances </a:t>
            </a:r>
            <a:r>
              <a:rPr lang="en-US" sz="2600" b="1" dirty="0"/>
              <a:t>cancel</a:t>
            </a:r>
            <a:r>
              <a:rPr lang="en-US" sz="2600" dirty="0"/>
              <a:t>, making a resultant wave of </a:t>
            </a:r>
            <a:r>
              <a:rPr lang="en-US" sz="2600" b="1" dirty="0"/>
              <a:t>smaller </a:t>
            </a:r>
            <a:r>
              <a:rPr lang="en-US" sz="2600" dirty="0"/>
              <a:t>amplitude.</a:t>
            </a:r>
          </a:p>
        </p:txBody>
      </p:sp>
      <p:pic>
        <p:nvPicPr>
          <p:cNvPr id="6" name="Picture 8" descr="21_19_Figur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"/>
          <a:stretch>
            <a:fillRect/>
          </a:stretch>
        </p:blipFill>
        <p:spPr bwMode="auto">
          <a:xfrm>
            <a:off x="3215680" y="3645025"/>
            <a:ext cx="5276626" cy="31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3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5162" y="0"/>
            <a:ext cx="8229600" cy="708342"/>
          </a:xfrm>
        </p:spPr>
        <p:txBody>
          <a:bodyPr/>
          <a:lstStyle/>
          <a:p>
            <a:r>
              <a:rPr lang="en-US" dirty="0" smtClean="0"/>
              <a:t>Beats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5162" y="871056"/>
            <a:ext cx="8229600" cy="2081150"/>
          </a:xfrm>
        </p:spPr>
        <p:txBody>
          <a:bodyPr/>
          <a:lstStyle/>
          <a:p>
            <a:r>
              <a:rPr lang="en-US" sz="2800" dirty="0"/>
              <a:t>Periodic variations in the loudness of sound due to interference</a:t>
            </a:r>
          </a:p>
          <a:p>
            <a:r>
              <a:rPr lang="en-US" sz="2800" dirty="0"/>
              <a:t>Occur when two waves of similar, but not equal frequencies are superposed.</a:t>
            </a:r>
          </a:p>
          <a:p>
            <a:r>
              <a:rPr lang="en-US" sz="2800" dirty="0"/>
              <a:t>Provide a comparison of frequencies</a:t>
            </a:r>
          </a:p>
          <a:p>
            <a:r>
              <a:rPr lang="en-US" sz="2800" dirty="0"/>
              <a:t>Frequency of beats is equal to the </a:t>
            </a:r>
            <a:r>
              <a:rPr lang="en-US" sz="2800" b="1" dirty="0"/>
              <a:t>difference</a:t>
            </a:r>
            <a:r>
              <a:rPr lang="en-US" sz="2800" dirty="0"/>
              <a:t> between the frequencies of the two waves.</a:t>
            </a:r>
          </a:p>
        </p:txBody>
      </p:sp>
      <p:pic>
        <p:nvPicPr>
          <p:cNvPr id="14338" name="Picture 2" descr="http://hyperphysics.phy-astr.gsu.edu/hbase/sound/imgsou/beat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0" y="4119378"/>
            <a:ext cx="4966814" cy="27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3160" y="6630068"/>
            <a:ext cx="4334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[image from </a:t>
            </a:r>
            <a:r>
              <a:rPr lang="en-CA" sz="1000" dirty="0">
                <a:hlinkClick r:id="rId3"/>
              </a:rPr>
              <a:t>http://hyperphysics.phy-astr.gsu.edu/hbase/sound/beat.html</a:t>
            </a:r>
            <a:r>
              <a:rPr lang="en-CA" sz="1000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1420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Applications</a:t>
            </a:r>
          </a:p>
          <a:p>
            <a:pPr lvl="1"/>
            <a:r>
              <a:rPr lang="en-US" sz="3200" dirty="0"/>
              <a:t>Piano tuning by listening to the disappearance of beats from a known frequency and a piano key</a:t>
            </a:r>
          </a:p>
          <a:p>
            <a:pPr lvl="1"/>
            <a:r>
              <a:rPr lang="en-US" sz="3200" dirty="0"/>
              <a:t>Tuning instruments in an orchestra by listening for beats between instruments and piano tone</a:t>
            </a:r>
            <a:endParaRPr lang="en-US" sz="2400" dirty="0"/>
          </a:p>
        </p:txBody>
      </p:sp>
      <p:pic>
        <p:nvPicPr>
          <p:cNvPr id="15362" name="Picture 2" descr="piano tu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88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008" y="76200"/>
            <a:ext cx="8595359" cy="490240"/>
          </a:xfrm>
        </p:spPr>
        <p:txBody>
          <a:bodyPr/>
          <a:lstStyle/>
          <a:p>
            <a:r>
              <a:rPr lang="en-US" sz="2800" b="1" dirty="0"/>
              <a:t>Beats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825624"/>
            <a:ext cx="6496448" cy="554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52184" y="609600"/>
            <a:ext cx="2736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is slowly modulated with a frequency </a:t>
            </a:r>
            <a:r>
              <a:rPr lang="en-C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−f</a:t>
            </a:r>
            <a:r>
              <a:rPr lang="en-C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)/2 (red-dashed line)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Beats are heard at </a:t>
            </a:r>
            <a:r>
              <a:rPr lang="en-C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beat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−f</a:t>
            </a:r>
            <a:r>
              <a:rPr lang="en-C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2608"/>
            <a:ext cx="11506200" cy="2006097"/>
          </a:xfrm>
        </p:spPr>
        <p:txBody>
          <a:bodyPr/>
          <a:lstStyle/>
          <a:p>
            <a:pPr algn="l"/>
            <a:r>
              <a:rPr lang="en-US" sz="2400" dirty="0"/>
              <a:t>The tension in each of two strings is adjusted so that both vibrate at exactly 666 Hz. The tension in one of the strings is then increased slightly. As a result, six beats per second are heard when both strings vibrate. What is the new frequency of the string that was tightened?</a:t>
            </a:r>
            <a:endParaRPr lang="en-US" sz="2800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1" y="139039"/>
            <a:ext cx="508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Preclass</a:t>
            </a:r>
            <a:r>
              <a:rPr lang="en-US" sz="2400" dirty="0" smtClean="0"/>
              <a:t> question from this morning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877720" y="5294520"/>
              <a:ext cx="13320" cy="10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3400" y="5291640"/>
                <a:ext cx="208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8956920" y="2538000"/>
              <a:ext cx="4320" cy="11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47200" y="2528280"/>
                <a:ext cx="21960" cy="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Standing Waves on a String</a:t>
            </a:r>
          </a:p>
        </p:txBody>
      </p:sp>
      <p:pic>
        <p:nvPicPr>
          <p:cNvPr id="4" name="Picture 8" descr="21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7"/>
          <a:stretch>
            <a:fillRect/>
          </a:stretch>
        </p:blipFill>
        <p:spPr bwMode="auto">
          <a:xfrm>
            <a:off x="3733801" y="1143000"/>
            <a:ext cx="480267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73264" y="5108139"/>
            <a:ext cx="8636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93001B"/>
              </a:buClr>
            </a:pPr>
            <a:r>
              <a:rPr lang="en-US" dirty="0">
                <a:cs typeface="Arial" charset="0"/>
              </a:rPr>
              <a:t>Reflections at the ends of the string cause waves of </a:t>
            </a:r>
            <a:r>
              <a:rPr lang="en-US" i="1" dirty="0">
                <a:cs typeface="Arial" charset="0"/>
              </a:rPr>
              <a:t>equal amplitude and wavelength</a:t>
            </a:r>
            <a:r>
              <a:rPr lang="en-US" dirty="0">
                <a:cs typeface="Arial" charset="0"/>
              </a:rPr>
              <a:t> to travel in opposite directions along the string, which results in a standing wave.</a:t>
            </a:r>
          </a:p>
        </p:txBody>
      </p:sp>
    </p:spTree>
    <p:extLst>
      <p:ext uri="{BB962C8B-B14F-4D97-AF65-F5344CB8AC3E}">
        <p14:creationId xmlns:p14="http://schemas.microsoft.com/office/powerpoint/2010/main" val="14918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62000"/>
          </a:xfrm>
          <a:noFill/>
        </p:spPr>
        <p:txBody>
          <a:bodyPr/>
          <a:lstStyle/>
          <a:p>
            <a:pPr eaLnBrk="1" hangingPunct="1"/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The Mathematics of Standing Waves</a:t>
            </a:r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1997075" y="950913"/>
            <a:ext cx="81343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charset="0"/>
              </a:rPr>
              <a:t>According to the principle of superposition, the net displacement of a medium when waves with displacements D</a:t>
            </a:r>
            <a:r>
              <a:rPr lang="en-US" sz="2600" baseline="-25000" dirty="0">
                <a:latin typeface="Times New Roman" charset="0"/>
              </a:rPr>
              <a:t>R</a:t>
            </a:r>
            <a:r>
              <a:rPr lang="en-US" sz="2600" dirty="0">
                <a:latin typeface="Times New Roman" charset="0"/>
              </a:rPr>
              <a:t> and D</a:t>
            </a:r>
            <a:r>
              <a:rPr lang="en-US" sz="2600" baseline="-25000" dirty="0">
                <a:latin typeface="Times New Roman" charset="0"/>
              </a:rPr>
              <a:t>L</a:t>
            </a:r>
            <a:r>
              <a:rPr lang="en-US" sz="2600" dirty="0">
                <a:latin typeface="Times New Roman" charset="0"/>
              </a:rPr>
              <a:t> are present is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52496"/>
              </p:ext>
            </p:extLst>
          </p:nvPr>
        </p:nvGraphicFramePr>
        <p:xfrm>
          <a:off x="2003425" y="2346325"/>
          <a:ext cx="77930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3" imgW="2971800" imgH="215640" progId="Equation.3">
                  <p:embed/>
                </p:oleObj>
              </mc:Choice>
              <mc:Fallback>
                <p:oleObj name="Equation" r:id="rId3" imgW="29718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3425" y="2346325"/>
                        <a:ext cx="7793038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1981200" y="2895601"/>
            <a:ext cx="8134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charset="0"/>
              </a:rPr>
              <a:t>We can simplify this by using a trigonometric identity, and arrive at: </a:t>
            </a:r>
            <a:endParaRPr lang="en-US" sz="2400" dirty="0">
              <a:latin typeface="Times New Roman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407213"/>
              </p:ext>
            </p:extLst>
          </p:nvPr>
        </p:nvGraphicFramePr>
        <p:xfrm>
          <a:off x="3813176" y="3781425"/>
          <a:ext cx="41306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5" imgW="1307880" imgH="203040" progId="Equation.3">
                  <p:embed/>
                </p:oleObj>
              </mc:Choice>
              <mc:Fallback>
                <p:oleObj name="Equation" r:id="rId5" imgW="1307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3176" y="3781425"/>
                        <a:ext cx="4130675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626557" y="4844822"/>
            <a:ext cx="5268875" cy="694900"/>
            <a:chOff x="457200" y="5613771"/>
            <a:chExt cx="5268875" cy="694900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57200" y="5715000"/>
              <a:ext cx="11430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00" dirty="0">
                  <a:latin typeface="Times New Roman" charset="0"/>
                </a:rPr>
                <a:t>where 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2031961" y="5613771"/>
            <a:ext cx="3694114" cy="69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15" name="Equation" r:id="rId7" imgW="1079500" imgH="203200" progId="Equation.3">
                    <p:embed/>
                  </p:oleObj>
                </mc:Choice>
                <mc:Fallback>
                  <p:oleObj name="Equation" r:id="rId7" imgW="10795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31961" y="5613771"/>
                          <a:ext cx="3694114" cy="694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2516136" y="5914355"/>
            <a:ext cx="70644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charset="0"/>
                <a:ea typeface="ＭＳ Ｐゴシック" charset="0"/>
              </a:rPr>
              <a:t>For a standing wave, the pattern is not propagating!</a:t>
            </a:r>
          </a:p>
        </p:txBody>
      </p:sp>
    </p:spTree>
    <p:extLst>
      <p:ext uri="{BB962C8B-B14F-4D97-AF65-F5344CB8AC3E}">
        <p14:creationId xmlns:p14="http://schemas.microsoft.com/office/powerpoint/2010/main" val="32580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/>
        </p:nvSpPr>
        <p:spPr bwMode="auto">
          <a:xfrm>
            <a:off x="1984376" y="1411288"/>
            <a:ext cx="36544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/>
              <a:t>What is the wavelength of this standing wave?</a:t>
            </a:r>
          </a:p>
        </p:txBody>
      </p:sp>
      <p:sp>
        <p:nvSpPr>
          <p:cNvPr id="33795" name="Rectangle 13"/>
          <p:cNvSpPr>
            <a:spLocks noChangeArrowheads="1"/>
          </p:cNvSpPr>
          <p:nvPr/>
        </p:nvSpPr>
        <p:spPr bwMode="auto">
          <a:xfrm>
            <a:off x="1587500" y="25401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21.3</a:t>
            </a:r>
          </a:p>
        </p:txBody>
      </p:sp>
      <p:sp>
        <p:nvSpPr>
          <p:cNvPr id="33797" name="Rectangle 26"/>
          <p:cNvSpPr>
            <a:spLocks noChangeArrowheads="1"/>
          </p:cNvSpPr>
          <p:nvPr/>
        </p:nvSpPr>
        <p:spPr bwMode="auto">
          <a:xfrm>
            <a:off x="1905000" y="2819401"/>
            <a:ext cx="86868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833438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dirty="0">
                <a:latin typeface="Times New Roman" pitchFamily="84" charset="0"/>
              </a:rPr>
              <a:t>0.25 m.</a:t>
            </a:r>
            <a:endParaRPr lang="en-US" altLang="en-US" dirty="0"/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dirty="0">
                <a:latin typeface="Times New Roman" pitchFamily="84" charset="0"/>
              </a:rPr>
              <a:t>0.5 m.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dirty="0">
                <a:latin typeface="Times New Roman" pitchFamily="84" charset="0"/>
              </a:rPr>
              <a:t>1.0 m.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dirty="0">
                <a:latin typeface="Times New Roman" pitchFamily="84" charset="0"/>
              </a:rPr>
              <a:t>2.0 m.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altLang="en-US" dirty="0"/>
              <a:t> Standing waves </a:t>
            </a:r>
            <a:r>
              <a:rPr lang="en-US" altLang="en-US" dirty="0" smtClean="0"/>
              <a:t>don’t have </a:t>
            </a:r>
            <a:r>
              <a:rPr lang="en-US" altLang="en-US" dirty="0"/>
              <a:t>a wavelength.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endParaRPr lang="en-US" altLang="en-US" dirty="0"/>
          </a:p>
        </p:txBody>
      </p:sp>
      <p:pic>
        <p:nvPicPr>
          <p:cNvPr id="33799" name="Picture 7" descr="CH21_PPT_Slide_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1181100"/>
            <a:ext cx="4041775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69720" y="92892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Learning </a:t>
            </a:r>
            <a:r>
              <a:rPr lang="en-US" sz="3600" dirty="0" err="1" smtClean="0"/>
              <a:t>Catalytics</a:t>
            </a:r>
            <a:r>
              <a:rPr lang="en-US" sz="3600" dirty="0" smtClean="0"/>
              <a:t>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4807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685800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Node Spacing on a String</a:t>
            </a:r>
          </a:p>
        </p:txBody>
      </p:sp>
      <p:pic>
        <p:nvPicPr>
          <p:cNvPr id="5124" name="Picture 5" descr="21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744" y="1051112"/>
            <a:ext cx="6362457" cy="5578288"/>
          </a:xfrm>
          <a:noFill/>
        </p:spPr>
      </p:pic>
    </p:spTree>
    <p:extLst>
      <p:ext uri="{BB962C8B-B14F-4D97-AF65-F5344CB8AC3E}">
        <p14:creationId xmlns:p14="http://schemas.microsoft.com/office/powerpoint/2010/main" val="413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5_Figure17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"/>
          <a:stretch>
            <a:fillRect/>
          </a:stretch>
        </p:blipFill>
        <p:spPr bwMode="auto">
          <a:xfrm>
            <a:off x="4901382" y="115888"/>
            <a:ext cx="5431657" cy="664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846" y="423094"/>
            <a:ext cx="3220065" cy="503238"/>
          </a:xfrm>
        </p:spPr>
        <p:txBody>
          <a:bodyPr/>
          <a:lstStyle/>
          <a:p>
            <a:pPr marL="290513" indent="-290513"/>
            <a:r>
              <a:rPr lang="en-US" altLang="en-US" sz="3600" dirty="0"/>
              <a:t>Wave intensity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04801" y="981075"/>
            <a:ext cx="4596582" cy="389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2600" dirty="0">
                <a:latin typeface="Times New Roman" pitchFamily="84" charset="0"/>
              </a:rPr>
              <a:t>The </a:t>
            </a:r>
            <a:r>
              <a:rPr lang="en-US" altLang="en-US" sz="2600" i="1" dirty="0">
                <a:latin typeface="Times New Roman" pitchFamily="84" charset="0"/>
              </a:rPr>
              <a:t>intensity</a:t>
            </a:r>
            <a:r>
              <a:rPr lang="en-US" altLang="en-US" sz="2600" dirty="0">
                <a:latin typeface="Times New Roman" pitchFamily="84" charset="0"/>
              </a:rPr>
              <a:t> of a wave is the average power it carries per unit area.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2600" dirty="0">
                <a:latin typeface="Times New Roman" pitchFamily="84" charset="0"/>
              </a:rPr>
              <a:t>If the waves spread out uniformly in all directions and no energy is absorbed, the intensity </a:t>
            </a:r>
            <a:r>
              <a:rPr lang="en-US" altLang="en-US" sz="2600" i="1" dirty="0">
                <a:latin typeface="Times New Roman" pitchFamily="84" charset="0"/>
              </a:rPr>
              <a:t>I</a:t>
            </a:r>
            <a:r>
              <a:rPr lang="en-US" altLang="en-US" sz="2600" dirty="0">
                <a:latin typeface="Times New Roman" pitchFamily="84" charset="0"/>
              </a:rPr>
              <a:t> at any distance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>
                <a:latin typeface="Times New Roman" pitchFamily="84" charset="0"/>
              </a:rPr>
              <a:t> from a wave source is inversely proportional to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baseline="30000" dirty="0">
                <a:latin typeface="Times New Roman" pitchFamily="84" charset="0"/>
              </a:rPr>
              <a:t>2</a:t>
            </a:r>
            <a:r>
              <a:rPr lang="en-US" altLang="en-US" sz="2600" dirty="0">
                <a:latin typeface="Times New Roman" pitchFamily="8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5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8" descr="21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"/>
          <a:stretch>
            <a:fillRect/>
          </a:stretch>
        </p:blipFill>
        <p:spPr bwMode="auto">
          <a:xfrm>
            <a:off x="1676400" y="861022"/>
            <a:ext cx="5504516" cy="562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7010400" y="300185"/>
            <a:ext cx="3429000" cy="57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/>
              <a:t>Recall that the </a:t>
            </a:r>
            <a:r>
              <a:rPr lang="en-US" altLang="en-US" i="1" dirty="0"/>
              <a:t>intensity </a:t>
            </a:r>
            <a:r>
              <a:rPr lang="en-US" altLang="en-US" dirty="0"/>
              <a:t>of a wave is proportional to the square of the amplitude: </a:t>
            </a:r>
            <a:r>
              <a:rPr lang="en-US" altLang="en-US" i="1" dirty="0">
                <a:latin typeface="Times New Roman" pitchFamily="84" charset="0"/>
              </a:rPr>
              <a:t>I</a:t>
            </a:r>
            <a:r>
              <a:rPr lang="en-US" altLang="en-US" dirty="0">
                <a:latin typeface="Times New Roman" pitchFamily="84" charset="0"/>
              </a:rPr>
              <a:t> </a:t>
            </a:r>
            <a:r>
              <a:rPr lang="en-US" altLang="en-US" dirty="0">
                <a:latin typeface="Times New Roman" pitchFamily="84" charset="0"/>
                <a:sym typeface="Symbol" pitchFamily="84" charset="2"/>
              </a:rPr>
              <a:t></a:t>
            </a:r>
            <a:r>
              <a:rPr lang="en-US" altLang="en-US" dirty="0">
                <a:latin typeface="Times New Roman" pitchFamily="84" charset="0"/>
              </a:rPr>
              <a:t> </a:t>
            </a:r>
            <a:r>
              <a:rPr lang="en-US" altLang="en-US" i="1" dirty="0">
                <a:latin typeface="Times New Roman" pitchFamily="84" charset="0"/>
              </a:rPr>
              <a:t>A</a:t>
            </a:r>
            <a:r>
              <a:rPr lang="en-US" altLang="en-US" baseline="30000" dirty="0">
                <a:latin typeface="Times New Roman" pitchFamily="84" charset="0"/>
              </a:rPr>
              <a:t>2</a:t>
            </a:r>
            <a:r>
              <a:rPr lang="en-US" altLang="en-US" dirty="0">
                <a:latin typeface="Times New Roman" pitchFamily="84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/>
              <a:t>Intensity is maximum </a:t>
            </a:r>
            <a:br>
              <a:rPr lang="en-US" altLang="en-US" dirty="0"/>
            </a:br>
            <a:r>
              <a:rPr lang="en-US" altLang="en-US" dirty="0"/>
              <a:t>at points of constructive interference and zero </a:t>
            </a:r>
            <a:br>
              <a:rPr lang="en-US" altLang="en-US" dirty="0"/>
            </a:br>
            <a:r>
              <a:rPr lang="en-US" altLang="en-US" dirty="0"/>
              <a:t>at points of destructive interference.</a:t>
            </a:r>
          </a:p>
        </p:txBody>
      </p:sp>
      <p:sp>
        <p:nvSpPr>
          <p:cNvPr id="32771" name="Rectangle 13"/>
          <p:cNvSpPr>
            <a:spLocks noChangeArrowheads="1"/>
          </p:cNvSpPr>
          <p:nvPr/>
        </p:nvSpPr>
        <p:spPr bwMode="auto">
          <a:xfrm>
            <a:off x="1587500" y="25401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/>
              <a:t>Standing Waves</a:t>
            </a:r>
          </a:p>
        </p:txBody>
      </p:sp>
    </p:spTree>
    <p:extLst>
      <p:ext uri="{BB962C8B-B14F-4D97-AF65-F5344CB8AC3E}">
        <p14:creationId xmlns:p14="http://schemas.microsoft.com/office/powerpoint/2010/main" val="332545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7218859" y="989531"/>
            <a:ext cx="355944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charset="0"/>
              </a:rPr>
              <a:t>On a string of length </a:t>
            </a:r>
            <a:r>
              <a:rPr lang="en-US" sz="2600" i="1" dirty="0">
                <a:latin typeface="Times New Roman" charset="0"/>
              </a:rPr>
              <a:t>L</a:t>
            </a:r>
            <a:r>
              <a:rPr lang="en-US" sz="2600" dirty="0">
                <a:latin typeface="Times New Roman" charset="0"/>
              </a:rPr>
              <a:t> with fixed end points, </a:t>
            </a:r>
          </a:p>
        </p:txBody>
      </p:sp>
      <p:pic>
        <p:nvPicPr>
          <p:cNvPr id="19" name="Picture 7" descr="21_1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1752601" y="235640"/>
            <a:ext cx="5303957" cy="83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98822"/>
              </p:ext>
            </p:extLst>
          </p:nvPr>
        </p:nvGraphicFramePr>
        <p:xfrm>
          <a:off x="7289800" y="1979614"/>
          <a:ext cx="32019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Equation" r:id="rId4" imgW="1612800" imgH="203040" progId="Equation.3">
                  <p:embed/>
                </p:oleObj>
              </mc:Choice>
              <mc:Fallback>
                <p:oleObj name="Equation" r:id="rId4" imgW="1612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9800" y="1979614"/>
                        <a:ext cx="3201988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161058" y="2480368"/>
            <a:ext cx="345947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93001B"/>
              </a:buClr>
            </a:pPr>
            <a:r>
              <a:rPr lang="en-US" dirty="0">
                <a:latin typeface="Times New Roman" charset="0"/>
                <a:cs typeface="Arial" charset="0"/>
              </a:rPr>
              <a:t>Only oscillations with specific wavelengths are allowed.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136373" y="3810593"/>
            <a:ext cx="3459473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rgbClr val="93001B"/>
              </a:buClr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charset="0"/>
                <a:cs typeface="Arial" charset="0"/>
              </a:rPr>
              <a:t>m</a:t>
            </a:r>
            <a:r>
              <a:rPr lang="en-US" dirty="0">
                <a:latin typeface="Times New Roman" charset="0"/>
                <a:cs typeface="Arial" charset="0"/>
              </a:rPr>
              <a:t> is called the mode number</a:t>
            </a:r>
          </a:p>
          <a:p>
            <a:pPr marL="457200" indent="-457200">
              <a:spcBef>
                <a:spcPct val="20000"/>
              </a:spcBef>
              <a:buClr>
                <a:srgbClr val="93001B"/>
              </a:buClr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charset="0"/>
                <a:cs typeface="Arial" charset="0"/>
              </a:rPr>
              <a:t>m</a:t>
            </a:r>
            <a:r>
              <a:rPr lang="en-US" dirty="0">
                <a:latin typeface="Times New Roman" charset="0"/>
                <a:cs typeface="Arial" charset="0"/>
              </a:rPr>
              <a:t> = 1 is the “fundamental”.</a:t>
            </a:r>
          </a:p>
          <a:p>
            <a:pPr marL="457200" indent="-457200">
              <a:spcBef>
                <a:spcPct val="20000"/>
              </a:spcBef>
              <a:buClr>
                <a:srgbClr val="93001B"/>
              </a:buClr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charset="0"/>
                <a:cs typeface="Arial" charset="0"/>
              </a:rPr>
              <a:t>m</a:t>
            </a:r>
            <a:r>
              <a:rPr lang="en-US" dirty="0">
                <a:latin typeface="Times New Roman" charset="0"/>
                <a:cs typeface="Arial" charset="0"/>
              </a:rPr>
              <a:t> = 2 is the “second harmonic”</a:t>
            </a:r>
          </a:p>
        </p:txBody>
      </p:sp>
    </p:spTree>
    <p:extLst>
      <p:ext uri="{BB962C8B-B14F-4D97-AF65-F5344CB8AC3E}">
        <p14:creationId xmlns:p14="http://schemas.microsoft.com/office/powerpoint/2010/main" val="25477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0578E-6 L 0.00174 -0.26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3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/>
          </p:cNvSpPr>
          <p:nvPr/>
        </p:nvSpPr>
        <p:spPr bwMode="auto">
          <a:xfrm>
            <a:off x="802066" y="1324392"/>
            <a:ext cx="490023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/>
              <a:t>What is the mode number of this standing wave?</a:t>
            </a:r>
          </a:p>
        </p:txBody>
      </p:sp>
      <p:sp>
        <p:nvSpPr>
          <p:cNvPr id="50179" name="Rectangle 13"/>
          <p:cNvSpPr>
            <a:spLocks noChangeArrowheads="1"/>
          </p:cNvSpPr>
          <p:nvPr/>
        </p:nvSpPr>
        <p:spPr bwMode="auto">
          <a:xfrm>
            <a:off x="1587500" y="25401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21.4</a:t>
            </a:r>
          </a:p>
        </p:txBody>
      </p:sp>
      <p:pic>
        <p:nvPicPr>
          <p:cNvPr id="50187" name="Picture 11" descr="CH21_PPT_Slide_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2" b="30560"/>
          <a:stretch>
            <a:fillRect/>
          </a:stretch>
        </p:blipFill>
        <p:spPr bwMode="auto">
          <a:xfrm>
            <a:off x="6088441" y="685800"/>
            <a:ext cx="6103559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69720" y="92892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Learning </a:t>
            </a:r>
            <a:r>
              <a:rPr lang="en-US" sz="3600" dirty="0" err="1" smtClean="0"/>
              <a:t>Catalytics</a:t>
            </a:r>
            <a:r>
              <a:rPr lang="en-US" sz="3600" dirty="0" smtClean="0"/>
              <a:t> Question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917640" y="5079240"/>
              <a:ext cx="38520" cy="86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2960" y="5076720"/>
                <a:ext cx="45720" cy="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105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685800" y="1600200"/>
            <a:ext cx="11125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Times New Roman"/>
                <a:cs typeface="Times New Roman"/>
              </a:rPr>
              <a:t>There are three things to note about the normal modes of a </a:t>
            </a:r>
            <a:r>
              <a:rPr lang="en-US" sz="2800" dirty="0" smtClean="0">
                <a:latin typeface="Times New Roman"/>
                <a:cs typeface="Times New Roman"/>
              </a:rPr>
              <a:t>string</a:t>
            </a:r>
            <a:r>
              <a:rPr lang="en-US" sz="2800" dirty="0">
                <a:latin typeface="Times New Roman"/>
                <a:cs typeface="Times New Roman"/>
              </a:rPr>
              <a:t>: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m</a:t>
            </a:r>
            <a:r>
              <a:rPr lang="en-US" sz="2800" dirty="0">
                <a:latin typeface="Times New Roman"/>
                <a:cs typeface="Times New Roman"/>
              </a:rPr>
              <a:t> is the number of </a:t>
            </a:r>
            <a:r>
              <a:rPr lang="en-US" sz="2800" i="1" dirty="0">
                <a:latin typeface="Times New Roman"/>
                <a:cs typeface="Times New Roman"/>
              </a:rPr>
              <a:t>antinodes</a:t>
            </a:r>
            <a:r>
              <a:rPr lang="en-US" sz="2800" dirty="0">
                <a:latin typeface="Times New Roman"/>
                <a:cs typeface="Times New Roman"/>
              </a:rPr>
              <a:t> on the standing wave.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The </a:t>
            </a:r>
            <a:r>
              <a:rPr lang="en-US" sz="2800" i="1" dirty="0">
                <a:latin typeface="Times New Roman"/>
                <a:cs typeface="Times New Roman"/>
              </a:rPr>
              <a:t>fundamental mode</a:t>
            </a:r>
            <a:r>
              <a:rPr lang="en-US" sz="2800" dirty="0">
                <a:latin typeface="Times New Roman"/>
                <a:cs typeface="Times New Roman"/>
              </a:rPr>
              <a:t>, with </a:t>
            </a:r>
            <a:r>
              <a:rPr lang="en-US" sz="2800" i="1" dirty="0" err="1">
                <a:latin typeface="Times New Roman"/>
                <a:cs typeface="Times New Roman"/>
              </a:rPr>
              <a:t>m</a:t>
            </a:r>
            <a:r>
              <a:rPr lang="en-US" sz="2800" dirty="0">
                <a:latin typeface="Times New Roman"/>
                <a:cs typeface="Times New Roman"/>
              </a:rPr>
              <a:t> = 1, has </a:t>
            </a:r>
            <a:r>
              <a:rPr lang="el-GR" sz="2800" i="1" dirty="0">
                <a:latin typeface="Times New Roman"/>
                <a:cs typeface="Times New Roman"/>
              </a:rPr>
              <a:t>λ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dirty="0">
                <a:latin typeface="Times New Roman"/>
                <a:cs typeface="Times New Roman"/>
              </a:rPr>
              <a:t> = 2</a:t>
            </a:r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The frequencies of the normal modes form a series: </a:t>
            </a:r>
            <a:r>
              <a:rPr lang="en-US" sz="2800" i="1" dirty="0">
                <a:latin typeface="Times New Roman"/>
                <a:cs typeface="Times New Roman"/>
              </a:rPr>
              <a:t>f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dirty="0">
                <a:latin typeface="Times New Roman"/>
                <a:cs typeface="Times New Roman"/>
              </a:rPr>
              <a:t>, 2</a:t>
            </a:r>
            <a:r>
              <a:rPr lang="en-US" sz="2800" i="1" dirty="0">
                <a:latin typeface="Times New Roman"/>
                <a:cs typeface="Times New Roman"/>
              </a:rPr>
              <a:t>f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dirty="0">
                <a:latin typeface="Times New Roman"/>
                <a:cs typeface="Times New Roman"/>
              </a:rPr>
              <a:t>, 3</a:t>
            </a:r>
            <a:r>
              <a:rPr lang="en-US" sz="2800" i="1" dirty="0">
                <a:latin typeface="Times New Roman"/>
                <a:cs typeface="Times New Roman"/>
              </a:rPr>
              <a:t>f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dirty="0">
                <a:latin typeface="Times New Roman"/>
                <a:cs typeface="Times New Roman"/>
              </a:rPr>
              <a:t>, …</a:t>
            </a:r>
            <a:r>
              <a:rPr lang="en-CA" sz="2800" dirty="0">
                <a:latin typeface="Times New Roman"/>
                <a:cs typeface="Times New Roman"/>
              </a:rPr>
              <a:t>These are also called </a:t>
            </a:r>
            <a:r>
              <a:rPr lang="en-CA" sz="2800" b="1" dirty="0">
                <a:latin typeface="Times New Roman"/>
                <a:cs typeface="Times New Roman"/>
              </a:rPr>
              <a:t>harmonics</a:t>
            </a:r>
            <a:r>
              <a:rPr lang="en-CA" sz="2800" dirty="0">
                <a:latin typeface="Times New Roman"/>
                <a:cs typeface="Times New Roman"/>
              </a:rPr>
              <a:t>.  2</a:t>
            </a:r>
            <a:r>
              <a:rPr lang="en-CA" sz="2800" i="1" dirty="0">
                <a:latin typeface="Times New Roman"/>
                <a:cs typeface="Times New Roman"/>
              </a:rPr>
              <a:t>f</a:t>
            </a:r>
            <a:r>
              <a:rPr lang="en-CA" sz="2800" baseline="-25000" dirty="0">
                <a:latin typeface="Times New Roman"/>
                <a:cs typeface="Times New Roman"/>
              </a:rPr>
              <a:t>1</a:t>
            </a:r>
            <a:r>
              <a:rPr lang="en-CA" sz="2800" dirty="0">
                <a:latin typeface="Times New Roman"/>
                <a:cs typeface="Times New Roman"/>
              </a:rPr>
              <a:t> is the “second harmonic”, 3</a:t>
            </a:r>
            <a:r>
              <a:rPr lang="en-CA" sz="2800" i="1" dirty="0">
                <a:latin typeface="Times New Roman"/>
                <a:cs typeface="Times New Roman"/>
              </a:rPr>
              <a:t>f</a:t>
            </a:r>
            <a:r>
              <a:rPr lang="en-CA" sz="2800" baseline="-25000" dirty="0">
                <a:latin typeface="Times New Roman"/>
                <a:cs typeface="Times New Roman"/>
              </a:rPr>
              <a:t>1</a:t>
            </a:r>
            <a:r>
              <a:rPr lang="en-CA" sz="2800" dirty="0">
                <a:latin typeface="Times New Roman"/>
                <a:cs typeface="Times New Roman"/>
              </a:rPr>
              <a:t> is the “third harmonic”, etc.</a:t>
            </a:r>
            <a:endParaRPr lang="el-GR" sz="2800" dirty="0"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  <a:noFill/>
          <a:ln/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Standing Waves on a String</a:t>
            </a:r>
          </a:p>
        </p:txBody>
      </p:sp>
    </p:spTree>
    <p:extLst>
      <p:ext uri="{BB962C8B-B14F-4D97-AF65-F5344CB8AC3E}">
        <p14:creationId xmlns:p14="http://schemas.microsoft.com/office/powerpoint/2010/main" val="395093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152401" y="762001"/>
            <a:ext cx="6481764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0200" indent="-3302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Instruments such as the harp, the piano, and the violin have strings fixed at the ends and tightened to create tension.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A disturbance generated on the string by plucking, striking, or bowing it creates a </a:t>
            </a:r>
            <a:r>
              <a:rPr lang="en-US" sz="2500" b="1" dirty="0">
                <a:cs typeface="Arial" panose="020B0604020202020204" pitchFamily="34" charset="0"/>
              </a:rPr>
              <a:t>standing wave </a:t>
            </a:r>
            <a:r>
              <a:rPr lang="en-US" sz="2500" dirty="0">
                <a:cs typeface="Arial" panose="020B0604020202020204" pitchFamily="34" charset="0"/>
              </a:rPr>
              <a:t>on the string.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574801" y="3962401"/>
            <a:ext cx="83597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The fundamental frequency is the musical note you hear when the string is sounded:</a:t>
            </a: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1912939" y="5692776"/>
            <a:ext cx="83581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2500" dirty="0">
                <a:cs typeface="Arial" panose="020B0604020202020204" pitchFamily="34" charset="0"/>
              </a:rPr>
              <a:t>where </a:t>
            </a:r>
            <a:r>
              <a:rPr lang="en-US" sz="25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2500" dirty="0">
                <a:cs typeface="Arial" panose="020B0604020202020204" pitchFamily="34" charset="0"/>
              </a:rPr>
              <a:t> is the tension in the string and </a:t>
            </a:r>
            <a:r>
              <a:rPr lang="en-US" sz="2500" i="1" dirty="0">
                <a:latin typeface="Lucida Grande" pitchFamily="8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sz="2500" dirty="0">
                <a:cs typeface="Arial" panose="020B0604020202020204" pitchFamily="34" charset="0"/>
              </a:rPr>
              <a:t> is its linear density.</a:t>
            </a:r>
          </a:p>
        </p:txBody>
      </p:sp>
      <p:sp>
        <p:nvSpPr>
          <p:cNvPr id="73733" name="Rectangle 13"/>
          <p:cNvSpPr>
            <a:spLocks noChangeArrowheads="1"/>
          </p:cNvSpPr>
          <p:nvPr/>
        </p:nvSpPr>
        <p:spPr bwMode="auto">
          <a:xfrm>
            <a:off x="1587500" y="25401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200"/>
              <a:t>Musical Instruments</a:t>
            </a:r>
          </a:p>
        </p:txBody>
      </p:sp>
      <p:pic>
        <p:nvPicPr>
          <p:cNvPr id="73735" name="Picture 10" descr="21_Pg603_Un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"/>
          <a:stretch>
            <a:fillRect/>
          </a:stretch>
        </p:blipFill>
        <p:spPr bwMode="auto">
          <a:xfrm>
            <a:off x="6686550" y="922338"/>
            <a:ext cx="367665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00601" y="4709027"/>
                <a:ext cx="2308261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1" y="4709027"/>
                <a:ext cx="2308261" cy="1091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09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2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13"/>
          <p:cNvSpPr>
            <a:spLocks noChangeArrowheads="1"/>
          </p:cNvSpPr>
          <p:nvPr/>
        </p:nvSpPr>
        <p:spPr bwMode="auto">
          <a:xfrm>
            <a:off x="1587500" y="25401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200" dirty="0" err="1" smtClean="0"/>
              <a:t>Preclass</a:t>
            </a:r>
            <a:r>
              <a:rPr lang="en-US" sz="3200" dirty="0" smtClean="0"/>
              <a:t> question from this morning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91504"/>
            <a:ext cx="11811000" cy="26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792163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Class </a:t>
            </a:r>
            <a:r>
              <a:rPr lang="en-US" altLang="en-US" sz="3600" dirty="0"/>
              <a:t>24 </a:t>
            </a:r>
            <a:r>
              <a:rPr lang="en-US" altLang="en-US" sz="3600" dirty="0" smtClean="0"/>
              <a:t>(last class) is Tomorrow!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28" y="1066800"/>
            <a:ext cx="11393072" cy="5514584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No Pre-Class Video or Pre-Class quiz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Homework 11 </a:t>
            </a:r>
            <a:r>
              <a:rPr lang="en-US" altLang="en-US" sz="2400" dirty="0"/>
              <a:t>on </a:t>
            </a:r>
            <a:r>
              <a:rPr lang="en-US" altLang="en-US" sz="2400" dirty="0" smtClean="0"/>
              <a:t>Chapter 14 is for practice for the final exam – it’s not worth marks but I suggest you try it anyway for studying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If </a:t>
            </a:r>
            <a:r>
              <a:rPr lang="en-US" altLang="en-US" sz="2400" dirty="0"/>
              <a:t>you haven’t done it, please check your </a:t>
            </a:r>
            <a:r>
              <a:rPr lang="en-US" altLang="en-US" sz="2400" dirty="0" err="1"/>
              <a:t>utoronto</a:t>
            </a:r>
            <a:r>
              <a:rPr lang="en-US" altLang="en-US" sz="2400" dirty="0"/>
              <a:t> email, respond to the </a:t>
            </a:r>
            <a:r>
              <a:rPr lang="en-US" altLang="en-US" sz="2400" dirty="0" err="1"/>
              <a:t>course_evaluations</a:t>
            </a:r>
            <a:r>
              <a:rPr lang="en-US" altLang="en-US" sz="2400" dirty="0"/>
              <a:t> email and evaluate </a:t>
            </a:r>
            <a:r>
              <a:rPr lang="en-US" altLang="en-US" sz="2400" dirty="0" smtClean="0"/>
              <a:t>us!</a:t>
            </a:r>
            <a:endParaRPr lang="en-US" alt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We are skipping section 14.8 on Doppler Shift for this course.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Tomorrow my plan is </a:t>
            </a:r>
            <a:r>
              <a:rPr lang="en-US" altLang="en-US" sz="2400" dirty="0"/>
              <a:t>finish up to section 14.7, then I will do some course review and give some advice about the final exam.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Professor Wilson and I will </a:t>
            </a:r>
            <a:r>
              <a:rPr lang="en-US" altLang="en-US" sz="2400" dirty="0"/>
              <a:t>be giving </a:t>
            </a:r>
            <a:r>
              <a:rPr lang="en-US" altLang="en-US" sz="2400" dirty="0" smtClean="0"/>
              <a:t>back-to-back </a:t>
            </a:r>
            <a:r>
              <a:rPr lang="en-US" altLang="en-US" sz="2400" dirty="0"/>
              <a:t>“Exam Jam” </a:t>
            </a:r>
            <a:r>
              <a:rPr lang="en-US" altLang="en-US" sz="2400" dirty="0" smtClean="0"/>
              <a:t>sessions </a:t>
            </a:r>
            <a:r>
              <a:rPr lang="en-US" altLang="en-US" sz="2400" dirty="0"/>
              <a:t>on </a:t>
            </a:r>
            <a:r>
              <a:rPr lang="en-US" altLang="en-US" sz="2400" dirty="0" smtClean="0"/>
              <a:t>Friday </a:t>
            </a:r>
            <a:r>
              <a:rPr lang="en-US" altLang="en-US" sz="2400" dirty="0"/>
              <a:t>from </a:t>
            </a:r>
            <a:r>
              <a:rPr lang="en-US" altLang="en-US" sz="2400" dirty="0" smtClean="0"/>
              <a:t>1:00-3:00pm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SS2117.  </a:t>
            </a:r>
            <a:r>
              <a:rPr lang="en-US" altLang="en-US" sz="2400" dirty="0"/>
              <a:t>I have posted </a:t>
            </a:r>
            <a:r>
              <a:rPr lang="en-US" altLang="en-US" sz="2400" dirty="0" smtClean="0"/>
              <a:t>slides </a:t>
            </a:r>
            <a:r>
              <a:rPr lang="en-US" altLang="en-US" sz="2400" dirty="0" smtClean="0"/>
              <a:t>Exam </a:t>
            </a:r>
            <a:r>
              <a:rPr lang="en-US" altLang="en-US" sz="2400" dirty="0"/>
              <a:t>Jam on </a:t>
            </a:r>
            <a:r>
              <a:rPr lang="en-US" altLang="en-US" sz="2400" dirty="0" smtClean="0"/>
              <a:t>my site with the other slides, </a:t>
            </a:r>
            <a:r>
              <a:rPr lang="en-US" altLang="en-US" sz="2400" dirty="0" smtClean="0"/>
              <a:t>and </a:t>
            </a:r>
            <a:r>
              <a:rPr lang="en-US" altLang="en-US" sz="2400" dirty="0"/>
              <a:t>I will post any written notes from Exam Jam on the portal after </a:t>
            </a:r>
            <a:r>
              <a:rPr lang="en-US" altLang="en-US" sz="2400" dirty="0" smtClean="0"/>
              <a:t>Friday.</a:t>
            </a:r>
            <a:endParaRPr lang="en-US" alt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dirty="0"/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3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4325" y="152400"/>
            <a:ext cx="8229600" cy="53691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Power and Intensity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09600" y="3330678"/>
            <a:ext cx="41751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When plane waves of power </a:t>
            </a:r>
            <a:r>
              <a:rPr lang="en-US" altLang="en-US" sz="2600" i="1" dirty="0">
                <a:latin typeface="Times New Roman" pitchFamily="84" charset="0"/>
              </a:rPr>
              <a:t>P</a:t>
            </a:r>
            <a:r>
              <a:rPr lang="en-US" altLang="en-US" sz="2600" dirty="0"/>
              <a:t> impinge on area </a:t>
            </a:r>
            <a:r>
              <a:rPr lang="en-US" altLang="en-US" sz="2600" i="1" dirty="0">
                <a:latin typeface="Times New Roman" pitchFamily="84" charset="0"/>
              </a:rPr>
              <a:t>a</a:t>
            </a:r>
            <a:r>
              <a:rPr lang="en-US" altLang="en-US" sz="2600" dirty="0"/>
              <a:t>, we define the </a:t>
            </a:r>
            <a:r>
              <a:rPr lang="en-US" altLang="en-US" sz="2600" b="1" dirty="0"/>
              <a:t>intensity </a:t>
            </a:r>
            <a:r>
              <a:rPr lang="en-US" altLang="en-US" sz="2600" i="1" dirty="0">
                <a:latin typeface="Times New Roman" pitchFamily="84" charset="0"/>
              </a:rPr>
              <a:t>I</a:t>
            </a:r>
            <a:r>
              <a:rPr lang="en-US" altLang="en-US" sz="2600" dirty="0"/>
              <a:t> to be:</a:t>
            </a:r>
          </a:p>
        </p:txBody>
      </p:sp>
      <p:pic>
        <p:nvPicPr>
          <p:cNvPr id="82949" name="Picture 7" descr="CH20_PPT_Slide_20-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5"/>
          <a:stretch>
            <a:fillRect/>
          </a:stretch>
        </p:blipFill>
        <p:spPr bwMode="auto">
          <a:xfrm>
            <a:off x="838199" y="5055871"/>
            <a:ext cx="5362259" cy="104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20_2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"/>
          <a:stretch>
            <a:fillRect/>
          </a:stretch>
        </p:blipFill>
        <p:spPr bwMode="auto">
          <a:xfrm>
            <a:off x="5105401" y="936626"/>
            <a:ext cx="51847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349520" y="3081240"/>
              <a:ext cx="1908000" cy="824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4120" y="3074400"/>
                <a:ext cx="1917000" cy="8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1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5232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Example 20.9.</a:t>
            </a:r>
          </a:p>
          <a:p>
            <a:r>
              <a:rPr lang="en-CA" sz="2400" dirty="0"/>
              <a:t>A laser pointer emits 1.0 </a:t>
            </a:r>
            <a:r>
              <a:rPr lang="en-CA" sz="2400" dirty="0" err="1"/>
              <a:t>mW</a:t>
            </a:r>
            <a:r>
              <a:rPr lang="en-CA" sz="2400" dirty="0"/>
              <a:t> of light power into a 1.0 mm diameter laser beam.  What is the intensity of the laser beam?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laserpointerforums.com/attachments/f45/19977-how-break-seal-green-las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395974"/>
            <a:ext cx="2209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8" descr="20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324600" y="685800"/>
            <a:ext cx="5264094" cy="591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4325" y="136525"/>
            <a:ext cx="8229600" cy="381000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Intensity of Spherical Waves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54746" y="1600200"/>
            <a:ext cx="5181600" cy="333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If a source of spherical waves radiates uniformly in all directions, then the power at distance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/>
              <a:t> is spread uniformly over the surface of a sphere of radius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i="1" dirty="0"/>
              <a:t>.</a:t>
            </a:r>
          </a:p>
          <a:p>
            <a:pPr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intensity of a uniform spherical wave is:</a:t>
            </a:r>
          </a:p>
        </p:txBody>
      </p:sp>
      <p:pic>
        <p:nvPicPr>
          <p:cNvPr id="86021" name="Picture 7" descr="CH20_PPT_Slide_20-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50"/>
          <a:stretch>
            <a:fillRect/>
          </a:stretch>
        </p:blipFill>
        <p:spPr bwMode="auto">
          <a:xfrm>
            <a:off x="1924809" y="5053092"/>
            <a:ext cx="16414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47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log.palmbeachdentist.com/wp-content/uploads/2012/04/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723">
            <a:off x="9272137" y="81818"/>
            <a:ext cx="1331326" cy="20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4325" y="152400"/>
            <a:ext cx="7772400" cy="466578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Intensity and Decibels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581150" y="990600"/>
            <a:ext cx="885825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Human hearing spans an extremely wide range of intensities, from the </a:t>
            </a:r>
            <a:r>
              <a:rPr lang="en-US" altLang="en-US" sz="2600" i="1" dirty="0"/>
              <a:t>threshold of hearing</a:t>
            </a:r>
            <a:r>
              <a:rPr lang="en-US" altLang="en-US" sz="2600" dirty="0"/>
              <a:t> at </a:t>
            </a:r>
            <a:br>
              <a:rPr lang="en-US" altLang="en-US" sz="2600" dirty="0"/>
            </a:br>
            <a:r>
              <a:rPr lang="en-US" altLang="en-US" sz="2600" dirty="0">
                <a:latin typeface="Times New Roman" pitchFamily="84" charset="0"/>
                <a:sym typeface="Symbol" pitchFamily="84" charset="2"/>
              </a:rPr>
              <a:t></a:t>
            </a:r>
            <a:r>
              <a:rPr lang="en-US" altLang="en-US" sz="2600" dirty="0">
                <a:latin typeface="Times New Roman" pitchFamily="84" charset="0"/>
              </a:rPr>
              <a:t> 1 </a:t>
            </a:r>
            <a:r>
              <a:rPr lang="en-US" altLang="en-US" sz="2600" dirty="0">
                <a:latin typeface="Times New Roman" pitchFamily="84" charset="0"/>
                <a:cs typeface="Times New Roman" pitchFamily="84" charset="0"/>
              </a:rPr>
              <a:t>× 10</a:t>
            </a:r>
            <a:r>
              <a:rPr lang="en-US" altLang="en-US" sz="2600" baseline="30000" dirty="0">
                <a:latin typeface="Times New Roman" pitchFamily="84" charset="0"/>
                <a:cs typeface="Times New Roman" pitchFamily="84" charset="0"/>
                <a:sym typeface="Symbol" pitchFamily="84" charset="2"/>
              </a:rPr>
              <a:t></a:t>
            </a:r>
            <a:r>
              <a:rPr lang="en-US" altLang="en-US" sz="2600" baseline="30000" dirty="0">
                <a:latin typeface="Times New Roman" pitchFamily="84" charset="0"/>
                <a:cs typeface="Times New Roman" pitchFamily="84" charset="0"/>
              </a:rPr>
              <a:t>12</a:t>
            </a:r>
            <a:r>
              <a:rPr lang="en-US" altLang="en-US" sz="2600" dirty="0">
                <a:latin typeface="Times New Roman" pitchFamily="84" charset="0"/>
                <a:cs typeface="Times New Roman" pitchFamily="84" charset="0"/>
              </a:rPr>
              <a:t> W/m</a:t>
            </a:r>
            <a:r>
              <a:rPr lang="en-US" altLang="en-US" sz="2600" baseline="30000" dirty="0">
                <a:latin typeface="Times New Roman" pitchFamily="84" charset="0"/>
                <a:cs typeface="Times New Roman" pitchFamily="84" charset="0"/>
              </a:rPr>
              <a:t>2</a:t>
            </a:r>
            <a:r>
              <a:rPr lang="en-US" altLang="en-US" sz="2600" dirty="0">
                <a:cs typeface="Times New Roman" pitchFamily="84" charset="0"/>
              </a:rPr>
              <a:t> </a:t>
            </a:r>
            <a:r>
              <a:rPr lang="en-US" altLang="en-US" sz="2600" dirty="0"/>
              <a:t>(at midrange frequencies) to the </a:t>
            </a:r>
            <a:r>
              <a:rPr lang="en-US" altLang="en-US" sz="2600" i="1" dirty="0"/>
              <a:t>threshold of pain</a:t>
            </a:r>
            <a:r>
              <a:rPr lang="en-US" altLang="en-US" sz="2600" dirty="0"/>
              <a:t> at </a:t>
            </a:r>
            <a:r>
              <a:rPr lang="en-US" altLang="en-US" sz="2600" dirty="0">
                <a:latin typeface="Times New Roman" pitchFamily="84" charset="0"/>
                <a:sym typeface="Symbol" pitchFamily="84" charset="2"/>
              </a:rPr>
              <a:t></a:t>
            </a:r>
            <a:r>
              <a:rPr lang="en-US" altLang="en-US" sz="2600" dirty="0">
                <a:latin typeface="Times New Roman" pitchFamily="84" charset="0"/>
              </a:rPr>
              <a:t> 10 W/m</a:t>
            </a:r>
            <a:r>
              <a:rPr lang="en-US" altLang="en-US" sz="2600" baseline="30000" dirty="0">
                <a:latin typeface="Times New Roman" pitchFamily="84" charset="0"/>
              </a:rPr>
              <a:t>2</a:t>
            </a:r>
            <a:r>
              <a:rPr lang="en-US" altLang="en-US" sz="2600" dirty="0"/>
              <a:t>.</a:t>
            </a:r>
          </a:p>
          <a:p>
            <a:pPr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If we want to make a scale of loudness, it’s convenient and logical to place the zero of our scale at the threshold of hearing.</a:t>
            </a:r>
          </a:p>
          <a:p>
            <a:pPr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To do so, we define the </a:t>
            </a:r>
            <a:r>
              <a:rPr lang="en-US" altLang="en-US" sz="2600" b="1" dirty="0"/>
              <a:t>sound intensity level</a:t>
            </a:r>
            <a:r>
              <a:rPr lang="en-US" altLang="en-US" sz="2600" dirty="0"/>
              <a:t>, expressed in </a:t>
            </a:r>
            <a:r>
              <a:rPr lang="en-US" altLang="en-US" sz="2600" b="1" dirty="0"/>
              <a:t>decibels</a:t>
            </a:r>
            <a:r>
              <a:rPr lang="en-US" altLang="en-US" sz="2600" dirty="0"/>
              <a:t> (dB), as: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1905001" y="5835650"/>
            <a:ext cx="820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/>
              <a:t>where </a:t>
            </a:r>
            <a:r>
              <a:rPr lang="en-US" altLang="en-US" sz="2600" i="1" dirty="0">
                <a:latin typeface="Times New Roman" pitchFamily="84" charset="0"/>
              </a:rPr>
              <a:t>I</a:t>
            </a:r>
            <a:r>
              <a:rPr lang="en-US" altLang="en-US" sz="2600" baseline="-25000" dirty="0">
                <a:latin typeface="Times New Roman" pitchFamily="84" charset="0"/>
              </a:rPr>
              <a:t>0</a:t>
            </a:r>
            <a:r>
              <a:rPr lang="en-US" altLang="en-US" sz="2600" dirty="0">
                <a:latin typeface="Times New Roman" pitchFamily="84" charset="0"/>
              </a:rPr>
              <a:t> = 1 </a:t>
            </a:r>
            <a:r>
              <a:rPr lang="en-US" altLang="en-US" sz="2600" dirty="0">
                <a:latin typeface="Times New Roman" pitchFamily="84" charset="0"/>
                <a:sym typeface="Symbol" pitchFamily="84" charset="2"/>
              </a:rPr>
              <a:t></a:t>
            </a:r>
            <a:r>
              <a:rPr lang="en-US" altLang="en-US" sz="2600" dirty="0">
                <a:latin typeface="Times New Roman" pitchFamily="84" charset="0"/>
              </a:rPr>
              <a:t> 10</a:t>
            </a:r>
            <a:r>
              <a:rPr lang="en-US" altLang="en-US" sz="2600" baseline="30000" dirty="0">
                <a:latin typeface="Times New Roman" pitchFamily="84" charset="0"/>
                <a:sym typeface="Symbol" pitchFamily="84" charset="2"/>
              </a:rPr>
              <a:t></a:t>
            </a:r>
            <a:r>
              <a:rPr lang="en-US" altLang="en-US" sz="2600" baseline="30000" dirty="0">
                <a:latin typeface="Times New Roman" pitchFamily="84" charset="0"/>
              </a:rPr>
              <a:t>12</a:t>
            </a:r>
            <a:r>
              <a:rPr lang="en-US" altLang="en-US" sz="2600" dirty="0">
                <a:latin typeface="Times New Roman" pitchFamily="84" charset="0"/>
              </a:rPr>
              <a:t> W/m</a:t>
            </a:r>
            <a:r>
              <a:rPr lang="en-US" altLang="en-US" sz="2600" baseline="30000" dirty="0">
                <a:latin typeface="Times New Roman" pitchFamily="84" charset="0"/>
              </a:rPr>
              <a:t>2</a:t>
            </a:r>
            <a:r>
              <a:rPr lang="en-US" altLang="en-US" sz="2600" dirty="0"/>
              <a:t>. </a:t>
            </a:r>
          </a:p>
        </p:txBody>
      </p:sp>
      <p:pic>
        <p:nvPicPr>
          <p:cNvPr id="87046" name="Picture 8" descr="CH20_PPT_Slide_20-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7"/>
          <a:stretch>
            <a:fillRect/>
          </a:stretch>
        </p:blipFill>
        <p:spPr bwMode="auto">
          <a:xfrm>
            <a:off x="3879850" y="4616451"/>
            <a:ext cx="3511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13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1015181"/>
          </a:xfrm>
        </p:spPr>
        <p:txBody>
          <a:bodyPr/>
          <a:lstStyle/>
          <a:p>
            <a:pPr marL="290513" indent="-290513"/>
            <a:r>
              <a:rPr lang="en-US" altLang="en-US" sz="3600" dirty="0"/>
              <a:t>Sound Intensity Levels – Representative Values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774825" y="1305541"/>
          <a:ext cx="8569326" cy="530384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12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009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C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Sound Intensity Level,</a:t>
                      </a:r>
                    </a:p>
                    <a:p>
                      <a:pPr algn="ctr"/>
                      <a:r>
                        <a:rPr lang="el-G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(dB)</a:t>
                      </a:r>
                      <a:endParaRPr lang="en-C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Intensity, </a:t>
                      </a:r>
                    </a:p>
                    <a:p>
                      <a:pPr algn="ctr"/>
                      <a:r>
                        <a:rPr lang="en-CA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(W/m</a:t>
                      </a:r>
                      <a:r>
                        <a:rPr lang="en-CA" sz="2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36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jet aircraft 30</a:t>
                      </a:r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 away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Threshold of pain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CA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92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Elevated</a:t>
                      </a:r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train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−3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92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Busy</a:t>
                      </a:r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street traffic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−5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92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Quiet</a:t>
                      </a:r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radio in home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−8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92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whisper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−10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4936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 of hearing at 1000 Hz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−12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753" y="1089212"/>
            <a:ext cx="8229600" cy="5190564"/>
          </a:xfrm>
        </p:spPr>
        <p:txBody>
          <a:bodyPr/>
          <a:lstStyle/>
          <a:p>
            <a:r>
              <a:rPr lang="en-CA" sz="2800" dirty="0"/>
              <a:t>A sound level of 10 decibels has 10 times more intensity than a sound level of zero decibels.</a:t>
            </a:r>
          </a:p>
          <a:p>
            <a:r>
              <a:rPr lang="en-CA" sz="2800" dirty="0"/>
              <a:t>A sound level of 20 decibels has ___ times more intensity than a sound level of zero decibels.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20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50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100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200</a:t>
            </a:r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45318" y="50418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/>
              <a:t>Learning </a:t>
            </a:r>
            <a:r>
              <a:rPr lang="en-US" sz="3600" dirty="0" err="1"/>
              <a:t>Catalytics</a:t>
            </a:r>
            <a:r>
              <a:rPr lang="en-US" sz="3600" dirty="0"/>
              <a:t> Question </a:t>
            </a:r>
          </a:p>
        </p:txBody>
      </p:sp>
    </p:spTree>
    <p:extLst>
      <p:ext uri="{BB962C8B-B14F-4D97-AF65-F5344CB8AC3E}">
        <p14:creationId xmlns:p14="http://schemas.microsoft.com/office/powerpoint/2010/main" val="31825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753" y="1089212"/>
            <a:ext cx="8229600" cy="5190564"/>
          </a:xfrm>
        </p:spPr>
        <p:txBody>
          <a:bodyPr/>
          <a:lstStyle/>
          <a:p>
            <a:r>
              <a:rPr lang="en-US" sz="2800" dirty="0"/>
              <a:t>When you turn up the volume on your </a:t>
            </a:r>
            <a:r>
              <a:rPr lang="en-US" sz="2800" dirty="0" err="1"/>
              <a:t>ipod</a:t>
            </a:r>
            <a:r>
              <a:rPr lang="en-US" sz="2800" dirty="0"/>
              <a:t>, the sound originally entering your ears at 50 decibels is boosted to 80 decibels. By what factor is the intensity of the sound has increased?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1 (no increase)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30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100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300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1000</a:t>
            </a:r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45318" y="50418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/>
              <a:t>Learning </a:t>
            </a:r>
            <a:r>
              <a:rPr lang="en-US" sz="3600" dirty="0" err="1"/>
              <a:t>Catalytics</a:t>
            </a:r>
            <a:r>
              <a:rPr lang="en-US" sz="3600" dirty="0"/>
              <a:t> Question </a:t>
            </a:r>
          </a:p>
        </p:txBody>
      </p:sp>
    </p:spTree>
    <p:extLst>
      <p:ext uri="{BB962C8B-B14F-4D97-AF65-F5344CB8AC3E}">
        <p14:creationId xmlns:p14="http://schemas.microsoft.com/office/powerpoint/2010/main" val="35298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9620</TotalTime>
  <Words>1185</Words>
  <Application>Microsoft Office PowerPoint</Application>
  <PresentationFormat>Widescreen</PresentationFormat>
  <Paragraphs>146</Paragraphs>
  <Slides>26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Batang</vt:lpstr>
      <vt:lpstr>Calibri</vt:lpstr>
      <vt:lpstr>Cambria Math</vt:lpstr>
      <vt:lpstr>Lucida Grande</vt:lpstr>
      <vt:lpstr>Symbol</vt:lpstr>
      <vt:lpstr>Times New Roman</vt:lpstr>
      <vt:lpstr>Wingdings</vt:lpstr>
      <vt:lpstr>Default Design</vt:lpstr>
      <vt:lpstr>Equation</vt:lpstr>
      <vt:lpstr>PHY131H1F  - Class 23</vt:lpstr>
      <vt:lpstr>Wave intensity</vt:lpstr>
      <vt:lpstr>Power and Intensity</vt:lpstr>
      <vt:lpstr>PowerPoint Presentation</vt:lpstr>
      <vt:lpstr>Intensity of Spherical Waves</vt:lpstr>
      <vt:lpstr>Intensity and Decibels</vt:lpstr>
      <vt:lpstr>Sound Intensity Levels – Representative Values</vt:lpstr>
      <vt:lpstr>PowerPoint Presentation</vt:lpstr>
      <vt:lpstr>PowerPoint Presentation</vt:lpstr>
      <vt:lpstr>Waves in Two and Three Dimensions</vt:lpstr>
      <vt:lpstr>Wave Interference</vt:lpstr>
      <vt:lpstr>Beats</vt:lpstr>
      <vt:lpstr>Beats</vt:lpstr>
      <vt:lpstr>Beats</vt:lpstr>
      <vt:lpstr>The tension in each of two strings is adjusted so that both vibrate at exactly 666 Hz. The tension in one of the strings is then increased slightly. As a result, six beats per second are heard when both strings vibrate. What is the new frequency of the string that was tightened?</vt:lpstr>
      <vt:lpstr>Standing Waves on a String</vt:lpstr>
      <vt:lpstr>The Mathematics of Standing Waves</vt:lpstr>
      <vt:lpstr>PowerPoint Presentation</vt:lpstr>
      <vt:lpstr>Node Spacing on a String</vt:lpstr>
      <vt:lpstr>PowerPoint Presentation</vt:lpstr>
      <vt:lpstr>PowerPoint Presentation</vt:lpstr>
      <vt:lpstr>PowerPoint Presentation</vt:lpstr>
      <vt:lpstr>Standing Waves on a String</vt:lpstr>
      <vt:lpstr>PowerPoint Presentation</vt:lpstr>
      <vt:lpstr>PowerPoint Presentation</vt:lpstr>
      <vt:lpstr>Class 24 (last class) is Tomorrow!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</cp:lastModifiedBy>
  <cp:revision>377</cp:revision>
  <cp:lastPrinted>2015-10-21T14:32:15Z</cp:lastPrinted>
  <dcterms:created xsi:type="dcterms:W3CDTF">2011-10-28T14:34:34Z</dcterms:created>
  <dcterms:modified xsi:type="dcterms:W3CDTF">2017-12-05T18:17:40Z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