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804" r:id="rId3"/>
    <p:sldId id="806" r:id="rId4"/>
    <p:sldId id="807" r:id="rId5"/>
    <p:sldId id="808" r:id="rId6"/>
    <p:sldId id="809" r:id="rId7"/>
    <p:sldId id="811" r:id="rId8"/>
    <p:sldId id="813" r:id="rId9"/>
    <p:sldId id="826" r:id="rId10"/>
    <p:sldId id="814" r:id="rId11"/>
    <p:sldId id="815" r:id="rId12"/>
    <p:sldId id="824" r:id="rId13"/>
    <p:sldId id="816" r:id="rId14"/>
    <p:sldId id="818" r:id="rId15"/>
    <p:sldId id="819" r:id="rId16"/>
    <p:sldId id="771" r:id="rId17"/>
    <p:sldId id="768" r:id="rId18"/>
    <p:sldId id="779" r:id="rId19"/>
    <p:sldId id="781" r:id="rId20"/>
    <p:sldId id="780" r:id="rId21"/>
    <p:sldId id="793" r:id="rId22"/>
    <p:sldId id="825" r:id="rId23"/>
    <p:sldId id="823" r:id="rId24"/>
    <p:sldId id="791" r:id="rId25"/>
    <p:sldId id="792" r:id="rId26"/>
    <p:sldId id="794" r:id="rId27"/>
    <p:sldId id="796" r:id="rId28"/>
    <p:sldId id="795" r:id="rId29"/>
    <p:sldId id="391" r:id="rId30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602B"/>
    <a:srgbClr val="BFD3C8"/>
    <a:srgbClr val="90B8A6"/>
    <a:srgbClr val="FFFFFF"/>
    <a:srgbClr val="00007C"/>
    <a:srgbClr val="8D0000"/>
    <a:srgbClr val="B90000"/>
    <a:srgbClr val="7F3E17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0" autoAdjust="0"/>
    <p:restoredTop sz="94084" autoAdjust="0"/>
  </p:normalViewPr>
  <p:slideViewPr>
    <p:cSldViewPr>
      <p:cViewPr varScale="1">
        <p:scale>
          <a:sx n="68" d="100"/>
          <a:sy n="68" d="100"/>
        </p:scale>
        <p:origin x="708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6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6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pPr>
              <a:defRPr/>
            </a:pPr>
            <a:fld id="{EE0CE762-0A18-6249-9CA5-DE404A132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04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6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7038" y="693738"/>
            <a:ext cx="61563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6" y="4387442"/>
            <a:ext cx="5607712" cy="415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6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pPr>
              <a:defRPr/>
            </a:pPr>
            <a:fld id="{199A51DD-06F9-6D48-9F46-1A45ABCC0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5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54193" indent="-290074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60297" indent="-232059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24416" indent="-232059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88535" indent="-232059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52654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016773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80892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45010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BEA8CCB1-A4C9-4261-B638-7A5AE6021162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970938" y="8772669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4" tIns="46412" rIns="92824" bIns="46412" anchor="b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3C77B9B9-1756-4D3D-8500-BAD2D48E5803}" type="slidenum">
              <a:rPr lang="en-US" altLang="en-US" sz="1200"/>
              <a:pPr algn="r" eaLnBrk="1" hangingPunct="1"/>
              <a:t>2</a:t>
            </a:fld>
            <a:endParaRPr lang="en-US" altLang="en-US" sz="1200"/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solidFill>
            <a:srgbClr val="FFFFFF"/>
          </a:solidFill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84" charset="-128"/>
              </a:rPr>
              <a:t>Answer: C</a:t>
            </a:r>
          </a:p>
        </p:txBody>
      </p:sp>
    </p:spTree>
    <p:extLst>
      <p:ext uri="{BB962C8B-B14F-4D97-AF65-F5344CB8AC3E}">
        <p14:creationId xmlns:p14="http://schemas.microsoft.com/office/powerpoint/2010/main" val="3411613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3738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9A51DD-06F9-6D48-9F46-1A45ABCC091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43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F43A49-CBD6-4CEA-9ECE-7DE6F9D916CF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644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437870-AEAB-45A5-88C2-8618193C3C6C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132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3738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46D4-3BFA-E74D-A4AF-6678D14BEF9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50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3738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46D4-3BFA-E74D-A4AF-6678D14BEF9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93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3738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46D4-3BFA-E74D-A4AF-6678D14BEF9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3738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46D4-3BFA-E74D-A4AF-6678D14BEF9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00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3738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46D4-3BFA-E74D-A4AF-6678D14BEF9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09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3738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46D4-3BFA-E74D-A4AF-6678D14BEF9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25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54193" indent="-290074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60297" indent="-232059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24416" indent="-232059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88535" indent="-232059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52654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016773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80892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45010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EAD7597D-20C1-48D4-B553-0F58BB1F4265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59747" name="Rectangle 7"/>
          <p:cNvSpPr txBox="1">
            <a:spLocks noGrp="1" noChangeArrowheads="1"/>
          </p:cNvSpPr>
          <p:nvPr/>
        </p:nvSpPr>
        <p:spPr bwMode="auto">
          <a:xfrm>
            <a:off x="3970938" y="8772669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4" tIns="46412" rIns="92824" bIns="46412" anchor="b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CD5DD2AD-2127-4B34-9EF4-CCC55B0DC3CA}" type="slidenum">
              <a:rPr lang="en-US" altLang="en-US" sz="1200"/>
              <a:pPr algn="r" eaLnBrk="1" hangingPunct="1"/>
              <a:t>7</a:t>
            </a:fld>
            <a:endParaRPr lang="en-US" altLang="en-US" sz="1200"/>
          </a:p>
        </p:txBody>
      </p:sp>
      <p:sp>
        <p:nvSpPr>
          <p:cNvPr id="15974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solidFill>
            <a:srgbClr val="FFFFFF"/>
          </a:solidFill>
          <a:ln/>
        </p:spPr>
      </p:sp>
      <p:sp>
        <p:nvSpPr>
          <p:cNvPr id="15974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4860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3738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46D4-3BFA-E74D-A4AF-6678D14BEF9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66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3738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46D4-3BFA-E74D-A4AF-6678D14BEF9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67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3738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46D4-3BFA-E74D-A4AF-6678D14BEF9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53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54193" indent="-290074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60297" indent="-232059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24416" indent="-232059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88535" indent="-232059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52654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016773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80892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45010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82C6C69D-6980-496B-9D66-C8A46C3C5B34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161795" name="Rectangle 7"/>
          <p:cNvSpPr txBox="1">
            <a:spLocks noGrp="1" noChangeArrowheads="1"/>
          </p:cNvSpPr>
          <p:nvPr/>
        </p:nvSpPr>
        <p:spPr bwMode="auto">
          <a:xfrm>
            <a:off x="3970938" y="8772669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4" tIns="46412" rIns="92824" bIns="46412" anchor="b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DE7A4DD5-238A-4E46-9C80-EEE9E391FEA2}" type="slidenum">
              <a:rPr lang="en-US" altLang="en-US" sz="1200"/>
              <a:pPr algn="r" eaLnBrk="1" hangingPunct="1"/>
              <a:t>13</a:t>
            </a:fld>
            <a:endParaRPr lang="en-US" altLang="en-US" sz="1200"/>
          </a:p>
        </p:txBody>
      </p:sp>
      <p:sp>
        <p:nvSpPr>
          <p:cNvPr id="16179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solidFill>
            <a:srgbClr val="FFFFFF"/>
          </a:solidFill>
          <a:ln/>
        </p:spPr>
      </p:sp>
      <p:sp>
        <p:nvSpPr>
          <p:cNvPr id="16179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8371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3738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46D4-3BFA-E74D-A4AF-6678D14BEF9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0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90FA2-95FA-EC4D-9679-B5E831CF0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9BB5A-C110-4E4E-B2A5-6AD1382DD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4F756-45E7-144D-99C1-A6D87F0A8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D50B9-926F-46DB-B6BA-CD031EB41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8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A5BC3-D362-4648-8F02-86AB5C660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EB6C8-8E9D-0249-A13F-2E1FBE743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2A479-31C8-2B40-A44C-244D583D8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15D11-8A13-5947-8D08-E0E6EC229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AFB9D-9874-CA44-AA62-44661E82F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6A5BC-F832-094C-B8D2-F0157CCE4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FC98C-9B1A-6F4D-B288-FAF32AFC9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6DD4D-71B3-5C46-816D-632BACBD0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1AD56E1-4800-214B-8B54-E9EC7E38D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jpe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-30481"/>
            <a:ext cx="8991600" cy="1249679"/>
          </a:xfrm>
          <a:noFill/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tx1"/>
                </a:solidFill>
              </a:rPr>
              <a:t>PHY131H1F</a:t>
            </a:r>
            <a:r>
              <a:rPr lang="en-US" sz="3600" dirty="0">
                <a:solidFill>
                  <a:schemeClr val="tx1"/>
                </a:solidFill>
                <a:latin typeface="Times New Roman" charset="0"/>
              </a:rPr>
              <a:t>  - Class 24</a:t>
            </a:r>
            <a:br>
              <a:rPr lang="en-US" sz="3600" dirty="0">
                <a:solidFill>
                  <a:schemeClr val="tx1"/>
                </a:solidFill>
                <a:latin typeface="Times New Roman" charset="0"/>
              </a:rPr>
            </a:br>
            <a:r>
              <a:rPr lang="en-US" sz="3600" dirty="0">
                <a:solidFill>
                  <a:schemeClr val="tx1"/>
                </a:solidFill>
                <a:latin typeface="Times New Roman" charset="0"/>
              </a:rPr>
              <a:t>The last class!!</a:t>
            </a:r>
            <a:endParaRPr lang="en-US" sz="280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1759424" y="789086"/>
            <a:ext cx="4336576" cy="162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CA" sz="2400" kern="0" dirty="0">
                <a:latin typeface="+mn-lt"/>
                <a:ea typeface="+mn-ea"/>
                <a:cs typeface="+mn-cs"/>
              </a:rPr>
              <a:t>Today: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219200"/>
            <a:ext cx="5562600" cy="223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sz="2400" dirty="0"/>
              <a:t>Finishing Ch.14 up to section 14.7: </a:t>
            </a:r>
          </a:p>
          <a:p>
            <a:pPr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sz="2400" dirty="0"/>
              <a:t>Standing Sound Waves</a:t>
            </a:r>
          </a:p>
          <a:p>
            <a:pPr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sz="2400" dirty="0"/>
              <a:t>Wind Instruments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705600" y="1348561"/>
            <a:ext cx="4876800" cy="147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sz="2400" dirty="0"/>
              <a:t>Course review</a:t>
            </a:r>
          </a:p>
          <a:p>
            <a:pPr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sz="2400" dirty="0"/>
              <a:t>Tips for the final exam</a:t>
            </a:r>
          </a:p>
          <a:p>
            <a:pPr eaLnBrk="1" hangingPunct="1">
              <a:spcBef>
                <a:spcPts val="0"/>
              </a:spcBef>
              <a:spcAft>
                <a:spcPts val="2400"/>
              </a:spcAft>
            </a:pPr>
            <a:endParaRPr lang="en-US" alt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455799"/>
            <a:ext cx="11811000" cy="3317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20"/>
            <a:ext cx="5715000" cy="548481"/>
          </a:xfrm>
        </p:spPr>
        <p:txBody>
          <a:bodyPr/>
          <a:lstStyle/>
          <a:p>
            <a:pPr algn="l"/>
            <a:r>
              <a:rPr lang="en-CA" sz="2800" dirty="0"/>
              <a:t>Example from a past test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684904"/>
            <a:ext cx="5502536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 metal pipe, open at both ends, can create a standing wave in the second harmonic with a frequency of 483 Hz.  What is the length of the pipe?</a:t>
            </a:r>
            <a:endParaRPr lang="en-CA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172200" y="152400"/>
            <a:ext cx="0" cy="658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5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2" name="Picture 4" descr="equation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9616" y="4906384"/>
            <a:ext cx="7184718" cy="1936750"/>
          </a:xfrm>
          <a:prstGeom prst="rect">
            <a:avLst/>
          </a:prstGeom>
          <a:noFill/>
        </p:spPr>
      </p:pic>
      <p:pic>
        <p:nvPicPr>
          <p:cNvPr id="4" name="Picture 12" descr="21_18_Figur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1"/>
          <a:stretch>
            <a:fillRect/>
          </a:stretch>
        </p:blipFill>
        <p:spPr bwMode="auto">
          <a:xfrm>
            <a:off x="4511824" y="91490"/>
            <a:ext cx="3240360" cy="471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73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6" name="Picture 4" descr="equation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5680" y="4794498"/>
            <a:ext cx="5791200" cy="2063503"/>
          </a:xfrm>
          <a:prstGeom prst="rect">
            <a:avLst/>
          </a:prstGeom>
          <a:noFill/>
        </p:spPr>
      </p:pic>
      <p:pic>
        <p:nvPicPr>
          <p:cNvPr id="4" name="Picture 13" descr="21_18_Figur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"/>
          <a:stretch>
            <a:fillRect/>
          </a:stretch>
        </p:blipFill>
        <p:spPr bwMode="auto">
          <a:xfrm>
            <a:off x="4511824" y="71476"/>
            <a:ext cx="3168352" cy="472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41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8" name="Picture 10" descr="CH21_PPT_Slide_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6" t="4869" r="1274" b="76567"/>
          <a:stretch>
            <a:fillRect/>
          </a:stretch>
        </p:blipFill>
        <p:spPr bwMode="auto">
          <a:xfrm>
            <a:off x="6858000" y="765176"/>
            <a:ext cx="3505200" cy="11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5" name="Picture 7" descr="CH21_PPT_Slide_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6"/>
          <a:stretch>
            <a:fillRect/>
          </a:stretch>
        </p:blipFill>
        <p:spPr bwMode="auto">
          <a:xfrm>
            <a:off x="1825626" y="2095501"/>
            <a:ext cx="8258175" cy="472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0" name="Rectangle 13"/>
          <p:cNvSpPr>
            <a:spLocks noChangeArrowheads="1"/>
          </p:cNvSpPr>
          <p:nvPr/>
        </p:nvSpPr>
        <p:spPr bwMode="auto">
          <a:xfrm>
            <a:off x="1587500" y="25401"/>
            <a:ext cx="82296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21.7</a:t>
            </a:r>
          </a:p>
        </p:txBody>
      </p:sp>
      <p:sp>
        <p:nvSpPr>
          <p:cNvPr id="68613" name="Rectangle 1026"/>
          <p:cNvSpPr>
            <a:spLocks/>
          </p:cNvSpPr>
          <p:nvPr/>
        </p:nvSpPr>
        <p:spPr bwMode="auto">
          <a:xfrm>
            <a:off x="1981200" y="685800"/>
            <a:ext cx="47625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300" dirty="0"/>
              <a:t>An open-closed tube of air of length </a:t>
            </a:r>
            <a:r>
              <a:rPr lang="en-US" altLang="en-US" sz="2300" i="1" dirty="0">
                <a:latin typeface="Times New Roman" pitchFamily="84" charset="0"/>
              </a:rPr>
              <a:t>L</a:t>
            </a:r>
            <a:r>
              <a:rPr lang="en-US" altLang="en-US" sz="2300" dirty="0"/>
              <a:t> has the closed end on the right. Which is the displacement graph of the </a:t>
            </a:r>
            <a:r>
              <a:rPr lang="en-US" altLang="en-US" sz="2300" i="1" dirty="0">
                <a:latin typeface="Times New Roman" pitchFamily="84" charset="0"/>
              </a:rPr>
              <a:t>m</a:t>
            </a:r>
            <a:r>
              <a:rPr lang="en-US" altLang="en-US" sz="2300" dirty="0">
                <a:latin typeface="Times New Roman" pitchFamily="84" charset="0"/>
              </a:rPr>
              <a:t> = 3</a:t>
            </a:r>
            <a:r>
              <a:rPr lang="en-US" altLang="en-US" sz="2300" dirty="0"/>
              <a:t> standing wave in this tube?</a:t>
            </a:r>
          </a:p>
          <a:p>
            <a:pPr eaLnBrk="1" hangingPunct="1">
              <a:buFont typeface="Arial" charset="0"/>
              <a:buAutoNum type="alphaUcPeriod"/>
            </a:pPr>
            <a:endParaRPr lang="en-US" altLang="en-US" sz="2300" dirty="0"/>
          </a:p>
          <a:p>
            <a:pPr eaLnBrk="1" hangingPunct="1">
              <a:buFont typeface="Arial" charset="0"/>
              <a:buAutoNum type="alphaUcPeriod"/>
            </a:pPr>
            <a:endParaRPr lang="en-US" altLang="en-US" sz="2300" dirty="0"/>
          </a:p>
          <a:p>
            <a:pPr eaLnBrk="1" hangingPunct="1">
              <a:buFont typeface="Arial" charset="0"/>
              <a:buNone/>
            </a:pPr>
            <a:endParaRPr lang="en-US" altLang="en-US" sz="23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69720" y="92892"/>
            <a:ext cx="8627807" cy="51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 smtClean="0"/>
              <a:t>Learning </a:t>
            </a:r>
            <a:r>
              <a:rPr lang="en-US" sz="3600" dirty="0" err="1" smtClean="0"/>
              <a:t>Catalytics</a:t>
            </a:r>
            <a:r>
              <a:rPr lang="en-US" sz="3600" dirty="0" smtClean="0"/>
              <a:t> </a:t>
            </a:r>
            <a:r>
              <a:rPr lang="en-US" sz="3600" dirty="0"/>
              <a:t>Discussion Question</a:t>
            </a:r>
          </a:p>
        </p:txBody>
      </p:sp>
    </p:spTree>
    <p:extLst>
      <p:ext uri="{BB962C8B-B14F-4D97-AF65-F5344CB8AC3E}">
        <p14:creationId xmlns:p14="http://schemas.microsoft.com/office/powerpoint/2010/main" val="151996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6" name="Picture 4" descr="equation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5680" y="4794498"/>
            <a:ext cx="5791200" cy="2063503"/>
          </a:xfrm>
          <a:prstGeom prst="rect">
            <a:avLst/>
          </a:prstGeom>
          <a:noFill/>
        </p:spPr>
      </p:pic>
      <p:pic>
        <p:nvPicPr>
          <p:cNvPr id="4" name="Picture 13" descr="21_18_Figur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"/>
          <a:stretch>
            <a:fillRect/>
          </a:stretch>
        </p:blipFill>
        <p:spPr bwMode="auto">
          <a:xfrm>
            <a:off x="4511824" y="71476"/>
            <a:ext cx="3168352" cy="472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52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3"/>
          <p:cNvSpPr txBox="1">
            <a:spLocks noChangeArrowheads="1"/>
          </p:cNvSpPr>
          <p:nvPr/>
        </p:nvSpPr>
        <p:spPr bwMode="auto">
          <a:xfrm>
            <a:off x="1619774" y="547577"/>
            <a:ext cx="850106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00" indent="-3175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sz="2500" dirty="0">
                <a:cs typeface="Arial" panose="020B0604020202020204" pitchFamily="34" charset="0"/>
              </a:rPr>
              <a:t>With a wind instrument, blowing into the mouthpiece creates a standing sound wave inside a tube of air.</a:t>
            </a:r>
          </a:p>
          <a:p>
            <a:pPr eaLnBrk="1" hangingPunct="1"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sz="2500" dirty="0">
                <a:cs typeface="Arial" panose="020B0604020202020204" pitchFamily="34" charset="0"/>
              </a:rPr>
              <a:t>The player changes the notes by using her fingers to cover holes or open valves, changing the length of the tube and thus its fundamental frequency: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619773" y="4497277"/>
            <a:ext cx="8358188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00" indent="-3175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sz="2500" dirty="0">
                <a:cs typeface="Arial" panose="020B0604020202020204" pitchFamily="34" charset="0"/>
              </a:rPr>
              <a:t>In both of these equations, </a:t>
            </a:r>
            <a:r>
              <a:rPr lang="en-US" sz="2500" i="1" dirty="0">
                <a:latin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sz="2500" dirty="0">
                <a:cs typeface="Arial" panose="020B0604020202020204" pitchFamily="34" charset="0"/>
              </a:rPr>
              <a:t> is the speed of sound in the air </a:t>
            </a:r>
            <a:r>
              <a:rPr lang="en-US" sz="2500" i="1" dirty="0">
                <a:cs typeface="Arial" panose="020B0604020202020204" pitchFamily="34" charset="0"/>
              </a:rPr>
              <a:t>inside </a:t>
            </a:r>
            <a:r>
              <a:rPr lang="en-US" sz="2500" dirty="0">
                <a:cs typeface="Arial" panose="020B0604020202020204" pitchFamily="34" charset="0"/>
              </a:rPr>
              <a:t>the tube.</a:t>
            </a:r>
          </a:p>
          <a:p>
            <a:pPr eaLnBrk="1" hangingPunct="1"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</a:pPr>
            <a:r>
              <a:rPr lang="en-US" sz="2500" dirty="0">
                <a:cs typeface="Arial" panose="020B0604020202020204" pitchFamily="34" charset="0"/>
              </a:rPr>
              <a:t>Overblowing wind instruments can sometimes produce higher harmonics such as </a:t>
            </a:r>
            <a:r>
              <a:rPr lang="en-US" sz="2500" i="1" dirty="0">
                <a:latin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sz="2500" baseline="-25000" dirty="0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5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</a:t>
            </a:r>
            <a:r>
              <a:rPr lang="en-US" sz="2500" dirty="0">
                <a:latin typeface="Times New Roman" panose="02020603050405020304" pitchFamily="18" charset="0"/>
                <a:cs typeface="Arial" panose="020B0604020202020204" pitchFamily="34" charset="0"/>
              </a:rPr>
              <a:t> 2</a:t>
            </a:r>
            <a:r>
              <a:rPr lang="en-US" sz="2500" i="1" dirty="0">
                <a:latin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sz="2500" baseline="-25000" dirty="0"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2500" dirty="0">
                <a:cs typeface="Arial" panose="020B0604020202020204" pitchFamily="34" charset="0"/>
              </a:rPr>
              <a:t> and </a:t>
            </a:r>
            <a:r>
              <a:rPr lang="en-US" sz="2500" i="1" dirty="0">
                <a:latin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sz="2500" baseline="-25000" dirty="0"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25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</a:t>
            </a:r>
            <a:r>
              <a:rPr lang="en-US" sz="2500" dirty="0">
                <a:latin typeface="Times New Roman" panose="02020603050405020304" pitchFamily="18" charset="0"/>
                <a:cs typeface="Arial" panose="020B0604020202020204" pitchFamily="34" charset="0"/>
              </a:rPr>
              <a:t> 3</a:t>
            </a:r>
            <a:r>
              <a:rPr lang="en-US" sz="2500" i="1" dirty="0">
                <a:latin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sz="2500" baseline="-25000" dirty="0"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250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50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4758" name="Rectangle 13"/>
          <p:cNvSpPr>
            <a:spLocks noChangeArrowheads="1"/>
          </p:cNvSpPr>
          <p:nvPr/>
        </p:nvSpPr>
        <p:spPr bwMode="auto">
          <a:xfrm>
            <a:off x="1587500" y="25401"/>
            <a:ext cx="82296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3200" dirty="0"/>
              <a:t>Musical Instruments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337449" y="3605102"/>
            <a:ext cx="6791325" cy="854075"/>
            <a:chOff x="1768475" y="3957638"/>
            <a:chExt cx="6791325" cy="854075"/>
          </a:xfrm>
        </p:grpSpPr>
        <p:sp>
          <p:nvSpPr>
            <p:cNvPr id="74757" name="Text Box 3"/>
            <p:cNvSpPr txBox="1">
              <a:spLocks noChangeArrowheads="1"/>
            </p:cNvSpPr>
            <p:nvPr/>
          </p:nvSpPr>
          <p:spPr bwMode="auto">
            <a:xfrm>
              <a:off x="3381375" y="3957638"/>
              <a:ext cx="5178425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>
                  <a:srgbClr val="FF0000"/>
                </a:buClr>
              </a:pPr>
              <a:r>
                <a:rPr lang="en-US" sz="2500" dirty="0">
                  <a:cs typeface="Arial" panose="020B0604020202020204" pitchFamily="34" charset="0"/>
                </a:rPr>
                <a:t>for an open-closed tube instrument, such as a clarinet</a:t>
              </a:r>
            </a:p>
          </p:txBody>
        </p:sp>
        <p:pic>
          <p:nvPicPr>
            <p:cNvPr id="74760" name="Picture 12" descr="CH21_PPT_Slide_21-70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8475" y="3962400"/>
              <a:ext cx="1304925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3321573" y="2657364"/>
            <a:ext cx="6807200" cy="854075"/>
            <a:chOff x="1752600" y="3009900"/>
            <a:chExt cx="6807200" cy="854075"/>
          </a:xfrm>
        </p:grpSpPr>
        <p:sp>
          <p:nvSpPr>
            <p:cNvPr id="74756" name="Text Box 3"/>
            <p:cNvSpPr txBox="1">
              <a:spLocks noChangeArrowheads="1"/>
            </p:cNvSpPr>
            <p:nvPr/>
          </p:nvSpPr>
          <p:spPr bwMode="auto">
            <a:xfrm>
              <a:off x="3381375" y="3009900"/>
              <a:ext cx="5178425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>
                  <a:srgbClr val="FF0000"/>
                </a:buClr>
              </a:pPr>
              <a:r>
                <a:rPr lang="en-US" sz="2500" dirty="0">
                  <a:cs typeface="Arial" panose="020B0604020202020204" pitchFamily="34" charset="0"/>
                </a:rPr>
                <a:t>for an open-open tube instrument, such as a flute</a:t>
              </a:r>
            </a:p>
          </p:txBody>
        </p:sp>
        <p:pic>
          <p:nvPicPr>
            <p:cNvPr id="74761" name="Picture 13" descr="CH21_PPT_Slide_21-70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3009900"/>
              <a:ext cx="1317625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331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9"/>
          <p:cNvSpPr>
            <a:spLocks noChangeArrowheads="1"/>
          </p:cNvSpPr>
          <p:nvPr/>
        </p:nvSpPr>
        <p:spPr bwMode="auto">
          <a:xfrm>
            <a:off x="533399" y="685808"/>
            <a:ext cx="97964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</a:rPr>
              <a:t>The correct, general equation for the gravitational potential energy of a system consisting of two masses </a:t>
            </a:r>
            <a:r>
              <a:rPr lang="en-US" altLang="en-US" sz="2400" i="1" dirty="0" smtClean="0">
                <a:cs typeface="Times New Roman" panose="02020603050405020304" pitchFamily="18" charset="0"/>
              </a:rPr>
              <a:t>M</a:t>
            </a:r>
            <a:r>
              <a:rPr lang="en-US" altLang="en-US" sz="2400" dirty="0" smtClean="0">
                <a:latin typeface="Arial" panose="020B0604020202020204" pitchFamily="34" charset="0"/>
              </a:rPr>
              <a:t> and </a:t>
            </a:r>
            <a:r>
              <a:rPr lang="en-US" altLang="en-US" sz="2400" i="1" dirty="0" smtClean="0">
                <a:cs typeface="Times New Roman" panose="02020603050405020304" pitchFamily="18" charset="0"/>
              </a:rPr>
              <a:t>m</a:t>
            </a:r>
            <a:r>
              <a:rPr lang="en-US" altLang="en-US" sz="2400" dirty="0" smtClean="0">
                <a:latin typeface="Arial" panose="020B0604020202020204" pitchFamily="34" charset="0"/>
              </a:rPr>
              <a:t> a distance </a:t>
            </a:r>
            <a:r>
              <a:rPr lang="en-US" altLang="en-US" sz="2400" i="1" dirty="0" smtClean="0">
                <a:cs typeface="Times New Roman" panose="02020603050405020304" pitchFamily="18" charset="0"/>
              </a:rPr>
              <a:t>r</a:t>
            </a:r>
            <a:r>
              <a:rPr lang="en-US" altLang="en-US" sz="2400" dirty="0" smtClean="0">
                <a:latin typeface="Arial" panose="020B0604020202020204" pitchFamily="34" charset="0"/>
              </a:rPr>
              <a:t> apart is: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955"/>
            <a:ext cx="11430000" cy="595221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Review: Gravitational Potential Energy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748817"/>
              </p:ext>
            </p:extLst>
          </p:nvPr>
        </p:nvGraphicFramePr>
        <p:xfrm>
          <a:off x="4658242" y="1554111"/>
          <a:ext cx="1996554" cy="768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9" name="Equation" r:id="rId3" imgW="1879560" imgH="723600" progId="Equation.DSMT4">
                  <p:embed/>
                </p:oleObj>
              </mc:Choice>
              <mc:Fallback>
                <p:oleObj name="Equation" r:id="rId3" imgW="187956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8242" y="1554111"/>
                        <a:ext cx="1996554" cy="7689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50494" y="2362705"/>
            <a:ext cx="11224847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</a:rPr>
              <a:t>Where the zero point is arbitrarily set so that </a:t>
            </a:r>
            <a:r>
              <a:rPr lang="en-US" altLang="en-US" sz="2400" i="1" dirty="0" smtClean="0">
                <a:cs typeface="Times New Roman" panose="02020603050405020304" pitchFamily="18" charset="0"/>
              </a:rPr>
              <a:t>U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= 0</a:t>
            </a:r>
            <a:r>
              <a:rPr lang="en-US" altLang="en-US" sz="2400" dirty="0" smtClean="0">
                <a:latin typeface="Arial" panose="020B0604020202020204" pitchFamily="34" charset="0"/>
              </a:rPr>
              <a:t> when </a:t>
            </a:r>
            <a:r>
              <a:rPr lang="en-US" altLang="en-US" sz="2400" i="1" dirty="0" smtClean="0">
                <a:cs typeface="Times New Roman" panose="02020603050405020304" pitchFamily="18" charset="0"/>
              </a:rPr>
              <a:t>r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= ∞</a:t>
            </a:r>
            <a:r>
              <a:rPr lang="en-US" altLang="en-US" sz="2400" dirty="0" smtClean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</a:rPr>
              <a:t>Consider an object of mass </a:t>
            </a:r>
            <a:r>
              <a:rPr lang="en-US" altLang="en-US" sz="2400" i="1" dirty="0" smtClean="0">
                <a:cs typeface="Times New Roman" panose="02020603050405020304" pitchFamily="18" charset="0"/>
              </a:rPr>
              <a:t>m</a:t>
            </a:r>
            <a:r>
              <a:rPr lang="en-US" altLang="en-US" sz="2400" dirty="0" smtClean="0">
                <a:latin typeface="Arial" panose="020B0604020202020204" pitchFamily="34" charset="0"/>
              </a:rPr>
              <a:t>, a small distance </a:t>
            </a:r>
            <a:r>
              <a:rPr lang="en-US" altLang="en-US" sz="2400" i="1" dirty="0" smtClean="0">
                <a:cs typeface="Times New Roman" panose="02020603050405020304" pitchFamily="18" charset="0"/>
              </a:rPr>
              <a:t>h</a:t>
            </a:r>
            <a:r>
              <a:rPr lang="en-US" altLang="en-US" sz="2400" dirty="0" smtClean="0">
                <a:latin typeface="Arial" panose="020B0604020202020204" pitchFamily="34" charset="0"/>
              </a:rPr>
              <a:t> above the surface of a planet of mass </a:t>
            </a:r>
            <a:r>
              <a:rPr lang="en-US" altLang="en-US" sz="2400" i="1" dirty="0" smtClean="0">
                <a:cs typeface="Times New Roman" panose="02020603050405020304" pitchFamily="18" charset="0"/>
              </a:rPr>
              <a:t>M</a:t>
            </a:r>
            <a:r>
              <a:rPr lang="en-US" altLang="en-US" sz="2400" dirty="0" smtClean="0">
                <a:latin typeface="Arial" panose="020B0604020202020204" pitchFamily="34" charset="0"/>
              </a:rPr>
              <a:t> and radius </a:t>
            </a:r>
            <a:r>
              <a:rPr lang="en-US" altLang="en-US" sz="2400" i="1" dirty="0" smtClean="0">
                <a:cs typeface="Times New Roman" panose="02020603050405020304" pitchFamily="18" charset="0"/>
              </a:rPr>
              <a:t>R</a:t>
            </a:r>
            <a:r>
              <a:rPr lang="en-US" altLang="en-US" sz="2400" dirty="0" smtClean="0">
                <a:latin typeface="Arial" panose="020B0604020202020204" pitchFamily="34" charset="0"/>
              </a:rPr>
              <a:t>.  Let’s do a Taylor Expansion of </a:t>
            </a:r>
            <a:r>
              <a:rPr lang="en-US" altLang="en-US" sz="2400" i="1" dirty="0" smtClean="0">
                <a:cs typeface="Times New Roman" panose="02020603050405020304" pitchFamily="18" charset="0"/>
              </a:rPr>
              <a:t>U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cs typeface="Times New Roman" panose="02020603050405020304" pitchFamily="18" charset="0"/>
              </a:rPr>
              <a:t>h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)</a:t>
            </a:r>
            <a:r>
              <a:rPr lang="en-US" altLang="en-US" sz="2400" dirty="0" smtClean="0">
                <a:latin typeface="Arial" panose="020B0604020202020204" pitchFamily="34" charset="0"/>
              </a:rPr>
              <a:t>: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69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sports-illustration.com/highresolution/l_1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4188"/>
            <a:ext cx="5029200" cy="632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/>
          <p:cNvSpPr/>
          <p:nvPr/>
        </p:nvSpPr>
        <p:spPr bwMode="auto">
          <a:xfrm>
            <a:off x="5372247" y="4760648"/>
            <a:ext cx="1890713" cy="220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CA" sz="2400">
              <a:latin typeface="Times" pitchFamily="-105" charset="0"/>
            </a:endParaRPr>
          </a:p>
        </p:txBody>
      </p:sp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7592"/>
            <a:ext cx="3617559" cy="2773132"/>
          </a:xfrm>
        </p:spPr>
        <p:txBody>
          <a:bodyPr/>
          <a:lstStyle/>
          <a:p>
            <a:r>
              <a:rPr lang="en-US" sz="3200" dirty="0"/>
              <a:t>Review: Conservation of Mechanical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20663" y="3268651"/>
                <a:ext cx="337791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CA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CA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CA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CA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663" y="3268651"/>
                <a:ext cx="3377912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 bwMode="auto">
          <a:xfrm>
            <a:off x="7162800" y="1447800"/>
            <a:ext cx="1143000" cy="220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CA" sz="2400">
              <a:latin typeface="Times" pitchFamily="-105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 rot="8724920">
            <a:off x="7540788" y="156503"/>
            <a:ext cx="974289" cy="1259305"/>
            <a:chOff x="3007895" y="4648200"/>
            <a:chExt cx="974289" cy="1259305"/>
          </a:xfrm>
        </p:grpSpPr>
        <p:sp>
          <p:nvSpPr>
            <p:cNvPr id="39" name="Freeform 38"/>
            <p:cNvSpPr/>
            <p:nvPr/>
          </p:nvSpPr>
          <p:spPr bwMode="auto">
            <a:xfrm>
              <a:off x="3019528" y="5500339"/>
              <a:ext cx="540949" cy="407166"/>
            </a:xfrm>
            <a:custGeom>
              <a:avLst/>
              <a:gdLst>
                <a:gd name="connsiteX0" fmla="*/ 1985211 w 2237874"/>
                <a:gd name="connsiteY0" fmla="*/ 601579 h 1684421"/>
                <a:gd name="connsiteX1" fmla="*/ 1660358 w 2237874"/>
                <a:gd name="connsiteY1" fmla="*/ 613611 h 1684421"/>
                <a:gd name="connsiteX2" fmla="*/ 1347537 w 2237874"/>
                <a:gd name="connsiteY2" fmla="*/ 661737 h 1684421"/>
                <a:gd name="connsiteX3" fmla="*/ 1167063 w 2237874"/>
                <a:gd name="connsiteY3" fmla="*/ 697832 h 1684421"/>
                <a:gd name="connsiteX4" fmla="*/ 1419726 w 2237874"/>
                <a:gd name="connsiteY4" fmla="*/ 601579 h 1684421"/>
                <a:gd name="connsiteX5" fmla="*/ 1479884 w 2237874"/>
                <a:gd name="connsiteY5" fmla="*/ 433137 h 1684421"/>
                <a:gd name="connsiteX6" fmla="*/ 1552074 w 2237874"/>
                <a:gd name="connsiteY6" fmla="*/ 288758 h 1684421"/>
                <a:gd name="connsiteX7" fmla="*/ 1648326 w 2237874"/>
                <a:gd name="connsiteY7" fmla="*/ 228600 h 1684421"/>
                <a:gd name="connsiteX8" fmla="*/ 1780674 w 2237874"/>
                <a:gd name="connsiteY8" fmla="*/ 156411 h 1684421"/>
                <a:gd name="connsiteX9" fmla="*/ 1864895 w 2237874"/>
                <a:gd name="connsiteY9" fmla="*/ 108284 h 1684421"/>
                <a:gd name="connsiteX10" fmla="*/ 1876926 w 2237874"/>
                <a:gd name="connsiteY10" fmla="*/ 60158 h 1684421"/>
                <a:gd name="connsiteX11" fmla="*/ 1756611 w 2237874"/>
                <a:gd name="connsiteY11" fmla="*/ 84221 h 1684421"/>
                <a:gd name="connsiteX12" fmla="*/ 1900990 w 2237874"/>
                <a:gd name="connsiteY12" fmla="*/ 60158 h 1684421"/>
                <a:gd name="connsiteX13" fmla="*/ 1900990 w 2237874"/>
                <a:gd name="connsiteY13" fmla="*/ 60158 h 1684421"/>
                <a:gd name="connsiteX14" fmla="*/ 1913021 w 2237874"/>
                <a:gd name="connsiteY14" fmla="*/ 0 h 1684421"/>
                <a:gd name="connsiteX15" fmla="*/ 1756611 w 2237874"/>
                <a:gd name="connsiteY15" fmla="*/ 0 h 1684421"/>
                <a:gd name="connsiteX16" fmla="*/ 1600200 w 2237874"/>
                <a:gd name="connsiteY16" fmla="*/ 0 h 1684421"/>
                <a:gd name="connsiteX17" fmla="*/ 1503947 w 2237874"/>
                <a:gd name="connsiteY17" fmla="*/ 108284 h 1684421"/>
                <a:gd name="connsiteX18" fmla="*/ 1407695 w 2237874"/>
                <a:gd name="connsiteY18" fmla="*/ 240632 h 1684421"/>
                <a:gd name="connsiteX19" fmla="*/ 1215190 w 2237874"/>
                <a:gd name="connsiteY19" fmla="*/ 433137 h 1684421"/>
                <a:gd name="connsiteX20" fmla="*/ 1118937 w 2237874"/>
                <a:gd name="connsiteY20" fmla="*/ 589548 h 1684421"/>
                <a:gd name="connsiteX21" fmla="*/ 974558 w 2237874"/>
                <a:gd name="connsiteY21" fmla="*/ 818148 h 1684421"/>
                <a:gd name="connsiteX22" fmla="*/ 878305 w 2237874"/>
                <a:gd name="connsiteY22" fmla="*/ 950495 h 1684421"/>
                <a:gd name="connsiteX23" fmla="*/ 745958 w 2237874"/>
                <a:gd name="connsiteY23" fmla="*/ 902369 h 1684421"/>
                <a:gd name="connsiteX24" fmla="*/ 409074 w 2237874"/>
                <a:gd name="connsiteY24" fmla="*/ 938463 h 1684421"/>
                <a:gd name="connsiteX25" fmla="*/ 144379 w 2237874"/>
                <a:gd name="connsiteY25" fmla="*/ 1058779 h 1684421"/>
                <a:gd name="connsiteX26" fmla="*/ 36095 w 2237874"/>
                <a:gd name="connsiteY26" fmla="*/ 1167063 h 1684421"/>
                <a:gd name="connsiteX27" fmla="*/ 0 w 2237874"/>
                <a:gd name="connsiteY27" fmla="*/ 1203158 h 1684421"/>
                <a:gd name="connsiteX28" fmla="*/ 96253 w 2237874"/>
                <a:gd name="connsiteY28" fmla="*/ 1383632 h 1684421"/>
                <a:gd name="connsiteX29" fmla="*/ 84221 w 2237874"/>
                <a:gd name="connsiteY29" fmla="*/ 1528011 h 1684421"/>
                <a:gd name="connsiteX30" fmla="*/ 144379 w 2237874"/>
                <a:gd name="connsiteY30" fmla="*/ 1515979 h 1684421"/>
                <a:gd name="connsiteX31" fmla="*/ 180474 w 2237874"/>
                <a:gd name="connsiteY31" fmla="*/ 1564105 h 1684421"/>
                <a:gd name="connsiteX32" fmla="*/ 240632 w 2237874"/>
                <a:gd name="connsiteY32" fmla="*/ 1564105 h 1684421"/>
                <a:gd name="connsiteX33" fmla="*/ 228600 w 2237874"/>
                <a:gd name="connsiteY33" fmla="*/ 1612232 h 1684421"/>
                <a:gd name="connsiteX34" fmla="*/ 276726 w 2237874"/>
                <a:gd name="connsiteY34" fmla="*/ 1612232 h 1684421"/>
                <a:gd name="connsiteX35" fmla="*/ 312821 w 2237874"/>
                <a:gd name="connsiteY35" fmla="*/ 1684421 h 1684421"/>
                <a:gd name="connsiteX36" fmla="*/ 385011 w 2237874"/>
                <a:gd name="connsiteY36" fmla="*/ 1684421 h 1684421"/>
                <a:gd name="connsiteX37" fmla="*/ 481263 w 2237874"/>
                <a:gd name="connsiteY37" fmla="*/ 1624263 h 1684421"/>
                <a:gd name="connsiteX38" fmla="*/ 589547 w 2237874"/>
                <a:gd name="connsiteY38" fmla="*/ 1552074 h 1684421"/>
                <a:gd name="connsiteX39" fmla="*/ 673768 w 2237874"/>
                <a:gd name="connsiteY39" fmla="*/ 1503948 h 1684421"/>
                <a:gd name="connsiteX40" fmla="*/ 794084 w 2237874"/>
                <a:gd name="connsiteY40" fmla="*/ 1467853 h 1684421"/>
                <a:gd name="connsiteX41" fmla="*/ 926432 w 2237874"/>
                <a:gd name="connsiteY41" fmla="*/ 1443790 h 1684421"/>
                <a:gd name="connsiteX42" fmla="*/ 1010653 w 2237874"/>
                <a:gd name="connsiteY42" fmla="*/ 1455821 h 1684421"/>
                <a:gd name="connsiteX43" fmla="*/ 1082842 w 2237874"/>
                <a:gd name="connsiteY43" fmla="*/ 1455821 h 1684421"/>
                <a:gd name="connsiteX44" fmla="*/ 1263316 w 2237874"/>
                <a:gd name="connsiteY44" fmla="*/ 1467853 h 1684421"/>
                <a:gd name="connsiteX45" fmla="*/ 1395663 w 2237874"/>
                <a:gd name="connsiteY45" fmla="*/ 1467853 h 1684421"/>
                <a:gd name="connsiteX46" fmla="*/ 1840832 w 2237874"/>
                <a:gd name="connsiteY46" fmla="*/ 1407695 h 1684421"/>
                <a:gd name="connsiteX47" fmla="*/ 2129590 w 2237874"/>
                <a:gd name="connsiteY47" fmla="*/ 1118937 h 1684421"/>
                <a:gd name="connsiteX48" fmla="*/ 2237874 w 2237874"/>
                <a:gd name="connsiteY48" fmla="*/ 902369 h 1684421"/>
                <a:gd name="connsiteX49" fmla="*/ 1985211 w 2237874"/>
                <a:gd name="connsiteY49" fmla="*/ 601579 h 168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237874" h="1684421">
                  <a:moveTo>
                    <a:pt x="1985211" y="601579"/>
                  </a:moveTo>
                  <a:lnTo>
                    <a:pt x="1660358" y="613611"/>
                  </a:lnTo>
                  <a:lnTo>
                    <a:pt x="1347537" y="661737"/>
                  </a:lnTo>
                  <a:lnTo>
                    <a:pt x="1167063" y="697832"/>
                  </a:lnTo>
                  <a:lnTo>
                    <a:pt x="1419726" y="601579"/>
                  </a:lnTo>
                  <a:lnTo>
                    <a:pt x="1479884" y="433137"/>
                  </a:lnTo>
                  <a:lnTo>
                    <a:pt x="1552074" y="288758"/>
                  </a:lnTo>
                  <a:lnTo>
                    <a:pt x="1648326" y="228600"/>
                  </a:lnTo>
                  <a:lnTo>
                    <a:pt x="1780674" y="156411"/>
                  </a:lnTo>
                  <a:lnTo>
                    <a:pt x="1864895" y="108284"/>
                  </a:lnTo>
                  <a:lnTo>
                    <a:pt x="1876926" y="60158"/>
                  </a:lnTo>
                  <a:lnTo>
                    <a:pt x="1756611" y="84221"/>
                  </a:lnTo>
                  <a:lnTo>
                    <a:pt x="1900990" y="60158"/>
                  </a:lnTo>
                  <a:lnTo>
                    <a:pt x="1900990" y="60158"/>
                  </a:lnTo>
                  <a:lnTo>
                    <a:pt x="1913021" y="0"/>
                  </a:lnTo>
                  <a:lnTo>
                    <a:pt x="1756611" y="0"/>
                  </a:lnTo>
                  <a:lnTo>
                    <a:pt x="1600200" y="0"/>
                  </a:lnTo>
                  <a:lnTo>
                    <a:pt x="1503947" y="108284"/>
                  </a:lnTo>
                  <a:lnTo>
                    <a:pt x="1407695" y="240632"/>
                  </a:lnTo>
                  <a:lnTo>
                    <a:pt x="1215190" y="433137"/>
                  </a:lnTo>
                  <a:lnTo>
                    <a:pt x="1118937" y="589548"/>
                  </a:lnTo>
                  <a:lnTo>
                    <a:pt x="974558" y="818148"/>
                  </a:lnTo>
                  <a:lnTo>
                    <a:pt x="878305" y="950495"/>
                  </a:lnTo>
                  <a:lnTo>
                    <a:pt x="745958" y="902369"/>
                  </a:lnTo>
                  <a:lnTo>
                    <a:pt x="409074" y="938463"/>
                  </a:lnTo>
                  <a:lnTo>
                    <a:pt x="144379" y="1058779"/>
                  </a:lnTo>
                  <a:lnTo>
                    <a:pt x="36095" y="1167063"/>
                  </a:lnTo>
                  <a:lnTo>
                    <a:pt x="0" y="1203158"/>
                  </a:lnTo>
                  <a:lnTo>
                    <a:pt x="96253" y="1383632"/>
                  </a:lnTo>
                  <a:lnTo>
                    <a:pt x="84221" y="1528011"/>
                  </a:lnTo>
                  <a:lnTo>
                    <a:pt x="144379" y="1515979"/>
                  </a:lnTo>
                  <a:lnTo>
                    <a:pt x="180474" y="1564105"/>
                  </a:lnTo>
                  <a:lnTo>
                    <a:pt x="240632" y="1564105"/>
                  </a:lnTo>
                  <a:lnTo>
                    <a:pt x="228600" y="1612232"/>
                  </a:lnTo>
                  <a:lnTo>
                    <a:pt x="276726" y="1612232"/>
                  </a:lnTo>
                  <a:lnTo>
                    <a:pt x="312821" y="1684421"/>
                  </a:lnTo>
                  <a:lnTo>
                    <a:pt x="385011" y="1684421"/>
                  </a:lnTo>
                  <a:lnTo>
                    <a:pt x="481263" y="1624263"/>
                  </a:lnTo>
                  <a:lnTo>
                    <a:pt x="589547" y="1552074"/>
                  </a:lnTo>
                  <a:lnTo>
                    <a:pt x="673768" y="1503948"/>
                  </a:lnTo>
                  <a:lnTo>
                    <a:pt x="794084" y="1467853"/>
                  </a:lnTo>
                  <a:lnTo>
                    <a:pt x="926432" y="1443790"/>
                  </a:lnTo>
                  <a:lnTo>
                    <a:pt x="1010653" y="1455821"/>
                  </a:lnTo>
                  <a:lnTo>
                    <a:pt x="1082842" y="1455821"/>
                  </a:lnTo>
                  <a:lnTo>
                    <a:pt x="1263316" y="1467853"/>
                  </a:lnTo>
                  <a:lnTo>
                    <a:pt x="1395663" y="1467853"/>
                  </a:lnTo>
                  <a:lnTo>
                    <a:pt x="1840832" y="1407695"/>
                  </a:lnTo>
                  <a:lnTo>
                    <a:pt x="2129590" y="1118937"/>
                  </a:lnTo>
                  <a:lnTo>
                    <a:pt x="2237874" y="902369"/>
                  </a:lnTo>
                  <a:lnTo>
                    <a:pt x="1985211" y="601579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CA" sz="2400">
                <a:latin typeface="Times" pitchFamily="-105" charset="0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3237653" y="5427631"/>
              <a:ext cx="459516" cy="476965"/>
            </a:xfrm>
            <a:custGeom>
              <a:avLst/>
              <a:gdLst>
                <a:gd name="connsiteX0" fmla="*/ 1540043 w 1900990"/>
                <a:gd name="connsiteY0" fmla="*/ 0 h 1973179"/>
                <a:gd name="connsiteX1" fmla="*/ 1371600 w 1900990"/>
                <a:gd name="connsiteY1" fmla="*/ 84221 h 1973179"/>
                <a:gd name="connsiteX2" fmla="*/ 1275348 w 1900990"/>
                <a:gd name="connsiteY2" fmla="*/ 180473 h 1973179"/>
                <a:gd name="connsiteX3" fmla="*/ 1215190 w 1900990"/>
                <a:gd name="connsiteY3" fmla="*/ 324852 h 1973179"/>
                <a:gd name="connsiteX4" fmla="*/ 1191127 w 1900990"/>
                <a:gd name="connsiteY4" fmla="*/ 529389 h 1973179"/>
                <a:gd name="connsiteX5" fmla="*/ 1118937 w 1900990"/>
                <a:gd name="connsiteY5" fmla="*/ 685800 h 1973179"/>
                <a:gd name="connsiteX6" fmla="*/ 1058779 w 1900990"/>
                <a:gd name="connsiteY6" fmla="*/ 770021 h 1973179"/>
                <a:gd name="connsiteX7" fmla="*/ 1082843 w 1900990"/>
                <a:gd name="connsiteY7" fmla="*/ 974558 h 1973179"/>
                <a:gd name="connsiteX8" fmla="*/ 1082843 w 1900990"/>
                <a:gd name="connsiteY8" fmla="*/ 1215189 h 1973179"/>
                <a:gd name="connsiteX9" fmla="*/ 1046748 w 1900990"/>
                <a:gd name="connsiteY9" fmla="*/ 1407694 h 1973179"/>
                <a:gd name="connsiteX10" fmla="*/ 974558 w 1900990"/>
                <a:gd name="connsiteY10" fmla="*/ 1528010 h 1973179"/>
                <a:gd name="connsiteX11" fmla="*/ 794085 w 1900990"/>
                <a:gd name="connsiteY11" fmla="*/ 1636294 h 1973179"/>
                <a:gd name="connsiteX12" fmla="*/ 577516 w 1900990"/>
                <a:gd name="connsiteY12" fmla="*/ 1720516 h 1973179"/>
                <a:gd name="connsiteX13" fmla="*/ 397043 w 1900990"/>
                <a:gd name="connsiteY13" fmla="*/ 1732547 h 1973179"/>
                <a:gd name="connsiteX14" fmla="*/ 192506 w 1900990"/>
                <a:gd name="connsiteY14" fmla="*/ 1708484 h 1973179"/>
                <a:gd name="connsiteX15" fmla="*/ 120316 w 1900990"/>
                <a:gd name="connsiteY15" fmla="*/ 1648326 h 1973179"/>
                <a:gd name="connsiteX16" fmla="*/ 48127 w 1900990"/>
                <a:gd name="connsiteY16" fmla="*/ 1540042 h 1973179"/>
                <a:gd name="connsiteX17" fmla="*/ 72190 w 1900990"/>
                <a:gd name="connsiteY17" fmla="*/ 1419726 h 1973179"/>
                <a:gd name="connsiteX18" fmla="*/ 120316 w 1900990"/>
                <a:gd name="connsiteY18" fmla="*/ 1323473 h 1973179"/>
                <a:gd name="connsiteX19" fmla="*/ 264695 w 1900990"/>
                <a:gd name="connsiteY19" fmla="*/ 1239252 h 1973179"/>
                <a:gd name="connsiteX20" fmla="*/ 168443 w 1900990"/>
                <a:gd name="connsiteY20" fmla="*/ 1239252 h 1973179"/>
                <a:gd name="connsiteX21" fmla="*/ 24064 w 1900990"/>
                <a:gd name="connsiteY21" fmla="*/ 1371600 h 1973179"/>
                <a:gd name="connsiteX22" fmla="*/ 0 w 1900990"/>
                <a:gd name="connsiteY22" fmla="*/ 1503947 h 1973179"/>
                <a:gd name="connsiteX23" fmla="*/ 36095 w 1900990"/>
                <a:gd name="connsiteY23" fmla="*/ 1648326 h 1973179"/>
                <a:gd name="connsiteX24" fmla="*/ 108285 w 1900990"/>
                <a:gd name="connsiteY24" fmla="*/ 1744579 h 1973179"/>
                <a:gd name="connsiteX25" fmla="*/ 180474 w 1900990"/>
                <a:gd name="connsiteY25" fmla="*/ 1768642 h 1973179"/>
                <a:gd name="connsiteX26" fmla="*/ 372979 w 1900990"/>
                <a:gd name="connsiteY26" fmla="*/ 1816768 h 1973179"/>
                <a:gd name="connsiteX27" fmla="*/ 541422 w 1900990"/>
                <a:gd name="connsiteY27" fmla="*/ 1876926 h 1973179"/>
                <a:gd name="connsiteX28" fmla="*/ 661737 w 1900990"/>
                <a:gd name="connsiteY28" fmla="*/ 1937084 h 1973179"/>
                <a:gd name="connsiteX29" fmla="*/ 770022 w 1900990"/>
                <a:gd name="connsiteY29" fmla="*/ 1973179 h 1973179"/>
                <a:gd name="connsiteX30" fmla="*/ 866274 w 1900990"/>
                <a:gd name="connsiteY30" fmla="*/ 1949116 h 1973179"/>
                <a:gd name="connsiteX31" fmla="*/ 926432 w 1900990"/>
                <a:gd name="connsiteY31" fmla="*/ 1900989 h 1973179"/>
                <a:gd name="connsiteX32" fmla="*/ 962527 w 1900990"/>
                <a:gd name="connsiteY32" fmla="*/ 1828800 h 1973179"/>
                <a:gd name="connsiteX33" fmla="*/ 1118937 w 1900990"/>
                <a:gd name="connsiteY33" fmla="*/ 1756610 h 1973179"/>
                <a:gd name="connsiteX34" fmla="*/ 1335506 w 1900990"/>
                <a:gd name="connsiteY34" fmla="*/ 1624263 h 1973179"/>
                <a:gd name="connsiteX35" fmla="*/ 1455822 w 1900990"/>
                <a:gd name="connsiteY35" fmla="*/ 1479884 h 1973179"/>
                <a:gd name="connsiteX36" fmla="*/ 1528011 w 1900990"/>
                <a:gd name="connsiteY36" fmla="*/ 1359568 h 1973179"/>
                <a:gd name="connsiteX37" fmla="*/ 1684422 w 1900990"/>
                <a:gd name="connsiteY37" fmla="*/ 1203158 h 1973179"/>
                <a:gd name="connsiteX38" fmla="*/ 1780674 w 1900990"/>
                <a:gd name="connsiteY38" fmla="*/ 1082842 h 1973179"/>
                <a:gd name="connsiteX39" fmla="*/ 1840832 w 1900990"/>
                <a:gd name="connsiteY39" fmla="*/ 950494 h 1973179"/>
                <a:gd name="connsiteX40" fmla="*/ 1900990 w 1900990"/>
                <a:gd name="connsiteY40" fmla="*/ 854242 h 1973179"/>
                <a:gd name="connsiteX41" fmla="*/ 1744579 w 1900990"/>
                <a:gd name="connsiteY41" fmla="*/ 757989 h 1973179"/>
                <a:gd name="connsiteX42" fmla="*/ 1660358 w 1900990"/>
                <a:gd name="connsiteY42" fmla="*/ 637673 h 1973179"/>
                <a:gd name="connsiteX43" fmla="*/ 1600200 w 1900990"/>
                <a:gd name="connsiteY43" fmla="*/ 421105 h 1973179"/>
                <a:gd name="connsiteX44" fmla="*/ 1564106 w 1900990"/>
                <a:gd name="connsiteY44" fmla="*/ 252663 h 1973179"/>
                <a:gd name="connsiteX45" fmla="*/ 1540043 w 1900990"/>
                <a:gd name="connsiteY45" fmla="*/ 0 h 197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00990" h="1973179">
                  <a:moveTo>
                    <a:pt x="1540043" y="0"/>
                  </a:moveTo>
                  <a:lnTo>
                    <a:pt x="1371600" y="84221"/>
                  </a:lnTo>
                  <a:lnTo>
                    <a:pt x="1275348" y="180473"/>
                  </a:lnTo>
                  <a:lnTo>
                    <a:pt x="1215190" y="324852"/>
                  </a:lnTo>
                  <a:lnTo>
                    <a:pt x="1191127" y="529389"/>
                  </a:lnTo>
                  <a:lnTo>
                    <a:pt x="1118937" y="685800"/>
                  </a:lnTo>
                  <a:lnTo>
                    <a:pt x="1058779" y="770021"/>
                  </a:lnTo>
                  <a:lnTo>
                    <a:pt x="1082843" y="974558"/>
                  </a:lnTo>
                  <a:lnTo>
                    <a:pt x="1082843" y="1215189"/>
                  </a:lnTo>
                  <a:lnTo>
                    <a:pt x="1046748" y="1407694"/>
                  </a:lnTo>
                  <a:lnTo>
                    <a:pt x="974558" y="1528010"/>
                  </a:lnTo>
                  <a:lnTo>
                    <a:pt x="794085" y="1636294"/>
                  </a:lnTo>
                  <a:lnTo>
                    <a:pt x="577516" y="1720516"/>
                  </a:lnTo>
                  <a:lnTo>
                    <a:pt x="397043" y="1732547"/>
                  </a:lnTo>
                  <a:lnTo>
                    <a:pt x="192506" y="1708484"/>
                  </a:lnTo>
                  <a:lnTo>
                    <a:pt x="120316" y="1648326"/>
                  </a:lnTo>
                  <a:lnTo>
                    <a:pt x="48127" y="1540042"/>
                  </a:lnTo>
                  <a:lnTo>
                    <a:pt x="72190" y="1419726"/>
                  </a:lnTo>
                  <a:lnTo>
                    <a:pt x="120316" y="1323473"/>
                  </a:lnTo>
                  <a:lnTo>
                    <a:pt x="264695" y="1239252"/>
                  </a:lnTo>
                  <a:lnTo>
                    <a:pt x="168443" y="1239252"/>
                  </a:lnTo>
                  <a:lnTo>
                    <a:pt x="24064" y="1371600"/>
                  </a:lnTo>
                  <a:lnTo>
                    <a:pt x="0" y="1503947"/>
                  </a:lnTo>
                  <a:lnTo>
                    <a:pt x="36095" y="1648326"/>
                  </a:lnTo>
                  <a:lnTo>
                    <a:pt x="108285" y="1744579"/>
                  </a:lnTo>
                  <a:lnTo>
                    <a:pt x="180474" y="1768642"/>
                  </a:lnTo>
                  <a:lnTo>
                    <a:pt x="372979" y="1816768"/>
                  </a:lnTo>
                  <a:lnTo>
                    <a:pt x="541422" y="1876926"/>
                  </a:lnTo>
                  <a:lnTo>
                    <a:pt x="661737" y="1937084"/>
                  </a:lnTo>
                  <a:lnTo>
                    <a:pt x="770022" y="1973179"/>
                  </a:lnTo>
                  <a:lnTo>
                    <a:pt x="866274" y="1949116"/>
                  </a:lnTo>
                  <a:lnTo>
                    <a:pt x="926432" y="1900989"/>
                  </a:lnTo>
                  <a:lnTo>
                    <a:pt x="962527" y="1828800"/>
                  </a:lnTo>
                  <a:lnTo>
                    <a:pt x="1118937" y="1756610"/>
                  </a:lnTo>
                  <a:lnTo>
                    <a:pt x="1335506" y="1624263"/>
                  </a:lnTo>
                  <a:lnTo>
                    <a:pt x="1455822" y="1479884"/>
                  </a:lnTo>
                  <a:lnTo>
                    <a:pt x="1528011" y="1359568"/>
                  </a:lnTo>
                  <a:lnTo>
                    <a:pt x="1684422" y="1203158"/>
                  </a:lnTo>
                  <a:lnTo>
                    <a:pt x="1780674" y="1082842"/>
                  </a:lnTo>
                  <a:lnTo>
                    <a:pt x="1840832" y="950494"/>
                  </a:lnTo>
                  <a:lnTo>
                    <a:pt x="1900990" y="854242"/>
                  </a:lnTo>
                  <a:lnTo>
                    <a:pt x="1744579" y="757989"/>
                  </a:lnTo>
                  <a:lnTo>
                    <a:pt x="1660358" y="637673"/>
                  </a:lnTo>
                  <a:lnTo>
                    <a:pt x="1600200" y="421105"/>
                  </a:lnTo>
                  <a:lnTo>
                    <a:pt x="1564106" y="252663"/>
                  </a:lnTo>
                  <a:lnTo>
                    <a:pt x="1540043" y="0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CA" sz="2400">
                <a:latin typeface="Times" pitchFamily="-105" charset="0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3612827" y="4648200"/>
              <a:ext cx="369357" cy="985922"/>
            </a:xfrm>
            <a:custGeom>
              <a:avLst/>
              <a:gdLst>
                <a:gd name="connsiteX0" fmla="*/ 336884 w 1528011"/>
                <a:gd name="connsiteY0" fmla="*/ 4078705 h 4078705"/>
                <a:gd name="connsiteX1" fmla="*/ 132348 w 1528011"/>
                <a:gd name="connsiteY1" fmla="*/ 3874168 h 4078705"/>
                <a:gd name="connsiteX2" fmla="*/ 36095 w 1528011"/>
                <a:gd name="connsiteY2" fmla="*/ 3645568 h 4078705"/>
                <a:gd name="connsiteX3" fmla="*/ 0 w 1528011"/>
                <a:gd name="connsiteY3" fmla="*/ 3356810 h 4078705"/>
                <a:gd name="connsiteX4" fmla="*/ 12032 w 1528011"/>
                <a:gd name="connsiteY4" fmla="*/ 3224463 h 4078705"/>
                <a:gd name="connsiteX5" fmla="*/ 108284 w 1528011"/>
                <a:gd name="connsiteY5" fmla="*/ 2971800 h 4078705"/>
                <a:gd name="connsiteX6" fmla="*/ 192505 w 1528011"/>
                <a:gd name="connsiteY6" fmla="*/ 2875547 h 4078705"/>
                <a:gd name="connsiteX7" fmla="*/ 360948 w 1528011"/>
                <a:gd name="connsiteY7" fmla="*/ 2394284 h 4078705"/>
                <a:gd name="connsiteX8" fmla="*/ 421105 w 1528011"/>
                <a:gd name="connsiteY8" fmla="*/ 2286000 h 4078705"/>
                <a:gd name="connsiteX9" fmla="*/ 457200 w 1528011"/>
                <a:gd name="connsiteY9" fmla="*/ 2081463 h 4078705"/>
                <a:gd name="connsiteX10" fmla="*/ 457200 w 1528011"/>
                <a:gd name="connsiteY10" fmla="*/ 1925052 h 4078705"/>
                <a:gd name="connsiteX11" fmla="*/ 589548 w 1528011"/>
                <a:gd name="connsiteY11" fmla="*/ 1479884 h 4078705"/>
                <a:gd name="connsiteX12" fmla="*/ 806116 w 1528011"/>
                <a:gd name="connsiteY12" fmla="*/ 1155031 h 4078705"/>
                <a:gd name="connsiteX13" fmla="*/ 1046748 w 1528011"/>
                <a:gd name="connsiteY13" fmla="*/ 806115 h 4078705"/>
                <a:gd name="connsiteX14" fmla="*/ 1010653 w 1528011"/>
                <a:gd name="connsiteY14" fmla="*/ 709863 h 4078705"/>
                <a:gd name="connsiteX15" fmla="*/ 998621 w 1528011"/>
                <a:gd name="connsiteY15" fmla="*/ 589547 h 4078705"/>
                <a:gd name="connsiteX16" fmla="*/ 1046748 w 1528011"/>
                <a:gd name="connsiteY16" fmla="*/ 481263 h 4078705"/>
                <a:gd name="connsiteX17" fmla="*/ 1179095 w 1528011"/>
                <a:gd name="connsiteY17" fmla="*/ 360947 h 4078705"/>
                <a:gd name="connsiteX18" fmla="*/ 1335505 w 1528011"/>
                <a:gd name="connsiteY18" fmla="*/ 276726 h 4078705"/>
                <a:gd name="connsiteX19" fmla="*/ 1431758 w 1528011"/>
                <a:gd name="connsiteY19" fmla="*/ 72189 h 4078705"/>
                <a:gd name="connsiteX20" fmla="*/ 1491916 w 1528011"/>
                <a:gd name="connsiteY20" fmla="*/ 0 h 4078705"/>
                <a:gd name="connsiteX21" fmla="*/ 1528011 w 1528011"/>
                <a:gd name="connsiteY21" fmla="*/ 60157 h 4078705"/>
                <a:gd name="connsiteX22" fmla="*/ 1479884 w 1528011"/>
                <a:gd name="connsiteY22" fmla="*/ 276726 h 4078705"/>
                <a:gd name="connsiteX23" fmla="*/ 1443790 w 1528011"/>
                <a:gd name="connsiteY23" fmla="*/ 409073 h 4078705"/>
                <a:gd name="connsiteX24" fmla="*/ 1311442 w 1528011"/>
                <a:gd name="connsiteY24" fmla="*/ 637673 h 4078705"/>
                <a:gd name="connsiteX25" fmla="*/ 1215190 w 1528011"/>
                <a:gd name="connsiteY25" fmla="*/ 866273 h 4078705"/>
                <a:gd name="connsiteX26" fmla="*/ 986590 w 1528011"/>
                <a:gd name="connsiteY26" fmla="*/ 1636294 h 4078705"/>
                <a:gd name="connsiteX27" fmla="*/ 902369 w 1528011"/>
                <a:gd name="connsiteY27" fmla="*/ 1828800 h 4078705"/>
                <a:gd name="connsiteX28" fmla="*/ 902369 w 1528011"/>
                <a:gd name="connsiteY28" fmla="*/ 1973179 h 4078705"/>
                <a:gd name="connsiteX29" fmla="*/ 914400 w 1528011"/>
                <a:gd name="connsiteY29" fmla="*/ 2153652 h 4078705"/>
                <a:gd name="connsiteX30" fmla="*/ 914400 w 1528011"/>
                <a:gd name="connsiteY30" fmla="*/ 2310063 h 4078705"/>
                <a:gd name="connsiteX31" fmla="*/ 842211 w 1528011"/>
                <a:gd name="connsiteY31" fmla="*/ 2478505 h 4078705"/>
                <a:gd name="connsiteX32" fmla="*/ 830179 w 1528011"/>
                <a:gd name="connsiteY32" fmla="*/ 2911642 h 4078705"/>
                <a:gd name="connsiteX33" fmla="*/ 733926 w 1528011"/>
                <a:gd name="connsiteY33" fmla="*/ 3296652 h 4078705"/>
                <a:gd name="connsiteX34" fmla="*/ 613611 w 1528011"/>
                <a:gd name="connsiteY34" fmla="*/ 3669631 h 4078705"/>
                <a:gd name="connsiteX35" fmla="*/ 457200 w 1528011"/>
                <a:gd name="connsiteY35" fmla="*/ 3982452 h 4078705"/>
                <a:gd name="connsiteX36" fmla="*/ 336884 w 1528011"/>
                <a:gd name="connsiteY36" fmla="*/ 4078705 h 407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28011" h="4078705">
                  <a:moveTo>
                    <a:pt x="336884" y="4078705"/>
                  </a:moveTo>
                  <a:lnTo>
                    <a:pt x="132348" y="3874168"/>
                  </a:lnTo>
                  <a:lnTo>
                    <a:pt x="36095" y="3645568"/>
                  </a:lnTo>
                  <a:lnTo>
                    <a:pt x="0" y="3356810"/>
                  </a:lnTo>
                  <a:lnTo>
                    <a:pt x="12032" y="3224463"/>
                  </a:lnTo>
                  <a:lnTo>
                    <a:pt x="108284" y="2971800"/>
                  </a:lnTo>
                  <a:lnTo>
                    <a:pt x="192505" y="2875547"/>
                  </a:lnTo>
                  <a:lnTo>
                    <a:pt x="360948" y="2394284"/>
                  </a:lnTo>
                  <a:lnTo>
                    <a:pt x="421105" y="2286000"/>
                  </a:lnTo>
                  <a:lnTo>
                    <a:pt x="457200" y="2081463"/>
                  </a:lnTo>
                  <a:lnTo>
                    <a:pt x="457200" y="1925052"/>
                  </a:lnTo>
                  <a:lnTo>
                    <a:pt x="589548" y="1479884"/>
                  </a:lnTo>
                  <a:lnTo>
                    <a:pt x="806116" y="1155031"/>
                  </a:lnTo>
                  <a:lnTo>
                    <a:pt x="1046748" y="806115"/>
                  </a:lnTo>
                  <a:lnTo>
                    <a:pt x="1010653" y="709863"/>
                  </a:lnTo>
                  <a:lnTo>
                    <a:pt x="998621" y="589547"/>
                  </a:lnTo>
                  <a:lnTo>
                    <a:pt x="1046748" y="481263"/>
                  </a:lnTo>
                  <a:lnTo>
                    <a:pt x="1179095" y="360947"/>
                  </a:lnTo>
                  <a:lnTo>
                    <a:pt x="1335505" y="276726"/>
                  </a:lnTo>
                  <a:lnTo>
                    <a:pt x="1431758" y="72189"/>
                  </a:lnTo>
                  <a:lnTo>
                    <a:pt x="1491916" y="0"/>
                  </a:lnTo>
                  <a:lnTo>
                    <a:pt x="1528011" y="60157"/>
                  </a:lnTo>
                  <a:lnTo>
                    <a:pt x="1479884" y="276726"/>
                  </a:lnTo>
                  <a:lnTo>
                    <a:pt x="1443790" y="409073"/>
                  </a:lnTo>
                  <a:lnTo>
                    <a:pt x="1311442" y="637673"/>
                  </a:lnTo>
                  <a:lnTo>
                    <a:pt x="1215190" y="866273"/>
                  </a:lnTo>
                  <a:lnTo>
                    <a:pt x="986590" y="1636294"/>
                  </a:lnTo>
                  <a:lnTo>
                    <a:pt x="902369" y="1828800"/>
                  </a:lnTo>
                  <a:lnTo>
                    <a:pt x="902369" y="1973179"/>
                  </a:lnTo>
                  <a:lnTo>
                    <a:pt x="914400" y="2153652"/>
                  </a:lnTo>
                  <a:lnTo>
                    <a:pt x="914400" y="2310063"/>
                  </a:lnTo>
                  <a:lnTo>
                    <a:pt x="842211" y="2478505"/>
                  </a:lnTo>
                  <a:lnTo>
                    <a:pt x="830179" y="2911642"/>
                  </a:lnTo>
                  <a:lnTo>
                    <a:pt x="733926" y="3296652"/>
                  </a:lnTo>
                  <a:lnTo>
                    <a:pt x="613611" y="3669631"/>
                  </a:lnTo>
                  <a:lnTo>
                    <a:pt x="457200" y="3982452"/>
                  </a:lnTo>
                  <a:lnTo>
                    <a:pt x="336884" y="4078705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CA" sz="2400">
                <a:latin typeface="Times" pitchFamily="-105" charset="0"/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3007895" y="5599223"/>
              <a:ext cx="311191" cy="212308"/>
            </a:xfrm>
            <a:custGeom>
              <a:avLst/>
              <a:gdLst>
                <a:gd name="connsiteX0" fmla="*/ 794084 w 1287379"/>
                <a:gd name="connsiteY0" fmla="*/ 469231 h 878305"/>
                <a:gd name="connsiteX1" fmla="*/ 601579 w 1287379"/>
                <a:gd name="connsiteY1" fmla="*/ 336884 h 878305"/>
                <a:gd name="connsiteX2" fmla="*/ 397042 w 1287379"/>
                <a:gd name="connsiteY2" fmla="*/ 300789 h 878305"/>
                <a:gd name="connsiteX3" fmla="*/ 228600 w 1287379"/>
                <a:gd name="connsiteY3" fmla="*/ 348916 h 878305"/>
                <a:gd name="connsiteX4" fmla="*/ 96252 w 1287379"/>
                <a:gd name="connsiteY4" fmla="*/ 481263 h 878305"/>
                <a:gd name="connsiteX5" fmla="*/ 24063 w 1287379"/>
                <a:gd name="connsiteY5" fmla="*/ 589547 h 878305"/>
                <a:gd name="connsiteX6" fmla="*/ 0 w 1287379"/>
                <a:gd name="connsiteY6" fmla="*/ 697831 h 878305"/>
                <a:gd name="connsiteX7" fmla="*/ 24063 w 1287379"/>
                <a:gd name="connsiteY7" fmla="*/ 794084 h 878305"/>
                <a:gd name="connsiteX8" fmla="*/ 96252 w 1287379"/>
                <a:gd name="connsiteY8" fmla="*/ 782053 h 878305"/>
                <a:gd name="connsiteX9" fmla="*/ 168442 w 1287379"/>
                <a:gd name="connsiteY9" fmla="*/ 770021 h 878305"/>
                <a:gd name="connsiteX10" fmla="*/ 252663 w 1287379"/>
                <a:gd name="connsiteY10" fmla="*/ 782053 h 878305"/>
                <a:gd name="connsiteX11" fmla="*/ 300789 w 1287379"/>
                <a:gd name="connsiteY11" fmla="*/ 842210 h 878305"/>
                <a:gd name="connsiteX12" fmla="*/ 348916 w 1287379"/>
                <a:gd name="connsiteY12" fmla="*/ 878305 h 878305"/>
                <a:gd name="connsiteX13" fmla="*/ 445168 w 1287379"/>
                <a:gd name="connsiteY13" fmla="*/ 878305 h 878305"/>
                <a:gd name="connsiteX14" fmla="*/ 541421 w 1287379"/>
                <a:gd name="connsiteY14" fmla="*/ 842210 h 878305"/>
                <a:gd name="connsiteX15" fmla="*/ 505326 w 1287379"/>
                <a:gd name="connsiteY15" fmla="*/ 806116 h 878305"/>
                <a:gd name="connsiteX16" fmla="*/ 517358 w 1287379"/>
                <a:gd name="connsiteY16" fmla="*/ 770021 h 878305"/>
                <a:gd name="connsiteX17" fmla="*/ 565484 w 1287379"/>
                <a:gd name="connsiteY17" fmla="*/ 757989 h 878305"/>
                <a:gd name="connsiteX18" fmla="*/ 601579 w 1287379"/>
                <a:gd name="connsiteY18" fmla="*/ 818147 h 878305"/>
                <a:gd name="connsiteX19" fmla="*/ 709863 w 1287379"/>
                <a:gd name="connsiteY19" fmla="*/ 770021 h 878305"/>
                <a:gd name="connsiteX20" fmla="*/ 794084 w 1287379"/>
                <a:gd name="connsiteY20" fmla="*/ 794084 h 878305"/>
                <a:gd name="connsiteX21" fmla="*/ 866273 w 1287379"/>
                <a:gd name="connsiteY21" fmla="*/ 757989 h 878305"/>
                <a:gd name="connsiteX22" fmla="*/ 914400 w 1287379"/>
                <a:gd name="connsiteY22" fmla="*/ 685800 h 878305"/>
                <a:gd name="connsiteX23" fmla="*/ 914400 w 1287379"/>
                <a:gd name="connsiteY23" fmla="*/ 637674 h 878305"/>
                <a:gd name="connsiteX24" fmla="*/ 938463 w 1287379"/>
                <a:gd name="connsiteY24" fmla="*/ 577516 h 878305"/>
                <a:gd name="connsiteX25" fmla="*/ 1058779 w 1287379"/>
                <a:gd name="connsiteY25" fmla="*/ 529389 h 878305"/>
                <a:gd name="connsiteX26" fmla="*/ 1167063 w 1287379"/>
                <a:gd name="connsiteY26" fmla="*/ 457200 h 878305"/>
                <a:gd name="connsiteX27" fmla="*/ 1263316 w 1287379"/>
                <a:gd name="connsiteY27" fmla="*/ 385010 h 878305"/>
                <a:gd name="connsiteX28" fmla="*/ 1287379 w 1287379"/>
                <a:gd name="connsiteY28" fmla="*/ 264695 h 878305"/>
                <a:gd name="connsiteX29" fmla="*/ 1263316 w 1287379"/>
                <a:gd name="connsiteY29" fmla="*/ 132347 h 878305"/>
                <a:gd name="connsiteX30" fmla="*/ 1179094 w 1287379"/>
                <a:gd name="connsiteY30" fmla="*/ 36095 h 878305"/>
                <a:gd name="connsiteX31" fmla="*/ 1106905 w 1287379"/>
                <a:gd name="connsiteY31" fmla="*/ 0 h 878305"/>
                <a:gd name="connsiteX32" fmla="*/ 1118937 w 1287379"/>
                <a:gd name="connsiteY32" fmla="*/ 36095 h 878305"/>
                <a:gd name="connsiteX33" fmla="*/ 1155031 w 1287379"/>
                <a:gd name="connsiteY33" fmla="*/ 216568 h 878305"/>
                <a:gd name="connsiteX34" fmla="*/ 1130968 w 1287379"/>
                <a:gd name="connsiteY34" fmla="*/ 276726 h 878305"/>
                <a:gd name="connsiteX35" fmla="*/ 1082842 w 1287379"/>
                <a:gd name="connsiteY35" fmla="*/ 156410 h 878305"/>
                <a:gd name="connsiteX36" fmla="*/ 986589 w 1287379"/>
                <a:gd name="connsiteY36" fmla="*/ 108284 h 878305"/>
                <a:gd name="connsiteX37" fmla="*/ 926431 w 1287379"/>
                <a:gd name="connsiteY37" fmla="*/ 60158 h 878305"/>
                <a:gd name="connsiteX38" fmla="*/ 974558 w 1287379"/>
                <a:gd name="connsiteY38" fmla="*/ 204537 h 878305"/>
                <a:gd name="connsiteX39" fmla="*/ 1010652 w 1287379"/>
                <a:gd name="connsiteY39" fmla="*/ 312821 h 878305"/>
                <a:gd name="connsiteX40" fmla="*/ 950494 w 1287379"/>
                <a:gd name="connsiteY40" fmla="*/ 360947 h 878305"/>
                <a:gd name="connsiteX41" fmla="*/ 854242 w 1287379"/>
                <a:gd name="connsiteY41" fmla="*/ 397042 h 878305"/>
                <a:gd name="connsiteX42" fmla="*/ 794084 w 1287379"/>
                <a:gd name="connsiteY42" fmla="*/ 469231 h 87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87379" h="878305">
                  <a:moveTo>
                    <a:pt x="794084" y="469231"/>
                  </a:moveTo>
                  <a:lnTo>
                    <a:pt x="601579" y="336884"/>
                  </a:lnTo>
                  <a:lnTo>
                    <a:pt x="397042" y="300789"/>
                  </a:lnTo>
                  <a:lnTo>
                    <a:pt x="228600" y="348916"/>
                  </a:lnTo>
                  <a:lnTo>
                    <a:pt x="96252" y="481263"/>
                  </a:lnTo>
                  <a:lnTo>
                    <a:pt x="24063" y="589547"/>
                  </a:lnTo>
                  <a:lnTo>
                    <a:pt x="0" y="697831"/>
                  </a:lnTo>
                  <a:lnTo>
                    <a:pt x="24063" y="794084"/>
                  </a:lnTo>
                  <a:lnTo>
                    <a:pt x="96252" y="782053"/>
                  </a:lnTo>
                  <a:lnTo>
                    <a:pt x="168442" y="770021"/>
                  </a:lnTo>
                  <a:lnTo>
                    <a:pt x="252663" y="782053"/>
                  </a:lnTo>
                  <a:lnTo>
                    <a:pt x="300789" y="842210"/>
                  </a:lnTo>
                  <a:lnTo>
                    <a:pt x="348916" y="878305"/>
                  </a:lnTo>
                  <a:lnTo>
                    <a:pt x="445168" y="878305"/>
                  </a:lnTo>
                  <a:lnTo>
                    <a:pt x="541421" y="842210"/>
                  </a:lnTo>
                  <a:lnTo>
                    <a:pt x="505326" y="806116"/>
                  </a:lnTo>
                  <a:lnTo>
                    <a:pt x="517358" y="770021"/>
                  </a:lnTo>
                  <a:lnTo>
                    <a:pt x="565484" y="757989"/>
                  </a:lnTo>
                  <a:lnTo>
                    <a:pt x="601579" y="818147"/>
                  </a:lnTo>
                  <a:lnTo>
                    <a:pt x="709863" y="770021"/>
                  </a:lnTo>
                  <a:lnTo>
                    <a:pt x="794084" y="794084"/>
                  </a:lnTo>
                  <a:lnTo>
                    <a:pt x="866273" y="757989"/>
                  </a:lnTo>
                  <a:lnTo>
                    <a:pt x="914400" y="685800"/>
                  </a:lnTo>
                  <a:lnTo>
                    <a:pt x="914400" y="637674"/>
                  </a:lnTo>
                  <a:lnTo>
                    <a:pt x="938463" y="577516"/>
                  </a:lnTo>
                  <a:lnTo>
                    <a:pt x="1058779" y="529389"/>
                  </a:lnTo>
                  <a:lnTo>
                    <a:pt x="1167063" y="457200"/>
                  </a:lnTo>
                  <a:lnTo>
                    <a:pt x="1263316" y="385010"/>
                  </a:lnTo>
                  <a:lnTo>
                    <a:pt x="1287379" y="264695"/>
                  </a:lnTo>
                  <a:lnTo>
                    <a:pt x="1263316" y="132347"/>
                  </a:lnTo>
                  <a:lnTo>
                    <a:pt x="1179094" y="36095"/>
                  </a:lnTo>
                  <a:lnTo>
                    <a:pt x="1106905" y="0"/>
                  </a:lnTo>
                  <a:lnTo>
                    <a:pt x="1118937" y="36095"/>
                  </a:lnTo>
                  <a:lnTo>
                    <a:pt x="1155031" y="216568"/>
                  </a:lnTo>
                  <a:lnTo>
                    <a:pt x="1130968" y="276726"/>
                  </a:lnTo>
                  <a:lnTo>
                    <a:pt x="1082842" y="156410"/>
                  </a:lnTo>
                  <a:lnTo>
                    <a:pt x="986589" y="108284"/>
                  </a:lnTo>
                  <a:lnTo>
                    <a:pt x="926431" y="60158"/>
                  </a:lnTo>
                  <a:lnTo>
                    <a:pt x="974558" y="204537"/>
                  </a:lnTo>
                  <a:lnTo>
                    <a:pt x="1010652" y="312821"/>
                  </a:lnTo>
                  <a:lnTo>
                    <a:pt x="950494" y="360947"/>
                  </a:lnTo>
                  <a:lnTo>
                    <a:pt x="854242" y="397042"/>
                  </a:lnTo>
                  <a:lnTo>
                    <a:pt x="794084" y="469231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CA" sz="2400">
                <a:latin typeface="Times" pitchFamily="-105" charset="0"/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3237653" y="5535239"/>
              <a:ext cx="386807" cy="302466"/>
            </a:xfrm>
            <a:custGeom>
              <a:avLst/>
              <a:gdLst>
                <a:gd name="connsiteX0" fmla="*/ 385011 w 1600200"/>
                <a:gd name="connsiteY0" fmla="*/ 806116 h 1251284"/>
                <a:gd name="connsiteX1" fmla="*/ 192506 w 1600200"/>
                <a:gd name="connsiteY1" fmla="*/ 806116 h 1251284"/>
                <a:gd name="connsiteX2" fmla="*/ 72190 w 1600200"/>
                <a:gd name="connsiteY2" fmla="*/ 902369 h 1251284"/>
                <a:gd name="connsiteX3" fmla="*/ 0 w 1600200"/>
                <a:gd name="connsiteY3" fmla="*/ 1046748 h 1251284"/>
                <a:gd name="connsiteX4" fmla="*/ 108285 w 1600200"/>
                <a:gd name="connsiteY4" fmla="*/ 1203158 h 1251284"/>
                <a:gd name="connsiteX5" fmla="*/ 204537 w 1600200"/>
                <a:gd name="connsiteY5" fmla="*/ 1251284 h 1251284"/>
                <a:gd name="connsiteX6" fmla="*/ 385011 w 1600200"/>
                <a:gd name="connsiteY6" fmla="*/ 1191126 h 1251284"/>
                <a:gd name="connsiteX7" fmla="*/ 553453 w 1600200"/>
                <a:gd name="connsiteY7" fmla="*/ 1130969 h 1251284"/>
                <a:gd name="connsiteX8" fmla="*/ 782053 w 1600200"/>
                <a:gd name="connsiteY8" fmla="*/ 998621 h 1251284"/>
                <a:gd name="connsiteX9" fmla="*/ 926432 w 1600200"/>
                <a:gd name="connsiteY9" fmla="*/ 782053 h 1251284"/>
                <a:gd name="connsiteX10" fmla="*/ 1046748 w 1600200"/>
                <a:gd name="connsiteY10" fmla="*/ 613611 h 1251284"/>
                <a:gd name="connsiteX11" fmla="*/ 1167064 w 1600200"/>
                <a:gd name="connsiteY11" fmla="*/ 433137 h 1251284"/>
                <a:gd name="connsiteX12" fmla="*/ 1299411 w 1600200"/>
                <a:gd name="connsiteY12" fmla="*/ 324853 h 1251284"/>
                <a:gd name="connsiteX13" fmla="*/ 1359569 w 1600200"/>
                <a:gd name="connsiteY13" fmla="*/ 300790 h 1251284"/>
                <a:gd name="connsiteX14" fmla="*/ 1515979 w 1600200"/>
                <a:gd name="connsiteY14" fmla="*/ 156411 h 1251284"/>
                <a:gd name="connsiteX15" fmla="*/ 1564106 w 1600200"/>
                <a:gd name="connsiteY15" fmla="*/ 120316 h 1251284"/>
                <a:gd name="connsiteX16" fmla="*/ 1564106 w 1600200"/>
                <a:gd name="connsiteY16" fmla="*/ 84221 h 1251284"/>
                <a:gd name="connsiteX17" fmla="*/ 1419727 w 1600200"/>
                <a:gd name="connsiteY17" fmla="*/ 108284 h 1251284"/>
                <a:gd name="connsiteX18" fmla="*/ 1479885 w 1600200"/>
                <a:gd name="connsiteY18" fmla="*/ 72190 h 1251284"/>
                <a:gd name="connsiteX19" fmla="*/ 1576137 w 1600200"/>
                <a:gd name="connsiteY19" fmla="*/ 60158 h 1251284"/>
                <a:gd name="connsiteX20" fmla="*/ 1600200 w 1600200"/>
                <a:gd name="connsiteY20" fmla="*/ 36095 h 1251284"/>
                <a:gd name="connsiteX21" fmla="*/ 1600200 w 1600200"/>
                <a:gd name="connsiteY21" fmla="*/ 0 h 1251284"/>
                <a:gd name="connsiteX22" fmla="*/ 1491916 w 1600200"/>
                <a:gd name="connsiteY22" fmla="*/ 12032 h 1251284"/>
                <a:gd name="connsiteX23" fmla="*/ 1359569 w 1600200"/>
                <a:gd name="connsiteY23" fmla="*/ 72190 h 1251284"/>
                <a:gd name="connsiteX24" fmla="*/ 1275348 w 1600200"/>
                <a:gd name="connsiteY24" fmla="*/ 132348 h 1251284"/>
                <a:gd name="connsiteX25" fmla="*/ 1191127 w 1600200"/>
                <a:gd name="connsiteY25" fmla="*/ 228600 h 1251284"/>
                <a:gd name="connsiteX26" fmla="*/ 1022685 w 1600200"/>
                <a:gd name="connsiteY26" fmla="*/ 276726 h 1251284"/>
                <a:gd name="connsiteX27" fmla="*/ 830179 w 1600200"/>
                <a:gd name="connsiteY27" fmla="*/ 493295 h 1251284"/>
                <a:gd name="connsiteX28" fmla="*/ 613611 w 1600200"/>
                <a:gd name="connsiteY28" fmla="*/ 685800 h 1251284"/>
                <a:gd name="connsiteX29" fmla="*/ 577516 w 1600200"/>
                <a:gd name="connsiteY29" fmla="*/ 733926 h 1251284"/>
                <a:gd name="connsiteX30" fmla="*/ 385011 w 1600200"/>
                <a:gd name="connsiteY30" fmla="*/ 806116 h 125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00200" h="1251284">
                  <a:moveTo>
                    <a:pt x="385011" y="806116"/>
                  </a:moveTo>
                  <a:lnTo>
                    <a:pt x="192506" y="806116"/>
                  </a:lnTo>
                  <a:lnTo>
                    <a:pt x="72190" y="902369"/>
                  </a:lnTo>
                  <a:lnTo>
                    <a:pt x="0" y="1046748"/>
                  </a:lnTo>
                  <a:lnTo>
                    <a:pt x="108285" y="1203158"/>
                  </a:lnTo>
                  <a:lnTo>
                    <a:pt x="204537" y="1251284"/>
                  </a:lnTo>
                  <a:lnTo>
                    <a:pt x="385011" y="1191126"/>
                  </a:lnTo>
                  <a:lnTo>
                    <a:pt x="553453" y="1130969"/>
                  </a:lnTo>
                  <a:lnTo>
                    <a:pt x="782053" y="998621"/>
                  </a:lnTo>
                  <a:lnTo>
                    <a:pt x="926432" y="782053"/>
                  </a:lnTo>
                  <a:lnTo>
                    <a:pt x="1046748" y="613611"/>
                  </a:lnTo>
                  <a:lnTo>
                    <a:pt x="1167064" y="433137"/>
                  </a:lnTo>
                  <a:lnTo>
                    <a:pt x="1299411" y="324853"/>
                  </a:lnTo>
                  <a:lnTo>
                    <a:pt x="1359569" y="300790"/>
                  </a:lnTo>
                  <a:lnTo>
                    <a:pt x="1515979" y="156411"/>
                  </a:lnTo>
                  <a:lnTo>
                    <a:pt x="1564106" y="120316"/>
                  </a:lnTo>
                  <a:lnTo>
                    <a:pt x="1564106" y="84221"/>
                  </a:lnTo>
                  <a:lnTo>
                    <a:pt x="1419727" y="108284"/>
                  </a:lnTo>
                  <a:lnTo>
                    <a:pt x="1479885" y="72190"/>
                  </a:lnTo>
                  <a:lnTo>
                    <a:pt x="1576137" y="60158"/>
                  </a:lnTo>
                  <a:lnTo>
                    <a:pt x="1600200" y="36095"/>
                  </a:lnTo>
                  <a:lnTo>
                    <a:pt x="1600200" y="0"/>
                  </a:lnTo>
                  <a:lnTo>
                    <a:pt x="1491916" y="12032"/>
                  </a:lnTo>
                  <a:lnTo>
                    <a:pt x="1359569" y="72190"/>
                  </a:lnTo>
                  <a:lnTo>
                    <a:pt x="1275348" y="132348"/>
                  </a:lnTo>
                  <a:lnTo>
                    <a:pt x="1191127" y="228600"/>
                  </a:lnTo>
                  <a:lnTo>
                    <a:pt x="1022685" y="276726"/>
                  </a:lnTo>
                  <a:lnTo>
                    <a:pt x="830179" y="493295"/>
                  </a:lnTo>
                  <a:lnTo>
                    <a:pt x="613611" y="685800"/>
                  </a:lnTo>
                  <a:lnTo>
                    <a:pt x="577516" y="733926"/>
                  </a:lnTo>
                  <a:lnTo>
                    <a:pt x="385011" y="806116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CA" sz="2400">
                <a:latin typeface="Times" pitchFamily="-105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602265" y="84219"/>
            <a:ext cx="1584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/>
              <a:t>K</a:t>
            </a:r>
            <a:r>
              <a:rPr lang="en-CA" baseline="-25000" dirty="0" smtClean="0"/>
              <a:t>1</a:t>
            </a:r>
            <a:r>
              <a:rPr lang="en-CA" dirty="0" smtClean="0"/>
              <a:t> = 0</a:t>
            </a:r>
          </a:p>
          <a:p>
            <a:r>
              <a:rPr lang="en-CA" i="1" dirty="0" smtClean="0"/>
              <a:t>U</a:t>
            </a:r>
            <a:r>
              <a:rPr lang="en-CA" baseline="-25000" dirty="0" smtClean="0"/>
              <a:t>1</a:t>
            </a:r>
            <a:r>
              <a:rPr lang="en-CA" dirty="0" smtClean="0"/>
              <a:t> = 10,000 J</a:t>
            </a:r>
            <a:endParaRPr lang="en-CA" dirty="0"/>
          </a:p>
        </p:txBody>
      </p:sp>
      <p:grpSp>
        <p:nvGrpSpPr>
          <p:cNvPr id="6" name="Group 5"/>
          <p:cNvGrpSpPr/>
          <p:nvPr/>
        </p:nvGrpSpPr>
        <p:grpSpPr>
          <a:xfrm>
            <a:off x="5467243" y="1940943"/>
            <a:ext cx="3242056" cy="974289"/>
            <a:chOff x="3943243" y="1940942"/>
            <a:chExt cx="3242056" cy="974289"/>
          </a:xfrm>
        </p:grpSpPr>
        <p:grpSp>
          <p:nvGrpSpPr>
            <p:cNvPr id="32" name="Group 31"/>
            <p:cNvGrpSpPr/>
            <p:nvPr/>
          </p:nvGrpSpPr>
          <p:grpSpPr>
            <a:xfrm rot="3724873">
              <a:off x="6068502" y="1798434"/>
              <a:ext cx="974289" cy="1259305"/>
              <a:chOff x="3007895" y="4648200"/>
              <a:chExt cx="974289" cy="1259305"/>
            </a:xfrm>
          </p:grpSpPr>
          <p:sp>
            <p:nvSpPr>
              <p:cNvPr id="33" name="Freeform 32"/>
              <p:cNvSpPr/>
              <p:nvPr/>
            </p:nvSpPr>
            <p:spPr bwMode="auto">
              <a:xfrm>
                <a:off x="3019528" y="5500339"/>
                <a:ext cx="540949" cy="407166"/>
              </a:xfrm>
              <a:custGeom>
                <a:avLst/>
                <a:gdLst>
                  <a:gd name="connsiteX0" fmla="*/ 1985211 w 2237874"/>
                  <a:gd name="connsiteY0" fmla="*/ 601579 h 1684421"/>
                  <a:gd name="connsiteX1" fmla="*/ 1660358 w 2237874"/>
                  <a:gd name="connsiteY1" fmla="*/ 613611 h 1684421"/>
                  <a:gd name="connsiteX2" fmla="*/ 1347537 w 2237874"/>
                  <a:gd name="connsiteY2" fmla="*/ 661737 h 1684421"/>
                  <a:gd name="connsiteX3" fmla="*/ 1167063 w 2237874"/>
                  <a:gd name="connsiteY3" fmla="*/ 697832 h 1684421"/>
                  <a:gd name="connsiteX4" fmla="*/ 1419726 w 2237874"/>
                  <a:gd name="connsiteY4" fmla="*/ 601579 h 1684421"/>
                  <a:gd name="connsiteX5" fmla="*/ 1479884 w 2237874"/>
                  <a:gd name="connsiteY5" fmla="*/ 433137 h 1684421"/>
                  <a:gd name="connsiteX6" fmla="*/ 1552074 w 2237874"/>
                  <a:gd name="connsiteY6" fmla="*/ 288758 h 1684421"/>
                  <a:gd name="connsiteX7" fmla="*/ 1648326 w 2237874"/>
                  <a:gd name="connsiteY7" fmla="*/ 228600 h 1684421"/>
                  <a:gd name="connsiteX8" fmla="*/ 1780674 w 2237874"/>
                  <a:gd name="connsiteY8" fmla="*/ 156411 h 1684421"/>
                  <a:gd name="connsiteX9" fmla="*/ 1864895 w 2237874"/>
                  <a:gd name="connsiteY9" fmla="*/ 108284 h 1684421"/>
                  <a:gd name="connsiteX10" fmla="*/ 1876926 w 2237874"/>
                  <a:gd name="connsiteY10" fmla="*/ 60158 h 1684421"/>
                  <a:gd name="connsiteX11" fmla="*/ 1756611 w 2237874"/>
                  <a:gd name="connsiteY11" fmla="*/ 84221 h 1684421"/>
                  <a:gd name="connsiteX12" fmla="*/ 1900990 w 2237874"/>
                  <a:gd name="connsiteY12" fmla="*/ 60158 h 1684421"/>
                  <a:gd name="connsiteX13" fmla="*/ 1900990 w 2237874"/>
                  <a:gd name="connsiteY13" fmla="*/ 60158 h 1684421"/>
                  <a:gd name="connsiteX14" fmla="*/ 1913021 w 2237874"/>
                  <a:gd name="connsiteY14" fmla="*/ 0 h 1684421"/>
                  <a:gd name="connsiteX15" fmla="*/ 1756611 w 2237874"/>
                  <a:gd name="connsiteY15" fmla="*/ 0 h 1684421"/>
                  <a:gd name="connsiteX16" fmla="*/ 1600200 w 2237874"/>
                  <a:gd name="connsiteY16" fmla="*/ 0 h 1684421"/>
                  <a:gd name="connsiteX17" fmla="*/ 1503947 w 2237874"/>
                  <a:gd name="connsiteY17" fmla="*/ 108284 h 1684421"/>
                  <a:gd name="connsiteX18" fmla="*/ 1407695 w 2237874"/>
                  <a:gd name="connsiteY18" fmla="*/ 240632 h 1684421"/>
                  <a:gd name="connsiteX19" fmla="*/ 1215190 w 2237874"/>
                  <a:gd name="connsiteY19" fmla="*/ 433137 h 1684421"/>
                  <a:gd name="connsiteX20" fmla="*/ 1118937 w 2237874"/>
                  <a:gd name="connsiteY20" fmla="*/ 589548 h 1684421"/>
                  <a:gd name="connsiteX21" fmla="*/ 974558 w 2237874"/>
                  <a:gd name="connsiteY21" fmla="*/ 818148 h 1684421"/>
                  <a:gd name="connsiteX22" fmla="*/ 878305 w 2237874"/>
                  <a:gd name="connsiteY22" fmla="*/ 950495 h 1684421"/>
                  <a:gd name="connsiteX23" fmla="*/ 745958 w 2237874"/>
                  <a:gd name="connsiteY23" fmla="*/ 902369 h 1684421"/>
                  <a:gd name="connsiteX24" fmla="*/ 409074 w 2237874"/>
                  <a:gd name="connsiteY24" fmla="*/ 938463 h 1684421"/>
                  <a:gd name="connsiteX25" fmla="*/ 144379 w 2237874"/>
                  <a:gd name="connsiteY25" fmla="*/ 1058779 h 1684421"/>
                  <a:gd name="connsiteX26" fmla="*/ 36095 w 2237874"/>
                  <a:gd name="connsiteY26" fmla="*/ 1167063 h 1684421"/>
                  <a:gd name="connsiteX27" fmla="*/ 0 w 2237874"/>
                  <a:gd name="connsiteY27" fmla="*/ 1203158 h 1684421"/>
                  <a:gd name="connsiteX28" fmla="*/ 96253 w 2237874"/>
                  <a:gd name="connsiteY28" fmla="*/ 1383632 h 1684421"/>
                  <a:gd name="connsiteX29" fmla="*/ 84221 w 2237874"/>
                  <a:gd name="connsiteY29" fmla="*/ 1528011 h 1684421"/>
                  <a:gd name="connsiteX30" fmla="*/ 144379 w 2237874"/>
                  <a:gd name="connsiteY30" fmla="*/ 1515979 h 1684421"/>
                  <a:gd name="connsiteX31" fmla="*/ 180474 w 2237874"/>
                  <a:gd name="connsiteY31" fmla="*/ 1564105 h 1684421"/>
                  <a:gd name="connsiteX32" fmla="*/ 240632 w 2237874"/>
                  <a:gd name="connsiteY32" fmla="*/ 1564105 h 1684421"/>
                  <a:gd name="connsiteX33" fmla="*/ 228600 w 2237874"/>
                  <a:gd name="connsiteY33" fmla="*/ 1612232 h 1684421"/>
                  <a:gd name="connsiteX34" fmla="*/ 276726 w 2237874"/>
                  <a:gd name="connsiteY34" fmla="*/ 1612232 h 1684421"/>
                  <a:gd name="connsiteX35" fmla="*/ 312821 w 2237874"/>
                  <a:gd name="connsiteY35" fmla="*/ 1684421 h 1684421"/>
                  <a:gd name="connsiteX36" fmla="*/ 385011 w 2237874"/>
                  <a:gd name="connsiteY36" fmla="*/ 1684421 h 1684421"/>
                  <a:gd name="connsiteX37" fmla="*/ 481263 w 2237874"/>
                  <a:gd name="connsiteY37" fmla="*/ 1624263 h 1684421"/>
                  <a:gd name="connsiteX38" fmla="*/ 589547 w 2237874"/>
                  <a:gd name="connsiteY38" fmla="*/ 1552074 h 1684421"/>
                  <a:gd name="connsiteX39" fmla="*/ 673768 w 2237874"/>
                  <a:gd name="connsiteY39" fmla="*/ 1503948 h 1684421"/>
                  <a:gd name="connsiteX40" fmla="*/ 794084 w 2237874"/>
                  <a:gd name="connsiteY40" fmla="*/ 1467853 h 1684421"/>
                  <a:gd name="connsiteX41" fmla="*/ 926432 w 2237874"/>
                  <a:gd name="connsiteY41" fmla="*/ 1443790 h 1684421"/>
                  <a:gd name="connsiteX42" fmla="*/ 1010653 w 2237874"/>
                  <a:gd name="connsiteY42" fmla="*/ 1455821 h 1684421"/>
                  <a:gd name="connsiteX43" fmla="*/ 1082842 w 2237874"/>
                  <a:gd name="connsiteY43" fmla="*/ 1455821 h 1684421"/>
                  <a:gd name="connsiteX44" fmla="*/ 1263316 w 2237874"/>
                  <a:gd name="connsiteY44" fmla="*/ 1467853 h 1684421"/>
                  <a:gd name="connsiteX45" fmla="*/ 1395663 w 2237874"/>
                  <a:gd name="connsiteY45" fmla="*/ 1467853 h 1684421"/>
                  <a:gd name="connsiteX46" fmla="*/ 1840832 w 2237874"/>
                  <a:gd name="connsiteY46" fmla="*/ 1407695 h 1684421"/>
                  <a:gd name="connsiteX47" fmla="*/ 2129590 w 2237874"/>
                  <a:gd name="connsiteY47" fmla="*/ 1118937 h 1684421"/>
                  <a:gd name="connsiteX48" fmla="*/ 2237874 w 2237874"/>
                  <a:gd name="connsiteY48" fmla="*/ 902369 h 1684421"/>
                  <a:gd name="connsiteX49" fmla="*/ 1985211 w 2237874"/>
                  <a:gd name="connsiteY49" fmla="*/ 601579 h 1684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237874" h="1684421">
                    <a:moveTo>
                      <a:pt x="1985211" y="601579"/>
                    </a:moveTo>
                    <a:lnTo>
                      <a:pt x="1660358" y="613611"/>
                    </a:lnTo>
                    <a:lnTo>
                      <a:pt x="1347537" y="661737"/>
                    </a:lnTo>
                    <a:lnTo>
                      <a:pt x="1167063" y="697832"/>
                    </a:lnTo>
                    <a:lnTo>
                      <a:pt x="1419726" y="601579"/>
                    </a:lnTo>
                    <a:lnTo>
                      <a:pt x="1479884" y="433137"/>
                    </a:lnTo>
                    <a:lnTo>
                      <a:pt x="1552074" y="288758"/>
                    </a:lnTo>
                    <a:lnTo>
                      <a:pt x="1648326" y="228600"/>
                    </a:lnTo>
                    <a:lnTo>
                      <a:pt x="1780674" y="156411"/>
                    </a:lnTo>
                    <a:lnTo>
                      <a:pt x="1864895" y="108284"/>
                    </a:lnTo>
                    <a:lnTo>
                      <a:pt x="1876926" y="60158"/>
                    </a:lnTo>
                    <a:lnTo>
                      <a:pt x="1756611" y="84221"/>
                    </a:lnTo>
                    <a:lnTo>
                      <a:pt x="1900990" y="60158"/>
                    </a:lnTo>
                    <a:lnTo>
                      <a:pt x="1900990" y="60158"/>
                    </a:lnTo>
                    <a:lnTo>
                      <a:pt x="1913021" y="0"/>
                    </a:lnTo>
                    <a:lnTo>
                      <a:pt x="1756611" y="0"/>
                    </a:lnTo>
                    <a:lnTo>
                      <a:pt x="1600200" y="0"/>
                    </a:lnTo>
                    <a:lnTo>
                      <a:pt x="1503947" y="108284"/>
                    </a:lnTo>
                    <a:lnTo>
                      <a:pt x="1407695" y="240632"/>
                    </a:lnTo>
                    <a:lnTo>
                      <a:pt x="1215190" y="433137"/>
                    </a:lnTo>
                    <a:lnTo>
                      <a:pt x="1118937" y="589548"/>
                    </a:lnTo>
                    <a:lnTo>
                      <a:pt x="974558" y="818148"/>
                    </a:lnTo>
                    <a:lnTo>
                      <a:pt x="878305" y="950495"/>
                    </a:lnTo>
                    <a:lnTo>
                      <a:pt x="745958" y="902369"/>
                    </a:lnTo>
                    <a:lnTo>
                      <a:pt x="409074" y="938463"/>
                    </a:lnTo>
                    <a:lnTo>
                      <a:pt x="144379" y="1058779"/>
                    </a:lnTo>
                    <a:lnTo>
                      <a:pt x="36095" y="1167063"/>
                    </a:lnTo>
                    <a:lnTo>
                      <a:pt x="0" y="1203158"/>
                    </a:lnTo>
                    <a:lnTo>
                      <a:pt x="96253" y="1383632"/>
                    </a:lnTo>
                    <a:lnTo>
                      <a:pt x="84221" y="1528011"/>
                    </a:lnTo>
                    <a:lnTo>
                      <a:pt x="144379" y="1515979"/>
                    </a:lnTo>
                    <a:lnTo>
                      <a:pt x="180474" y="1564105"/>
                    </a:lnTo>
                    <a:lnTo>
                      <a:pt x="240632" y="1564105"/>
                    </a:lnTo>
                    <a:lnTo>
                      <a:pt x="228600" y="1612232"/>
                    </a:lnTo>
                    <a:lnTo>
                      <a:pt x="276726" y="1612232"/>
                    </a:lnTo>
                    <a:lnTo>
                      <a:pt x="312821" y="1684421"/>
                    </a:lnTo>
                    <a:lnTo>
                      <a:pt x="385011" y="1684421"/>
                    </a:lnTo>
                    <a:lnTo>
                      <a:pt x="481263" y="1624263"/>
                    </a:lnTo>
                    <a:lnTo>
                      <a:pt x="589547" y="1552074"/>
                    </a:lnTo>
                    <a:lnTo>
                      <a:pt x="673768" y="1503948"/>
                    </a:lnTo>
                    <a:lnTo>
                      <a:pt x="794084" y="1467853"/>
                    </a:lnTo>
                    <a:lnTo>
                      <a:pt x="926432" y="1443790"/>
                    </a:lnTo>
                    <a:lnTo>
                      <a:pt x="1010653" y="1455821"/>
                    </a:lnTo>
                    <a:lnTo>
                      <a:pt x="1082842" y="1455821"/>
                    </a:lnTo>
                    <a:lnTo>
                      <a:pt x="1263316" y="1467853"/>
                    </a:lnTo>
                    <a:lnTo>
                      <a:pt x="1395663" y="1467853"/>
                    </a:lnTo>
                    <a:lnTo>
                      <a:pt x="1840832" y="1407695"/>
                    </a:lnTo>
                    <a:lnTo>
                      <a:pt x="2129590" y="1118937"/>
                    </a:lnTo>
                    <a:lnTo>
                      <a:pt x="2237874" y="902369"/>
                    </a:lnTo>
                    <a:lnTo>
                      <a:pt x="1985211" y="601579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CA" sz="2400">
                  <a:latin typeface="Times" pitchFamily="-105" charset="0"/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 bwMode="auto">
              <a:xfrm>
                <a:off x="3237653" y="5427631"/>
                <a:ext cx="459516" cy="476965"/>
              </a:xfrm>
              <a:custGeom>
                <a:avLst/>
                <a:gdLst>
                  <a:gd name="connsiteX0" fmla="*/ 1540043 w 1900990"/>
                  <a:gd name="connsiteY0" fmla="*/ 0 h 1973179"/>
                  <a:gd name="connsiteX1" fmla="*/ 1371600 w 1900990"/>
                  <a:gd name="connsiteY1" fmla="*/ 84221 h 1973179"/>
                  <a:gd name="connsiteX2" fmla="*/ 1275348 w 1900990"/>
                  <a:gd name="connsiteY2" fmla="*/ 180473 h 1973179"/>
                  <a:gd name="connsiteX3" fmla="*/ 1215190 w 1900990"/>
                  <a:gd name="connsiteY3" fmla="*/ 324852 h 1973179"/>
                  <a:gd name="connsiteX4" fmla="*/ 1191127 w 1900990"/>
                  <a:gd name="connsiteY4" fmla="*/ 529389 h 1973179"/>
                  <a:gd name="connsiteX5" fmla="*/ 1118937 w 1900990"/>
                  <a:gd name="connsiteY5" fmla="*/ 685800 h 1973179"/>
                  <a:gd name="connsiteX6" fmla="*/ 1058779 w 1900990"/>
                  <a:gd name="connsiteY6" fmla="*/ 770021 h 1973179"/>
                  <a:gd name="connsiteX7" fmla="*/ 1082843 w 1900990"/>
                  <a:gd name="connsiteY7" fmla="*/ 974558 h 1973179"/>
                  <a:gd name="connsiteX8" fmla="*/ 1082843 w 1900990"/>
                  <a:gd name="connsiteY8" fmla="*/ 1215189 h 1973179"/>
                  <a:gd name="connsiteX9" fmla="*/ 1046748 w 1900990"/>
                  <a:gd name="connsiteY9" fmla="*/ 1407694 h 1973179"/>
                  <a:gd name="connsiteX10" fmla="*/ 974558 w 1900990"/>
                  <a:gd name="connsiteY10" fmla="*/ 1528010 h 1973179"/>
                  <a:gd name="connsiteX11" fmla="*/ 794085 w 1900990"/>
                  <a:gd name="connsiteY11" fmla="*/ 1636294 h 1973179"/>
                  <a:gd name="connsiteX12" fmla="*/ 577516 w 1900990"/>
                  <a:gd name="connsiteY12" fmla="*/ 1720516 h 1973179"/>
                  <a:gd name="connsiteX13" fmla="*/ 397043 w 1900990"/>
                  <a:gd name="connsiteY13" fmla="*/ 1732547 h 1973179"/>
                  <a:gd name="connsiteX14" fmla="*/ 192506 w 1900990"/>
                  <a:gd name="connsiteY14" fmla="*/ 1708484 h 1973179"/>
                  <a:gd name="connsiteX15" fmla="*/ 120316 w 1900990"/>
                  <a:gd name="connsiteY15" fmla="*/ 1648326 h 1973179"/>
                  <a:gd name="connsiteX16" fmla="*/ 48127 w 1900990"/>
                  <a:gd name="connsiteY16" fmla="*/ 1540042 h 1973179"/>
                  <a:gd name="connsiteX17" fmla="*/ 72190 w 1900990"/>
                  <a:gd name="connsiteY17" fmla="*/ 1419726 h 1973179"/>
                  <a:gd name="connsiteX18" fmla="*/ 120316 w 1900990"/>
                  <a:gd name="connsiteY18" fmla="*/ 1323473 h 1973179"/>
                  <a:gd name="connsiteX19" fmla="*/ 264695 w 1900990"/>
                  <a:gd name="connsiteY19" fmla="*/ 1239252 h 1973179"/>
                  <a:gd name="connsiteX20" fmla="*/ 168443 w 1900990"/>
                  <a:gd name="connsiteY20" fmla="*/ 1239252 h 1973179"/>
                  <a:gd name="connsiteX21" fmla="*/ 24064 w 1900990"/>
                  <a:gd name="connsiteY21" fmla="*/ 1371600 h 1973179"/>
                  <a:gd name="connsiteX22" fmla="*/ 0 w 1900990"/>
                  <a:gd name="connsiteY22" fmla="*/ 1503947 h 1973179"/>
                  <a:gd name="connsiteX23" fmla="*/ 36095 w 1900990"/>
                  <a:gd name="connsiteY23" fmla="*/ 1648326 h 1973179"/>
                  <a:gd name="connsiteX24" fmla="*/ 108285 w 1900990"/>
                  <a:gd name="connsiteY24" fmla="*/ 1744579 h 1973179"/>
                  <a:gd name="connsiteX25" fmla="*/ 180474 w 1900990"/>
                  <a:gd name="connsiteY25" fmla="*/ 1768642 h 1973179"/>
                  <a:gd name="connsiteX26" fmla="*/ 372979 w 1900990"/>
                  <a:gd name="connsiteY26" fmla="*/ 1816768 h 1973179"/>
                  <a:gd name="connsiteX27" fmla="*/ 541422 w 1900990"/>
                  <a:gd name="connsiteY27" fmla="*/ 1876926 h 1973179"/>
                  <a:gd name="connsiteX28" fmla="*/ 661737 w 1900990"/>
                  <a:gd name="connsiteY28" fmla="*/ 1937084 h 1973179"/>
                  <a:gd name="connsiteX29" fmla="*/ 770022 w 1900990"/>
                  <a:gd name="connsiteY29" fmla="*/ 1973179 h 1973179"/>
                  <a:gd name="connsiteX30" fmla="*/ 866274 w 1900990"/>
                  <a:gd name="connsiteY30" fmla="*/ 1949116 h 1973179"/>
                  <a:gd name="connsiteX31" fmla="*/ 926432 w 1900990"/>
                  <a:gd name="connsiteY31" fmla="*/ 1900989 h 1973179"/>
                  <a:gd name="connsiteX32" fmla="*/ 962527 w 1900990"/>
                  <a:gd name="connsiteY32" fmla="*/ 1828800 h 1973179"/>
                  <a:gd name="connsiteX33" fmla="*/ 1118937 w 1900990"/>
                  <a:gd name="connsiteY33" fmla="*/ 1756610 h 1973179"/>
                  <a:gd name="connsiteX34" fmla="*/ 1335506 w 1900990"/>
                  <a:gd name="connsiteY34" fmla="*/ 1624263 h 1973179"/>
                  <a:gd name="connsiteX35" fmla="*/ 1455822 w 1900990"/>
                  <a:gd name="connsiteY35" fmla="*/ 1479884 h 1973179"/>
                  <a:gd name="connsiteX36" fmla="*/ 1528011 w 1900990"/>
                  <a:gd name="connsiteY36" fmla="*/ 1359568 h 1973179"/>
                  <a:gd name="connsiteX37" fmla="*/ 1684422 w 1900990"/>
                  <a:gd name="connsiteY37" fmla="*/ 1203158 h 1973179"/>
                  <a:gd name="connsiteX38" fmla="*/ 1780674 w 1900990"/>
                  <a:gd name="connsiteY38" fmla="*/ 1082842 h 1973179"/>
                  <a:gd name="connsiteX39" fmla="*/ 1840832 w 1900990"/>
                  <a:gd name="connsiteY39" fmla="*/ 950494 h 1973179"/>
                  <a:gd name="connsiteX40" fmla="*/ 1900990 w 1900990"/>
                  <a:gd name="connsiteY40" fmla="*/ 854242 h 1973179"/>
                  <a:gd name="connsiteX41" fmla="*/ 1744579 w 1900990"/>
                  <a:gd name="connsiteY41" fmla="*/ 757989 h 1973179"/>
                  <a:gd name="connsiteX42" fmla="*/ 1660358 w 1900990"/>
                  <a:gd name="connsiteY42" fmla="*/ 637673 h 1973179"/>
                  <a:gd name="connsiteX43" fmla="*/ 1600200 w 1900990"/>
                  <a:gd name="connsiteY43" fmla="*/ 421105 h 1973179"/>
                  <a:gd name="connsiteX44" fmla="*/ 1564106 w 1900990"/>
                  <a:gd name="connsiteY44" fmla="*/ 252663 h 1973179"/>
                  <a:gd name="connsiteX45" fmla="*/ 1540043 w 1900990"/>
                  <a:gd name="connsiteY45" fmla="*/ 0 h 197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900990" h="1973179">
                    <a:moveTo>
                      <a:pt x="1540043" y="0"/>
                    </a:moveTo>
                    <a:lnTo>
                      <a:pt x="1371600" y="84221"/>
                    </a:lnTo>
                    <a:lnTo>
                      <a:pt x="1275348" y="180473"/>
                    </a:lnTo>
                    <a:lnTo>
                      <a:pt x="1215190" y="324852"/>
                    </a:lnTo>
                    <a:lnTo>
                      <a:pt x="1191127" y="529389"/>
                    </a:lnTo>
                    <a:lnTo>
                      <a:pt x="1118937" y="685800"/>
                    </a:lnTo>
                    <a:lnTo>
                      <a:pt x="1058779" y="770021"/>
                    </a:lnTo>
                    <a:lnTo>
                      <a:pt x="1082843" y="974558"/>
                    </a:lnTo>
                    <a:lnTo>
                      <a:pt x="1082843" y="1215189"/>
                    </a:lnTo>
                    <a:lnTo>
                      <a:pt x="1046748" y="1407694"/>
                    </a:lnTo>
                    <a:lnTo>
                      <a:pt x="974558" y="1528010"/>
                    </a:lnTo>
                    <a:lnTo>
                      <a:pt x="794085" y="1636294"/>
                    </a:lnTo>
                    <a:lnTo>
                      <a:pt x="577516" y="1720516"/>
                    </a:lnTo>
                    <a:lnTo>
                      <a:pt x="397043" y="1732547"/>
                    </a:lnTo>
                    <a:lnTo>
                      <a:pt x="192506" y="1708484"/>
                    </a:lnTo>
                    <a:lnTo>
                      <a:pt x="120316" y="1648326"/>
                    </a:lnTo>
                    <a:lnTo>
                      <a:pt x="48127" y="1540042"/>
                    </a:lnTo>
                    <a:lnTo>
                      <a:pt x="72190" y="1419726"/>
                    </a:lnTo>
                    <a:lnTo>
                      <a:pt x="120316" y="1323473"/>
                    </a:lnTo>
                    <a:lnTo>
                      <a:pt x="264695" y="1239252"/>
                    </a:lnTo>
                    <a:lnTo>
                      <a:pt x="168443" y="1239252"/>
                    </a:lnTo>
                    <a:lnTo>
                      <a:pt x="24064" y="1371600"/>
                    </a:lnTo>
                    <a:lnTo>
                      <a:pt x="0" y="1503947"/>
                    </a:lnTo>
                    <a:lnTo>
                      <a:pt x="36095" y="1648326"/>
                    </a:lnTo>
                    <a:lnTo>
                      <a:pt x="108285" y="1744579"/>
                    </a:lnTo>
                    <a:lnTo>
                      <a:pt x="180474" y="1768642"/>
                    </a:lnTo>
                    <a:lnTo>
                      <a:pt x="372979" y="1816768"/>
                    </a:lnTo>
                    <a:lnTo>
                      <a:pt x="541422" y="1876926"/>
                    </a:lnTo>
                    <a:lnTo>
                      <a:pt x="661737" y="1937084"/>
                    </a:lnTo>
                    <a:lnTo>
                      <a:pt x="770022" y="1973179"/>
                    </a:lnTo>
                    <a:lnTo>
                      <a:pt x="866274" y="1949116"/>
                    </a:lnTo>
                    <a:lnTo>
                      <a:pt x="926432" y="1900989"/>
                    </a:lnTo>
                    <a:lnTo>
                      <a:pt x="962527" y="1828800"/>
                    </a:lnTo>
                    <a:lnTo>
                      <a:pt x="1118937" y="1756610"/>
                    </a:lnTo>
                    <a:lnTo>
                      <a:pt x="1335506" y="1624263"/>
                    </a:lnTo>
                    <a:lnTo>
                      <a:pt x="1455822" y="1479884"/>
                    </a:lnTo>
                    <a:lnTo>
                      <a:pt x="1528011" y="1359568"/>
                    </a:lnTo>
                    <a:lnTo>
                      <a:pt x="1684422" y="1203158"/>
                    </a:lnTo>
                    <a:lnTo>
                      <a:pt x="1780674" y="1082842"/>
                    </a:lnTo>
                    <a:lnTo>
                      <a:pt x="1840832" y="950494"/>
                    </a:lnTo>
                    <a:lnTo>
                      <a:pt x="1900990" y="854242"/>
                    </a:lnTo>
                    <a:lnTo>
                      <a:pt x="1744579" y="757989"/>
                    </a:lnTo>
                    <a:lnTo>
                      <a:pt x="1660358" y="637673"/>
                    </a:lnTo>
                    <a:lnTo>
                      <a:pt x="1600200" y="421105"/>
                    </a:lnTo>
                    <a:lnTo>
                      <a:pt x="1564106" y="252663"/>
                    </a:lnTo>
                    <a:lnTo>
                      <a:pt x="1540043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CA" sz="2400">
                  <a:latin typeface="Times" pitchFamily="-105" charset="0"/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 bwMode="auto">
              <a:xfrm>
                <a:off x="3612827" y="4648200"/>
                <a:ext cx="369357" cy="985922"/>
              </a:xfrm>
              <a:custGeom>
                <a:avLst/>
                <a:gdLst>
                  <a:gd name="connsiteX0" fmla="*/ 336884 w 1528011"/>
                  <a:gd name="connsiteY0" fmla="*/ 4078705 h 4078705"/>
                  <a:gd name="connsiteX1" fmla="*/ 132348 w 1528011"/>
                  <a:gd name="connsiteY1" fmla="*/ 3874168 h 4078705"/>
                  <a:gd name="connsiteX2" fmla="*/ 36095 w 1528011"/>
                  <a:gd name="connsiteY2" fmla="*/ 3645568 h 4078705"/>
                  <a:gd name="connsiteX3" fmla="*/ 0 w 1528011"/>
                  <a:gd name="connsiteY3" fmla="*/ 3356810 h 4078705"/>
                  <a:gd name="connsiteX4" fmla="*/ 12032 w 1528011"/>
                  <a:gd name="connsiteY4" fmla="*/ 3224463 h 4078705"/>
                  <a:gd name="connsiteX5" fmla="*/ 108284 w 1528011"/>
                  <a:gd name="connsiteY5" fmla="*/ 2971800 h 4078705"/>
                  <a:gd name="connsiteX6" fmla="*/ 192505 w 1528011"/>
                  <a:gd name="connsiteY6" fmla="*/ 2875547 h 4078705"/>
                  <a:gd name="connsiteX7" fmla="*/ 360948 w 1528011"/>
                  <a:gd name="connsiteY7" fmla="*/ 2394284 h 4078705"/>
                  <a:gd name="connsiteX8" fmla="*/ 421105 w 1528011"/>
                  <a:gd name="connsiteY8" fmla="*/ 2286000 h 4078705"/>
                  <a:gd name="connsiteX9" fmla="*/ 457200 w 1528011"/>
                  <a:gd name="connsiteY9" fmla="*/ 2081463 h 4078705"/>
                  <a:gd name="connsiteX10" fmla="*/ 457200 w 1528011"/>
                  <a:gd name="connsiteY10" fmla="*/ 1925052 h 4078705"/>
                  <a:gd name="connsiteX11" fmla="*/ 589548 w 1528011"/>
                  <a:gd name="connsiteY11" fmla="*/ 1479884 h 4078705"/>
                  <a:gd name="connsiteX12" fmla="*/ 806116 w 1528011"/>
                  <a:gd name="connsiteY12" fmla="*/ 1155031 h 4078705"/>
                  <a:gd name="connsiteX13" fmla="*/ 1046748 w 1528011"/>
                  <a:gd name="connsiteY13" fmla="*/ 806115 h 4078705"/>
                  <a:gd name="connsiteX14" fmla="*/ 1010653 w 1528011"/>
                  <a:gd name="connsiteY14" fmla="*/ 709863 h 4078705"/>
                  <a:gd name="connsiteX15" fmla="*/ 998621 w 1528011"/>
                  <a:gd name="connsiteY15" fmla="*/ 589547 h 4078705"/>
                  <a:gd name="connsiteX16" fmla="*/ 1046748 w 1528011"/>
                  <a:gd name="connsiteY16" fmla="*/ 481263 h 4078705"/>
                  <a:gd name="connsiteX17" fmla="*/ 1179095 w 1528011"/>
                  <a:gd name="connsiteY17" fmla="*/ 360947 h 4078705"/>
                  <a:gd name="connsiteX18" fmla="*/ 1335505 w 1528011"/>
                  <a:gd name="connsiteY18" fmla="*/ 276726 h 4078705"/>
                  <a:gd name="connsiteX19" fmla="*/ 1431758 w 1528011"/>
                  <a:gd name="connsiteY19" fmla="*/ 72189 h 4078705"/>
                  <a:gd name="connsiteX20" fmla="*/ 1491916 w 1528011"/>
                  <a:gd name="connsiteY20" fmla="*/ 0 h 4078705"/>
                  <a:gd name="connsiteX21" fmla="*/ 1528011 w 1528011"/>
                  <a:gd name="connsiteY21" fmla="*/ 60157 h 4078705"/>
                  <a:gd name="connsiteX22" fmla="*/ 1479884 w 1528011"/>
                  <a:gd name="connsiteY22" fmla="*/ 276726 h 4078705"/>
                  <a:gd name="connsiteX23" fmla="*/ 1443790 w 1528011"/>
                  <a:gd name="connsiteY23" fmla="*/ 409073 h 4078705"/>
                  <a:gd name="connsiteX24" fmla="*/ 1311442 w 1528011"/>
                  <a:gd name="connsiteY24" fmla="*/ 637673 h 4078705"/>
                  <a:gd name="connsiteX25" fmla="*/ 1215190 w 1528011"/>
                  <a:gd name="connsiteY25" fmla="*/ 866273 h 4078705"/>
                  <a:gd name="connsiteX26" fmla="*/ 986590 w 1528011"/>
                  <a:gd name="connsiteY26" fmla="*/ 1636294 h 4078705"/>
                  <a:gd name="connsiteX27" fmla="*/ 902369 w 1528011"/>
                  <a:gd name="connsiteY27" fmla="*/ 1828800 h 4078705"/>
                  <a:gd name="connsiteX28" fmla="*/ 902369 w 1528011"/>
                  <a:gd name="connsiteY28" fmla="*/ 1973179 h 4078705"/>
                  <a:gd name="connsiteX29" fmla="*/ 914400 w 1528011"/>
                  <a:gd name="connsiteY29" fmla="*/ 2153652 h 4078705"/>
                  <a:gd name="connsiteX30" fmla="*/ 914400 w 1528011"/>
                  <a:gd name="connsiteY30" fmla="*/ 2310063 h 4078705"/>
                  <a:gd name="connsiteX31" fmla="*/ 842211 w 1528011"/>
                  <a:gd name="connsiteY31" fmla="*/ 2478505 h 4078705"/>
                  <a:gd name="connsiteX32" fmla="*/ 830179 w 1528011"/>
                  <a:gd name="connsiteY32" fmla="*/ 2911642 h 4078705"/>
                  <a:gd name="connsiteX33" fmla="*/ 733926 w 1528011"/>
                  <a:gd name="connsiteY33" fmla="*/ 3296652 h 4078705"/>
                  <a:gd name="connsiteX34" fmla="*/ 613611 w 1528011"/>
                  <a:gd name="connsiteY34" fmla="*/ 3669631 h 4078705"/>
                  <a:gd name="connsiteX35" fmla="*/ 457200 w 1528011"/>
                  <a:gd name="connsiteY35" fmla="*/ 3982452 h 4078705"/>
                  <a:gd name="connsiteX36" fmla="*/ 336884 w 1528011"/>
                  <a:gd name="connsiteY36" fmla="*/ 4078705 h 4078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528011" h="4078705">
                    <a:moveTo>
                      <a:pt x="336884" y="4078705"/>
                    </a:moveTo>
                    <a:lnTo>
                      <a:pt x="132348" y="3874168"/>
                    </a:lnTo>
                    <a:lnTo>
                      <a:pt x="36095" y="3645568"/>
                    </a:lnTo>
                    <a:lnTo>
                      <a:pt x="0" y="3356810"/>
                    </a:lnTo>
                    <a:lnTo>
                      <a:pt x="12032" y="3224463"/>
                    </a:lnTo>
                    <a:lnTo>
                      <a:pt x="108284" y="2971800"/>
                    </a:lnTo>
                    <a:lnTo>
                      <a:pt x="192505" y="2875547"/>
                    </a:lnTo>
                    <a:lnTo>
                      <a:pt x="360948" y="2394284"/>
                    </a:lnTo>
                    <a:lnTo>
                      <a:pt x="421105" y="2286000"/>
                    </a:lnTo>
                    <a:lnTo>
                      <a:pt x="457200" y="2081463"/>
                    </a:lnTo>
                    <a:lnTo>
                      <a:pt x="457200" y="1925052"/>
                    </a:lnTo>
                    <a:lnTo>
                      <a:pt x="589548" y="1479884"/>
                    </a:lnTo>
                    <a:lnTo>
                      <a:pt x="806116" y="1155031"/>
                    </a:lnTo>
                    <a:lnTo>
                      <a:pt x="1046748" y="806115"/>
                    </a:lnTo>
                    <a:lnTo>
                      <a:pt x="1010653" y="709863"/>
                    </a:lnTo>
                    <a:lnTo>
                      <a:pt x="998621" y="589547"/>
                    </a:lnTo>
                    <a:lnTo>
                      <a:pt x="1046748" y="481263"/>
                    </a:lnTo>
                    <a:lnTo>
                      <a:pt x="1179095" y="360947"/>
                    </a:lnTo>
                    <a:lnTo>
                      <a:pt x="1335505" y="276726"/>
                    </a:lnTo>
                    <a:lnTo>
                      <a:pt x="1431758" y="72189"/>
                    </a:lnTo>
                    <a:lnTo>
                      <a:pt x="1491916" y="0"/>
                    </a:lnTo>
                    <a:lnTo>
                      <a:pt x="1528011" y="60157"/>
                    </a:lnTo>
                    <a:lnTo>
                      <a:pt x="1479884" y="276726"/>
                    </a:lnTo>
                    <a:lnTo>
                      <a:pt x="1443790" y="409073"/>
                    </a:lnTo>
                    <a:lnTo>
                      <a:pt x="1311442" y="637673"/>
                    </a:lnTo>
                    <a:lnTo>
                      <a:pt x="1215190" y="866273"/>
                    </a:lnTo>
                    <a:lnTo>
                      <a:pt x="986590" y="1636294"/>
                    </a:lnTo>
                    <a:lnTo>
                      <a:pt x="902369" y="1828800"/>
                    </a:lnTo>
                    <a:lnTo>
                      <a:pt x="902369" y="1973179"/>
                    </a:lnTo>
                    <a:lnTo>
                      <a:pt x="914400" y="2153652"/>
                    </a:lnTo>
                    <a:lnTo>
                      <a:pt x="914400" y="2310063"/>
                    </a:lnTo>
                    <a:lnTo>
                      <a:pt x="842211" y="2478505"/>
                    </a:lnTo>
                    <a:lnTo>
                      <a:pt x="830179" y="2911642"/>
                    </a:lnTo>
                    <a:lnTo>
                      <a:pt x="733926" y="3296652"/>
                    </a:lnTo>
                    <a:lnTo>
                      <a:pt x="613611" y="3669631"/>
                    </a:lnTo>
                    <a:lnTo>
                      <a:pt x="457200" y="3982452"/>
                    </a:lnTo>
                    <a:lnTo>
                      <a:pt x="336884" y="407870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CA" sz="2400">
                  <a:latin typeface="Times" pitchFamily="-105" charset="0"/>
                </a:endParaRPr>
              </a:p>
            </p:txBody>
          </p:sp>
          <p:sp>
            <p:nvSpPr>
              <p:cNvPr id="36" name="Freeform 35"/>
              <p:cNvSpPr/>
              <p:nvPr/>
            </p:nvSpPr>
            <p:spPr bwMode="auto">
              <a:xfrm>
                <a:off x="3007895" y="5599223"/>
                <a:ext cx="311191" cy="212308"/>
              </a:xfrm>
              <a:custGeom>
                <a:avLst/>
                <a:gdLst>
                  <a:gd name="connsiteX0" fmla="*/ 794084 w 1287379"/>
                  <a:gd name="connsiteY0" fmla="*/ 469231 h 878305"/>
                  <a:gd name="connsiteX1" fmla="*/ 601579 w 1287379"/>
                  <a:gd name="connsiteY1" fmla="*/ 336884 h 878305"/>
                  <a:gd name="connsiteX2" fmla="*/ 397042 w 1287379"/>
                  <a:gd name="connsiteY2" fmla="*/ 300789 h 878305"/>
                  <a:gd name="connsiteX3" fmla="*/ 228600 w 1287379"/>
                  <a:gd name="connsiteY3" fmla="*/ 348916 h 878305"/>
                  <a:gd name="connsiteX4" fmla="*/ 96252 w 1287379"/>
                  <a:gd name="connsiteY4" fmla="*/ 481263 h 878305"/>
                  <a:gd name="connsiteX5" fmla="*/ 24063 w 1287379"/>
                  <a:gd name="connsiteY5" fmla="*/ 589547 h 878305"/>
                  <a:gd name="connsiteX6" fmla="*/ 0 w 1287379"/>
                  <a:gd name="connsiteY6" fmla="*/ 697831 h 878305"/>
                  <a:gd name="connsiteX7" fmla="*/ 24063 w 1287379"/>
                  <a:gd name="connsiteY7" fmla="*/ 794084 h 878305"/>
                  <a:gd name="connsiteX8" fmla="*/ 96252 w 1287379"/>
                  <a:gd name="connsiteY8" fmla="*/ 782053 h 878305"/>
                  <a:gd name="connsiteX9" fmla="*/ 168442 w 1287379"/>
                  <a:gd name="connsiteY9" fmla="*/ 770021 h 878305"/>
                  <a:gd name="connsiteX10" fmla="*/ 252663 w 1287379"/>
                  <a:gd name="connsiteY10" fmla="*/ 782053 h 878305"/>
                  <a:gd name="connsiteX11" fmla="*/ 300789 w 1287379"/>
                  <a:gd name="connsiteY11" fmla="*/ 842210 h 878305"/>
                  <a:gd name="connsiteX12" fmla="*/ 348916 w 1287379"/>
                  <a:gd name="connsiteY12" fmla="*/ 878305 h 878305"/>
                  <a:gd name="connsiteX13" fmla="*/ 445168 w 1287379"/>
                  <a:gd name="connsiteY13" fmla="*/ 878305 h 878305"/>
                  <a:gd name="connsiteX14" fmla="*/ 541421 w 1287379"/>
                  <a:gd name="connsiteY14" fmla="*/ 842210 h 878305"/>
                  <a:gd name="connsiteX15" fmla="*/ 505326 w 1287379"/>
                  <a:gd name="connsiteY15" fmla="*/ 806116 h 878305"/>
                  <a:gd name="connsiteX16" fmla="*/ 517358 w 1287379"/>
                  <a:gd name="connsiteY16" fmla="*/ 770021 h 878305"/>
                  <a:gd name="connsiteX17" fmla="*/ 565484 w 1287379"/>
                  <a:gd name="connsiteY17" fmla="*/ 757989 h 878305"/>
                  <a:gd name="connsiteX18" fmla="*/ 601579 w 1287379"/>
                  <a:gd name="connsiteY18" fmla="*/ 818147 h 878305"/>
                  <a:gd name="connsiteX19" fmla="*/ 709863 w 1287379"/>
                  <a:gd name="connsiteY19" fmla="*/ 770021 h 878305"/>
                  <a:gd name="connsiteX20" fmla="*/ 794084 w 1287379"/>
                  <a:gd name="connsiteY20" fmla="*/ 794084 h 878305"/>
                  <a:gd name="connsiteX21" fmla="*/ 866273 w 1287379"/>
                  <a:gd name="connsiteY21" fmla="*/ 757989 h 878305"/>
                  <a:gd name="connsiteX22" fmla="*/ 914400 w 1287379"/>
                  <a:gd name="connsiteY22" fmla="*/ 685800 h 878305"/>
                  <a:gd name="connsiteX23" fmla="*/ 914400 w 1287379"/>
                  <a:gd name="connsiteY23" fmla="*/ 637674 h 878305"/>
                  <a:gd name="connsiteX24" fmla="*/ 938463 w 1287379"/>
                  <a:gd name="connsiteY24" fmla="*/ 577516 h 878305"/>
                  <a:gd name="connsiteX25" fmla="*/ 1058779 w 1287379"/>
                  <a:gd name="connsiteY25" fmla="*/ 529389 h 878305"/>
                  <a:gd name="connsiteX26" fmla="*/ 1167063 w 1287379"/>
                  <a:gd name="connsiteY26" fmla="*/ 457200 h 878305"/>
                  <a:gd name="connsiteX27" fmla="*/ 1263316 w 1287379"/>
                  <a:gd name="connsiteY27" fmla="*/ 385010 h 878305"/>
                  <a:gd name="connsiteX28" fmla="*/ 1287379 w 1287379"/>
                  <a:gd name="connsiteY28" fmla="*/ 264695 h 878305"/>
                  <a:gd name="connsiteX29" fmla="*/ 1263316 w 1287379"/>
                  <a:gd name="connsiteY29" fmla="*/ 132347 h 878305"/>
                  <a:gd name="connsiteX30" fmla="*/ 1179094 w 1287379"/>
                  <a:gd name="connsiteY30" fmla="*/ 36095 h 878305"/>
                  <a:gd name="connsiteX31" fmla="*/ 1106905 w 1287379"/>
                  <a:gd name="connsiteY31" fmla="*/ 0 h 878305"/>
                  <a:gd name="connsiteX32" fmla="*/ 1118937 w 1287379"/>
                  <a:gd name="connsiteY32" fmla="*/ 36095 h 878305"/>
                  <a:gd name="connsiteX33" fmla="*/ 1155031 w 1287379"/>
                  <a:gd name="connsiteY33" fmla="*/ 216568 h 878305"/>
                  <a:gd name="connsiteX34" fmla="*/ 1130968 w 1287379"/>
                  <a:gd name="connsiteY34" fmla="*/ 276726 h 878305"/>
                  <a:gd name="connsiteX35" fmla="*/ 1082842 w 1287379"/>
                  <a:gd name="connsiteY35" fmla="*/ 156410 h 878305"/>
                  <a:gd name="connsiteX36" fmla="*/ 986589 w 1287379"/>
                  <a:gd name="connsiteY36" fmla="*/ 108284 h 878305"/>
                  <a:gd name="connsiteX37" fmla="*/ 926431 w 1287379"/>
                  <a:gd name="connsiteY37" fmla="*/ 60158 h 878305"/>
                  <a:gd name="connsiteX38" fmla="*/ 974558 w 1287379"/>
                  <a:gd name="connsiteY38" fmla="*/ 204537 h 878305"/>
                  <a:gd name="connsiteX39" fmla="*/ 1010652 w 1287379"/>
                  <a:gd name="connsiteY39" fmla="*/ 312821 h 878305"/>
                  <a:gd name="connsiteX40" fmla="*/ 950494 w 1287379"/>
                  <a:gd name="connsiteY40" fmla="*/ 360947 h 878305"/>
                  <a:gd name="connsiteX41" fmla="*/ 854242 w 1287379"/>
                  <a:gd name="connsiteY41" fmla="*/ 397042 h 878305"/>
                  <a:gd name="connsiteX42" fmla="*/ 794084 w 1287379"/>
                  <a:gd name="connsiteY42" fmla="*/ 469231 h 87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87379" h="878305">
                    <a:moveTo>
                      <a:pt x="794084" y="469231"/>
                    </a:moveTo>
                    <a:lnTo>
                      <a:pt x="601579" y="336884"/>
                    </a:lnTo>
                    <a:lnTo>
                      <a:pt x="397042" y="300789"/>
                    </a:lnTo>
                    <a:lnTo>
                      <a:pt x="228600" y="348916"/>
                    </a:lnTo>
                    <a:lnTo>
                      <a:pt x="96252" y="481263"/>
                    </a:lnTo>
                    <a:lnTo>
                      <a:pt x="24063" y="589547"/>
                    </a:lnTo>
                    <a:lnTo>
                      <a:pt x="0" y="697831"/>
                    </a:lnTo>
                    <a:lnTo>
                      <a:pt x="24063" y="794084"/>
                    </a:lnTo>
                    <a:lnTo>
                      <a:pt x="96252" y="782053"/>
                    </a:lnTo>
                    <a:lnTo>
                      <a:pt x="168442" y="770021"/>
                    </a:lnTo>
                    <a:lnTo>
                      <a:pt x="252663" y="782053"/>
                    </a:lnTo>
                    <a:lnTo>
                      <a:pt x="300789" y="842210"/>
                    </a:lnTo>
                    <a:lnTo>
                      <a:pt x="348916" y="878305"/>
                    </a:lnTo>
                    <a:lnTo>
                      <a:pt x="445168" y="878305"/>
                    </a:lnTo>
                    <a:lnTo>
                      <a:pt x="541421" y="842210"/>
                    </a:lnTo>
                    <a:lnTo>
                      <a:pt x="505326" y="806116"/>
                    </a:lnTo>
                    <a:lnTo>
                      <a:pt x="517358" y="770021"/>
                    </a:lnTo>
                    <a:lnTo>
                      <a:pt x="565484" y="757989"/>
                    </a:lnTo>
                    <a:lnTo>
                      <a:pt x="601579" y="818147"/>
                    </a:lnTo>
                    <a:lnTo>
                      <a:pt x="709863" y="770021"/>
                    </a:lnTo>
                    <a:lnTo>
                      <a:pt x="794084" y="794084"/>
                    </a:lnTo>
                    <a:lnTo>
                      <a:pt x="866273" y="757989"/>
                    </a:lnTo>
                    <a:lnTo>
                      <a:pt x="914400" y="685800"/>
                    </a:lnTo>
                    <a:lnTo>
                      <a:pt x="914400" y="637674"/>
                    </a:lnTo>
                    <a:lnTo>
                      <a:pt x="938463" y="577516"/>
                    </a:lnTo>
                    <a:lnTo>
                      <a:pt x="1058779" y="529389"/>
                    </a:lnTo>
                    <a:lnTo>
                      <a:pt x="1167063" y="457200"/>
                    </a:lnTo>
                    <a:lnTo>
                      <a:pt x="1263316" y="385010"/>
                    </a:lnTo>
                    <a:lnTo>
                      <a:pt x="1287379" y="264695"/>
                    </a:lnTo>
                    <a:lnTo>
                      <a:pt x="1263316" y="132347"/>
                    </a:lnTo>
                    <a:lnTo>
                      <a:pt x="1179094" y="36095"/>
                    </a:lnTo>
                    <a:lnTo>
                      <a:pt x="1106905" y="0"/>
                    </a:lnTo>
                    <a:lnTo>
                      <a:pt x="1118937" y="36095"/>
                    </a:lnTo>
                    <a:lnTo>
                      <a:pt x="1155031" y="216568"/>
                    </a:lnTo>
                    <a:lnTo>
                      <a:pt x="1130968" y="276726"/>
                    </a:lnTo>
                    <a:lnTo>
                      <a:pt x="1082842" y="156410"/>
                    </a:lnTo>
                    <a:lnTo>
                      <a:pt x="986589" y="108284"/>
                    </a:lnTo>
                    <a:lnTo>
                      <a:pt x="926431" y="60158"/>
                    </a:lnTo>
                    <a:lnTo>
                      <a:pt x="974558" y="204537"/>
                    </a:lnTo>
                    <a:lnTo>
                      <a:pt x="1010652" y="312821"/>
                    </a:lnTo>
                    <a:lnTo>
                      <a:pt x="950494" y="360947"/>
                    </a:lnTo>
                    <a:lnTo>
                      <a:pt x="854242" y="397042"/>
                    </a:lnTo>
                    <a:lnTo>
                      <a:pt x="794084" y="46923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CA" sz="2400">
                  <a:latin typeface="Times" pitchFamily="-105" charset="0"/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 bwMode="auto">
              <a:xfrm>
                <a:off x="3237653" y="5535239"/>
                <a:ext cx="386807" cy="302466"/>
              </a:xfrm>
              <a:custGeom>
                <a:avLst/>
                <a:gdLst>
                  <a:gd name="connsiteX0" fmla="*/ 385011 w 1600200"/>
                  <a:gd name="connsiteY0" fmla="*/ 806116 h 1251284"/>
                  <a:gd name="connsiteX1" fmla="*/ 192506 w 1600200"/>
                  <a:gd name="connsiteY1" fmla="*/ 806116 h 1251284"/>
                  <a:gd name="connsiteX2" fmla="*/ 72190 w 1600200"/>
                  <a:gd name="connsiteY2" fmla="*/ 902369 h 1251284"/>
                  <a:gd name="connsiteX3" fmla="*/ 0 w 1600200"/>
                  <a:gd name="connsiteY3" fmla="*/ 1046748 h 1251284"/>
                  <a:gd name="connsiteX4" fmla="*/ 108285 w 1600200"/>
                  <a:gd name="connsiteY4" fmla="*/ 1203158 h 1251284"/>
                  <a:gd name="connsiteX5" fmla="*/ 204537 w 1600200"/>
                  <a:gd name="connsiteY5" fmla="*/ 1251284 h 1251284"/>
                  <a:gd name="connsiteX6" fmla="*/ 385011 w 1600200"/>
                  <a:gd name="connsiteY6" fmla="*/ 1191126 h 1251284"/>
                  <a:gd name="connsiteX7" fmla="*/ 553453 w 1600200"/>
                  <a:gd name="connsiteY7" fmla="*/ 1130969 h 1251284"/>
                  <a:gd name="connsiteX8" fmla="*/ 782053 w 1600200"/>
                  <a:gd name="connsiteY8" fmla="*/ 998621 h 1251284"/>
                  <a:gd name="connsiteX9" fmla="*/ 926432 w 1600200"/>
                  <a:gd name="connsiteY9" fmla="*/ 782053 h 1251284"/>
                  <a:gd name="connsiteX10" fmla="*/ 1046748 w 1600200"/>
                  <a:gd name="connsiteY10" fmla="*/ 613611 h 1251284"/>
                  <a:gd name="connsiteX11" fmla="*/ 1167064 w 1600200"/>
                  <a:gd name="connsiteY11" fmla="*/ 433137 h 1251284"/>
                  <a:gd name="connsiteX12" fmla="*/ 1299411 w 1600200"/>
                  <a:gd name="connsiteY12" fmla="*/ 324853 h 1251284"/>
                  <a:gd name="connsiteX13" fmla="*/ 1359569 w 1600200"/>
                  <a:gd name="connsiteY13" fmla="*/ 300790 h 1251284"/>
                  <a:gd name="connsiteX14" fmla="*/ 1515979 w 1600200"/>
                  <a:gd name="connsiteY14" fmla="*/ 156411 h 1251284"/>
                  <a:gd name="connsiteX15" fmla="*/ 1564106 w 1600200"/>
                  <a:gd name="connsiteY15" fmla="*/ 120316 h 1251284"/>
                  <a:gd name="connsiteX16" fmla="*/ 1564106 w 1600200"/>
                  <a:gd name="connsiteY16" fmla="*/ 84221 h 1251284"/>
                  <a:gd name="connsiteX17" fmla="*/ 1419727 w 1600200"/>
                  <a:gd name="connsiteY17" fmla="*/ 108284 h 1251284"/>
                  <a:gd name="connsiteX18" fmla="*/ 1479885 w 1600200"/>
                  <a:gd name="connsiteY18" fmla="*/ 72190 h 1251284"/>
                  <a:gd name="connsiteX19" fmla="*/ 1576137 w 1600200"/>
                  <a:gd name="connsiteY19" fmla="*/ 60158 h 1251284"/>
                  <a:gd name="connsiteX20" fmla="*/ 1600200 w 1600200"/>
                  <a:gd name="connsiteY20" fmla="*/ 36095 h 1251284"/>
                  <a:gd name="connsiteX21" fmla="*/ 1600200 w 1600200"/>
                  <a:gd name="connsiteY21" fmla="*/ 0 h 1251284"/>
                  <a:gd name="connsiteX22" fmla="*/ 1491916 w 1600200"/>
                  <a:gd name="connsiteY22" fmla="*/ 12032 h 1251284"/>
                  <a:gd name="connsiteX23" fmla="*/ 1359569 w 1600200"/>
                  <a:gd name="connsiteY23" fmla="*/ 72190 h 1251284"/>
                  <a:gd name="connsiteX24" fmla="*/ 1275348 w 1600200"/>
                  <a:gd name="connsiteY24" fmla="*/ 132348 h 1251284"/>
                  <a:gd name="connsiteX25" fmla="*/ 1191127 w 1600200"/>
                  <a:gd name="connsiteY25" fmla="*/ 228600 h 1251284"/>
                  <a:gd name="connsiteX26" fmla="*/ 1022685 w 1600200"/>
                  <a:gd name="connsiteY26" fmla="*/ 276726 h 1251284"/>
                  <a:gd name="connsiteX27" fmla="*/ 830179 w 1600200"/>
                  <a:gd name="connsiteY27" fmla="*/ 493295 h 1251284"/>
                  <a:gd name="connsiteX28" fmla="*/ 613611 w 1600200"/>
                  <a:gd name="connsiteY28" fmla="*/ 685800 h 1251284"/>
                  <a:gd name="connsiteX29" fmla="*/ 577516 w 1600200"/>
                  <a:gd name="connsiteY29" fmla="*/ 733926 h 1251284"/>
                  <a:gd name="connsiteX30" fmla="*/ 385011 w 1600200"/>
                  <a:gd name="connsiteY30" fmla="*/ 806116 h 125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00200" h="1251284">
                    <a:moveTo>
                      <a:pt x="385011" y="806116"/>
                    </a:moveTo>
                    <a:lnTo>
                      <a:pt x="192506" y="806116"/>
                    </a:lnTo>
                    <a:lnTo>
                      <a:pt x="72190" y="902369"/>
                    </a:lnTo>
                    <a:lnTo>
                      <a:pt x="0" y="1046748"/>
                    </a:lnTo>
                    <a:lnTo>
                      <a:pt x="108285" y="1203158"/>
                    </a:lnTo>
                    <a:lnTo>
                      <a:pt x="204537" y="1251284"/>
                    </a:lnTo>
                    <a:lnTo>
                      <a:pt x="385011" y="1191126"/>
                    </a:lnTo>
                    <a:lnTo>
                      <a:pt x="553453" y="1130969"/>
                    </a:lnTo>
                    <a:lnTo>
                      <a:pt x="782053" y="998621"/>
                    </a:lnTo>
                    <a:lnTo>
                      <a:pt x="926432" y="782053"/>
                    </a:lnTo>
                    <a:lnTo>
                      <a:pt x="1046748" y="613611"/>
                    </a:lnTo>
                    <a:lnTo>
                      <a:pt x="1167064" y="433137"/>
                    </a:lnTo>
                    <a:lnTo>
                      <a:pt x="1299411" y="324853"/>
                    </a:lnTo>
                    <a:lnTo>
                      <a:pt x="1359569" y="300790"/>
                    </a:lnTo>
                    <a:lnTo>
                      <a:pt x="1515979" y="156411"/>
                    </a:lnTo>
                    <a:lnTo>
                      <a:pt x="1564106" y="120316"/>
                    </a:lnTo>
                    <a:lnTo>
                      <a:pt x="1564106" y="84221"/>
                    </a:lnTo>
                    <a:lnTo>
                      <a:pt x="1419727" y="108284"/>
                    </a:lnTo>
                    <a:lnTo>
                      <a:pt x="1479885" y="72190"/>
                    </a:lnTo>
                    <a:lnTo>
                      <a:pt x="1576137" y="60158"/>
                    </a:lnTo>
                    <a:lnTo>
                      <a:pt x="1600200" y="36095"/>
                    </a:lnTo>
                    <a:lnTo>
                      <a:pt x="1600200" y="0"/>
                    </a:lnTo>
                    <a:lnTo>
                      <a:pt x="1491916" y="12032"/>
                    </a:lnTo>
                    <a:lnTo>
                      <a:pt x="1359569" y="72190"/>
                    </a:lnTo>
                    <a:lnTo>
                      <a:pt x="1275348" y="132348"/>
                    </a:lnTo>
                    <a:lnTo>
                      <a:pt x="1191127" y="228600"/>
                    </a:lnTo>
                    <a:lnTo>
                      <a:pt x="1022685" y="276726"/>
                    </a:lnTo>
                    <a:lnTo>
                      <a:pt x="830179" y="493295"/>
                    </a:lnTo>
                    <a:lnTo>
                      <a:pt x="613611" y="685800"/>
                    </a:lnTo>
                    <a:lnTo>
                      <a:pt x="577516" y="733926"/>
                    </a:lnTo>
                    <a:lnTo>
                      <a:pt x="385011" y="806116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CA" sz="2400">
                  <a:latin typeface="Times" pitchFamily="-105" charset="0"/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3943243" y="2030908"/>
              <a:ext cx="14558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i="1" dirty="0" smtClean="0"/>
                <a:t>K</a:t>
              </a:r>
              <a:r>
                <a:rPr lang="en-CA" baseline="-25000" dirty="0"/>
                <a:t>2</a:t>
              </a:r>
              <a:r>
                <a:rPr lang="en-CA" dirty="0" smtClean="0"/>
                <a:t> = 2,500 J</a:t>
              </a:r>
            </a:p>
            <a:p>
              <a:r>
                <a:rPr lang="en-CA" i="1" dirty="0" smtClean="0"/>
                <a:t>U</a:t>
              </a:r>
              <a:r>
                <a:rPr lang="en-CA" baseline="-25000" dirty="0"/>
                <a:t>2</a:t>
              </a:r>
              <a:r>
                <a:rPr lang="en-CA" dirty="0" smtClean="0"/>
                <a:t> = 7,500 J</a:t>
              </a:r>
              <a:endParaRPr lang="en-CA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84140" y="3262606"/>
            <a:ext cx="2898426" cy="1259305"/>
            <a:chOff x="3960140" y="3262605"/>
            <a:chExt cx="2898426" cy="1259305"/>
          </a:xfrm>
        </p:grpSpPr>
        <p:grpSp>
          <p:nvGrpSpPr>
            <p:cNvPr id="26" name="Group 25"/>
            <p:cNvGrpSpPr/>
            <p:nvPr/>
          </p:nvGrpSpPr>
          <p:grpSpPr>
            <a:xfrm rot="157273">
              <a:off x="5884277" y="3262605"/>
              <a:ext cx="974289" cy="1259305"/>
              <a:chOff x="3007895" y="4648200"/>
              <a:chExt cx="974289" cy="1259305"/>
            </a:xfrm>
          </p:grpSpPr>
          <p:sp>
            <p:nvSpPr>
              <p:cNvPr id="27" name="Freeform 26"/>
              <p:cNvSpPr/>
              <p:nvPr/>
            </p:nvSpPr>
            <p:spPr bwMode="auto">
              <a:xfrm>
                <a:off x="3019528" y="5500339"/>
                <a:ext cx="540949" cy="407166"/>
              </a:xfrm>
              <a:custGeom>
                <a:avLst/>
                <a:gdLst>
                  <a:gd name="connsiteX0" fmla="*/ 1985211 w 2237874"/>
                  <a:gd name="connsiteY0" fmla="*/ 601579 h 1684421"/>
                  <a:gd name="connsiteX1" fmla="*/ 1660358 w 2237874"/>
                  <a:gd name="connsiteY1" fmla="*/ 613611 h 1684421"/>
                  <a:gd name="connsiteX2" fmla="*/ 1347537 w 2237874"/>
                  <a:gd name="connsiteY2" fmla="*/ 661737 h 1684421"/>
                  <a:gd name="connsiteX3" fmla="*/ 1167063 w 2237874"/>
                  <a:gd name="connsiteY3" fmla="*/ 697832 h 1684421"/>
                  <a:gd name="connsiteX4" fmla="*/ 1419726 w 2237874"/>
                  <a:gd name="connsiteY4" fmla="*/ 601579 h 1684421"/>
                  <a:gd name="connsiteX5" fmla="*/ 1479884 w 2237874"/>
                  <a:gd name="connsiteY5" fmla="*/ 433137 h 1684421"/>
                  <a:gd name="connsiteX6" fmla="*/ 1552074 w 2237874"/>
                  <a:gd name="connsiteY6" fmla="*/ 288758 h 1684421"/>
                  <a:gd name="connsiteX7" fmla="*/ 1648326 w 2237874"/>
                  <a:gd name="connsiteY7" fmla="*/ 228600 h 1684421"/>
                  <a:gd name="connsiteX8" fmla="*/ 1780674 w 2237874"/>
                  <a:gd name="connsiteY8" fmla="*/ 156411 h 1684421"/>
                  <a:gd name="connsiteX9" fmla="*/ 1864895 w 2237874"/>
                  <a:gd name="connsiteY9" fmla="*/ 108284 h 1684421"/>
                  <a:gd name="connsiteX10" fmla="*/ 1876926 w 2237874"/>
                  <a:gd name="connsiteY10" fmla="*/ 60158 h 1684421"/>
                  <a:gd name="connsiteX11" fmla="*/ 1756611 w 2237874"/>
                  <a:gd name="connsiteY11" fmla="*/ 84221 h 1684421"/>
                  <a:gd name="connsiteX12" fmla="*/ 1900990 w 2237874"/>
                  <a:gd name="connsiteY12" fmla="*/ 60158 h 1684421"/>
                  <a:gd name="connsiteX13" fmla="*/ 1900990 w 2237874"/>
                  <a:gd name="connsiteY13" fmla="*/ 60158 h 1684421"/>
                  <a:gd name="connsiteX14" fmla="*/ 1913021 w 2237874"/>
                  <a:gd name="connsiteY14" fmla="*/ 0 h 1684421"/>
                  <a:gd name="connsiteX15" fmla="*/ 1756611 w 2237874"/>
                  <a:gd name="connsiteY15" fmla="*/ 0 h 1684421"/>
                  <a:gd name="connsiteX16" fmla="*/ 1600200 w 2237874"/>
                  <a:gd name="connsiteY16" fmla="*/ 0 h 1684421"/>
                  <a:gd name="connsiteX17" fmla="*/ 1503947 w 2237874"/>
                  <a:gd name="connsiteY17" fmla="*/ 108284 h 1684421"/>
                  <a:gd name="connsiteX18" fmla="*/ 1407695 w 2237874"/>
                  <a:gd name="connsiteY18" fmla="*/ 240632 h 1684421"/>
                  <a:gd name="connsiteX19" fmla="*/ 1215190 w 2237874"/>
                  <a:gd name="connsiteY19" fmla="*/ 433137 h 1684421"/>
                  <a:gd name="connsiteX20" fmla="*/ 1118937 w 2237874"/>
                  <a:gd name="connsiteY20" fmla="*/ 589548 h 1684421"/>
                  <a:gd name="connsiteX21" fmla="*/ 974558 w 2237874"/>
                  <a:gd name="connsiteY21" fmla="*/ 818148 h 1684421"/>
                  <a:gd name="connsiteX22" fmla="*/ 878305 w 2237874"/>
                  <a:gd name="connsiteY22" fmla="*/ 950495 h 1684421"/>
                  <a:gd name="connsiteX23" fmla="*/ 745958 w 2237874"/>
                  <a:gd name="connsiteY23" fmla="*/ 902369 h 1684421"/>
                  <a:gd name="connsiteX24" fmla="*/ 409074 w 2237874"/>
                  <a:gd name="connsiteY24" fmla="*/ 938463 h 1684421"/>
                  <a:gd name="connsiteX25" fmla="*/ 144379 w 2237874"/>
                  <a:gd name="connsiteY25" fmla="*/ 1058779 h 1684421"/>
                  <a:gd name="connsiteX26" fmla="*/ 36095 w 2237874"/>
                  <a:gd name="connsiteY26" fmla="*/ 1167063 h 1684421"/>
                  <a:gd name="connsiteX27" fmla="*/ 0 w 2237874"/>
                  <a:gd name="connsiteY27" fmla="*/ 1203158 h 1684421"/>
                  <a:gd name="connsiteX28" fmla="*/ 96253 w 2237874"/>
                  <a:gd name="connsiteY28" fmla="*/ 1383632 h 1684421"/>
                  <a:gd name="connsiteX29" fmla="*/ 84221 w 2237874"/>
                  <a:gd name="connsiteY29" fmla="*/ 1528011 h 1684421"/>
                  <a:gd name="connsiteX30" fmla="*/ 144379 w 2237874"/>
                  <a:gd name="connsiteY30" fmla="*/ 1515979 h 1684421"/>
                  <a:gd name="connsiteX31" fmla="*/ 180474 w 2237874"/>
                  <a:gd name="connsiteY31" fmla="*/ 1564105 h 1684421"/>
                  <a:gd name="connsiteX32" fmla="*/ 240632 w 2237874"/>
                  <a:gd name="connsiteY32" fmla="*/ 1564105 h 1684421"/>
                  <a:gd name="connsiteX33" fmla="*/ 228600 w 2237874"/>
                  <a:gd name="connsiteY33" fmla="*/ 1612232 h 1684421"/>
                  <a:gd name="connsiteX34" fmla="*/ 276726 w 2237874"/>
                  <a:gd name="connsiteY34" fmla="*/ 1612232 h 1684421"/>
                  <a:gd name="connsiteX35" fmla="*/ 312821 w 2237874"/>
                  <a:gd name="connsiteY35" fmla="*/ 1684421 h 1684421"/>
                  <a:gd name="connsiteX36" fmla="*/ 385011 w 2237874"/>
                  <a:gd name="connsiteY36" fmla="*/ 1684421 h 1684421"/>
                  <a:gd name="connsiteX37" fmla="*/ 481263 w 2237874"/>
                  <a:gd name="connsiteY37" fmla="*/ 1624263 h 1684421"/>
                  <a:gd name="connsiteX38" fmla="*/ 589547 w 2237874"/>
                  <a:gd name="connsiteY38" fmla="*/ 1552074 h 1684421"/>
                  <a:gd name="connsiteX39" fmla="*/ 673768 w 2237874"/>
                  <a:gd name="connsiteY39" fmla="*/ 1503948 h 1684421"/>
                  <a:gd name="connsiteX40" fmla="*/ 794084 w 2237874"/>
                  <a:gd name="connsiteY40" fmla="*/ 1467853 h 1684421"/>
                  <a:gd name="connsiteX41" fmla="*/ 926432 w 2237874"/>
                  <a:gd name="connsiteY41" fmla="*/ 1443790 h 1684421"/>
                  <a:gd name="connsiteX42" fmla="*/ 1010653 w 2237874"/>
                  <a:gd name="connsiteY42" fmla="*/ 1455821 h 1684421"/>
                  <a:gd name="connsiteX43" fmla="*/ 1082842 w 2237874"/>
                  <a:gd name="connsiteY43" fmla="*/ 1455821 h 1684421"/>
                  <a:gd name="connsiteX44" fmla="*/ 1263316 w 2237874"/>
                  <a:gd name="connsiteY44" fmla="*/ 1467853 h 1684421"/>
                  <a:gd name="connsiteX45" fmla="*/ 1395663 w 2237874"/>
                  <a:gd name="connsiteY45" fmla="*/ 1467853 h 1684421"/>
                  <a:gd name="connsiteX46" fmla="*/ 1840832 w 2237874"/>
                  <a:gd name="connsiteY46" fmla="*/ 1407695 h 1684421"/>
                  <a:gd name="connsiteX47" fmla="*/ 2129590 w 2237874"/>
                  <a:gd name="connsiteY47" fmla="*/ 1118937 h 1684421"/>
                  <a:gd name="connsiteX48" fmla="*/ 2237874 w 2237874"/>
                  <a:gd name="connsiteY48" fmla="*/ 902369 h 1684421"/>
                  <a:gd name="connsiteX49" fmla="*/ 1985211 w 2237874"/>
                  <a:gd name="connsiteY49" fmla="*/ 601579 h 1684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237874" h="1684421">
                    <a:moveTo>
                      <a:pt x="1985211" y="601579"/>
                    </a:moveTo>
                    <a:lnTo>
                      <a:pt x="1660358" y="613611"/>
                    </a:lnTo>
                    <a:lnTo>
                      <a:pt x="1347537" y="661737"/>
                    </a:lnTo>
                    <a:lnTo>
                      <a:pt x="1167063" y="697832"/>
                    </a:lnTo>
                    <a:lnTo>
                      <a:pt x="1419726" y="601579"/>
                    </a:lnTo>
                    <a:lnTo>
                      <a:pt x="1479884" y="433137"/>
                    </a:lnTo>
                    <a:lnTo>
                      <a:pt x="1552074" y="288758"/>
                    </a:lnTo>
                    <a:lnTo>
                      <a:pt x="1648326" y="228600"/>
                    </a:lnTo>
                    <a:lnTo>
                      <a:pt x="1780674" y="156411"/>
                    </a:lnTo>
                    <a:lnTo>
                      <a:pt x="1864895" y="108284"/>
                    </a:lnTo>
                    <a:lnTo>
                      <a:pt x="1876926" y="60158"/>
                    </a:lnTo>
                    <a:lnTo>
                      <a:pt x="1756611" y="84221"/>
                    </a:lnTo>
                    <a:lnTo>
                      <a:pt x="1900990" y="60158"/>
                    </a:lnTo>
                    <a:lnTo>
                      <a:pt x="1900990" y="60158"/>
                    </a:lnTo>
                    <a:lnTo>
                      <a:pt x="1913021" y="0"/>
                    </a:lnTo>
                    <a:lnTo>
                      <a:pt x="1756611" y="0"/>
                    </a:lnTo>
                    <a:lnTo>
                      <a:pt x="1600200" y="0"/>
                    </a:lnTo>
                    <a:lnTo>
                      <a:pt x="1503947" y="108284"/>
                    </a:lnTo>
                    <a:lnTo>
                      <a:pt x="1407695" y="240632"/>
                    </a:lnTo>
                    <a:lnTo>
                      <a:pt x="1215190" y="433137"/>
                    </a:lnTo>
                    <a:lnTo>
                      <a:pt x="1118937" y="589548"/>
                    </a:lnTo>
                    <a:lnTo>
                      <a:pt x="974558" y="818148"/>
                    </a:lnTo>
                    <a:lnTo>
                      <a:pt x="878305" y="950495"/>
                    </a:lnTo>
                    <a:lnTo>
                      <a:pt x="745958" y="902369"/>
                    </a:lnTo>
                    <a:lnTo>
                      <a:pt x="409074" y="938463"/>
                    </a:lnTo>
                    <a:lnTo>
                      <a:pt x="144379" y="1058779"/>
                    </a:lnTo>
                    <a:lnTo>
                      <a:pt x="36095" y="1167063"/>
                    </a:lnTo>
                    <a:lnTo>
                      <a:pt x="0" y="1203158"/>
                    </a:lnTo>
                    <a:lnTo>
                      <a:pt x="96253" y="1383632"/>
                    </a:lnTo>
                    <a:lnTo>
                      <a:pt x="84221" y="1528011"/>
                    </a:lnTo>
                    <a:lnTo>
                      <a:pt x="144379" y="1515979"/>
                    </a:lnTo>
                    <a:lnTo>
                      <a:pt x="180474" y="1564105"/>
                    </a:lnTo>
                    <a:lnTo>
                      <a:pt x="240632" y="1564105"/>
                    </a:lnTo>
                    <a:lnTo>
                      <a:pt x="228600" y="1612232"/>
                    </a:lnTo>
                    <a:lnTo>
                      <a:pt x="276726" y="1612232"/>
                    </a:lnTo>
                    <a:lnTo>
                      <a:pt x="312821" y="1684421"/>
                    </a:lnTo>
                    <a:lnTo>
                      <a:pt x="385011" y="1684421"/>
                    </a:lnTo>
                    <a:lnTo>
                      <a:pt x="481263" y="1624263"/>
                    </a:lnTo>
                    <a:lnTo>
                      <a:pt x="589547" y="1552074"/>
                    </a:lnTo>
                    <a:lnTo>
                      <a:pt x="673768" y="1503948"/>
                    </a:lnTo>
                    <a:lnTo>
                      <a:pt x="794084" y="1467853"/>
                    </a:lnTo>
                    <a:lnTo>
                      <a:pt x="926432" y="1443790"/>
                    </a:lnTo>
                    <a:lnTo>
                      <a:pt x="1010653" y="1455821"/>
                    </a:lnTo>
                    <a:lnTo>
                      <a:pt x="1082842" y="1455821"/>
                    </a:lnTo>
                    <a:lnTo>
                      <a:pt x="1263316" y="1467853"/>
                    </a:lnTo>
                    <a:lnTo>
                      <a:pt x="1395663" y="1467853"/>
                    </a:lnTo>
                    <a:lnTo>
                      <a:pt x="1840832" y="1407695"/>
                    </a:lnTo>
                    <a:lnTo>
                      <a:pt x="2129590" y="1118937"/>
                    </a:lnTo>
                    <a:lnTo>
                      <a:pt x="2237874" y="902369"/>
                    </a:lnTo>
                    <a:lnTo>
                      <a:pt x="1985211" y="601579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CA" sz="2400">
                  <a:latin typeface="Times" pitchFamily="-105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3237653" y="5427631"/>
                <a:ext cx="459516" cy="476965"/>
              </a:xfrm>
              <a:custGeom>
                <a:avLst/>
                <a:gdLst>
                  <a:gd name="connsiteX0" fmla="*/ 1540043 w 1900990"/>
                  <a:gd name="connsiteY0" fmla="*/ 0 h 1973179"/>
                  <a:gd name="connsiteX1" fmla="*/ 1371600 w 1900990"/>
                  <a:gd name="connsiteY1" fmla="*/ 84221 h 1973179"/>
                  <a:gd name="connsiteX2" fmla="*/ 1275348 w 1900990"/>
                  <a:gd name="connsiteY2" fmla="*/ 180473 h 1973179"/>
                  <a:gd name="connsiteX3" fmla="*/ 1215190 w 1900990"/>
                  <a:gd name="connsiteY3" fmla="*/ 324852 h 1973179"/>
                  <a:gd name="connsiteX4" fmla="*/ 1191127 w 1900990"/>
                  <a:gd name="connsiteY4" fmla="*/ 529389 h 1973179"/>
                  <a:gd name="connsiteX5" fmla="*/ 1118937 w 1900990"/>
                  <a:gd name="connsiteY5" fmla="*/ 685800 h 1973179"/>
                  <a:gd name="connsiteX6" fmla="*/ 1058779 w 1900990"/>
                  <a:gd name="connsiteY6" fmla="*/ 770021 h 1973179"/>
                  <a:gd name="connsiteX7" fmla="*/ 1082843 w 1900990"/>
                  <a:gd name="connsiteY7" fmla="*/ 974558 h 1973179"/>
                  <a:gd name="connsiteX8" fmla="*/ 1082843 w 1900990"/>
                  <a:gd name="connsiteY8" fmla="*/ 1215189 h 1973179"/>
                  <a:gd name="connsiteX9" fmla="*/ 1046748 w 1900990"/>
                  <a:gd name="connsiteY9" fmla="*/ 1407694 h 1973179"/>
                  <a:gd name="connsiteX10" fmla="*/ 974558 w 1900990"/>
                  <a:gd name="connsiteY10" fmla="*/ 1528010 h 1973179"/>
                  <a:gd name="connsiteX11" fmla="*/ 794085 w 1900990"/>
                  <a:gd name="connsiteY11" fmla="*/ 1636294 h 1973179"/>
                  <a:gd name="connsiteX12" fmla="*/ 577516 w 1900990"/>
                  <a:gd name="connsiteY12" fmla="*/ 1720516 h 1973179"/>
                  <a:gd name="connsiteX13" fmla="*/ 397043 w 1900990"/>
                  <a:gd name="connsiteY13" fmla="*/ 1732547 h 1973179"/>
                  <a:gd name="connsiteX14" fmla="*/ 192506 w 1900990"/>
                  <a:gd name="connsiteY14" fmla="*/ 1708484 h 1973179"/>
                  <a:gd name="connsiteX15" fmla="*/ 120316 w 1900990"/>
                  <a:gd name="connsiteY15" fmla="*/ 1648326 h 1973179"/>
                  <a:gd name="connsiteX16" fmla="*/ 48127 w 1900990"/>
                  <a:gd name="connsiteY16" fmla="*/ 1540042 h 1973179"/>
                  <a:gd name="connsiteX17" fmla="*/ 72190 w 1900990"/>
                  <a:gd name="connsiteY17" fmla="*/ 1419726 h 1973179"/>
                  <a:gd name="connsiteX18" fmla="*/ 120316 w 1900990"/>
                  <a:gd name="connsiteY18" fmla="*/ 1323473 h 1973179"/>
                  <a:gd name="connsiteX19" fmla="*/ 264695 w 1900990"/>
                  <a:gd name="connsiteY19" fmla="*/ 1239252 h 1973179"/>
                  <a:gd name="connsiteX20" fmla="*/ 168443 w 1900990"/>
                  <a:gd name="connsiteY20" fmla="*/ 1239252 h 1973179"/>
                  <a:gd name="connsiteX21" fmla="*/ 24064 w 1900990"/>
                  <a:gd name="connsiteY21" fmla="*/ 1371600 h 1973179"/>
                  <a:gd name="connsiteX22" fmla="*/ 0 w 1900990"/>
                  <a:gd name="connsiteY22" fmla="*/ 1503947 h 1973179"/>
                  <a:gd name="connsiteX23" fmla="*/ 36095 w 1900990"/>
                  <a:gd name="connsiteY23" fmla="*/ 1648326 h 1973179"/>
                  <a:gd name="connsiteX24" fmla="*/ 108285 w 1900990"/>
                  <a:gd name="connsiteY24" fmla="*/ 1744579 h 1973179"/>
                  <a:gd name="connsiteX25" fmla="*/ 180474 w 1900990"/>
                  <a:gd name="connsiteY25" fmla="*/ 1768642 h 1973179"/>
                  <a:gd name="connsiteX26" fmla="*/ 372979 w 1900990"/>
                  <a:gd name="connsiteY26" fmla="*/ 1816768 h 1973179"/>
                  <a:gd name="connsiteX27" fmla="*/ 541422 w 1900990"/>
                  <a:gd name="connsiteY27" fmla="*/ 1876926 h 1973179"/>
                  <a:gd name="connsiteX28" fmla="*/ 661737 w 1900990"/>
                  <a:gd name="connsiteY28" fmla="*/ 1937084 h 1973179"/>
                  <a:gd name="connsiteX29" fmla="*/ 770022 w 1900990"/>
                  <a:gd name="connsiteY29" fmla="*/ 1973179 h 1973179"/>
                  <a:gd name="connsiteX30" fmla="*/ 866274 w 1900990"/>
                  <a:gd name="connsiteY30" fmla="*/ 1949116 h 1973179"/>
                  <a:gd name="connsiteX31" fmla="*/ 926432 w 1900990"/>
                  <a:gd name="connsiteY31" fmla="*/ 1900989 h 1973179"/>
                  <a:gd name="connsiteX32" fmla="*/ 962527 w 1900990"/>
                  <a:gd name="connsiteY32" fmla="*/ 1828800 h 1973179"/>
                  <a:gd name="connsiteX33" fmla="*/ 1118937 w 1900990"/>
                  <a:gd name="connsiteY33" fmla="*/ 1756610 h 1973179"/>
                  <a:gd name="connsiteX34" fmla="*/ 1335506 w 1900990"/>
                  <a:gd name="connsiteY34" fmla="*/ 1624263 h 1973179"/>
                  <a:gd name="connsiteX35" fmla="*/ 1455822 w 1900990"/>
                  <a:gd name="connsiteY35" fmla="*/ 1479884 h 1973179"/>
                  <a:gd name="connsiteX36" fmla="*/ 1528011 w 1900990"/>
                  <a:gd name="connsiteY36" fmla="*/ 1359568 h 1973179"/>
                  <a:gd name="connsiteX37" fmla="*/ 1684422 w 1900990"/>
                  <a:gd name="connsiteY37" fmla="*/ 1203158 h 1973179"/>
                  <a:gd name="connsiteX38" fmla="*/ 1780674 w 1900990"/>
                  <a:gd name="connsiteY38" fmla="*/ 1082842 h 1973179"/>
                  <a:gd name="connsiteX39" fmla="*/ 1840832 w 1900990"/>
                  <a:gd name="connsiteY39" fmla="*/ 950494 h 1973179"/>
                  <a:gd name="connsiteX40" fmla="*/ 1900990 w 1900990"/>
                  <a:gd name="connsiteY40" fmla="*/ 854242 h 1973179"/>
                  <a:gd name="connsiteX41" fmla="*/ 1744579 w 1900990"/>
                  <a:gd name="connsiteY41" fmla="*/ 757989 h 1973179"/>
                  <a:gd name="connsiteX42" fmla="*/ 1660358 w 1900990"/>
                  <a:gd name="connsiteY42" fmla="*/ 637673 h 1973179"/>
                  <a:gd name="connsiteX43" fmla="*/ 1600200 w 1900990"/>
                  <a:gd name="connsiteY43" fmla="*/ 421105 h 1973179"/>
                  <a:gd name="connsiteX44" fmla="*/ 1564106 w 1900990"/>
                  <a:gd name="connsiteY44" fmla="*/ 252663 h 1973179"/>
                  <a:gd name="connsiteX45" fmla="*/ 1540043 w 1900990"/>
                  <a:gd name="connsiteY45" fmla="*/ 0 h 197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900990" h="1973179">
                    <a:moveTo>
                      <a:pt x="1540043" y="0"/>
                    </a:moveTo>
                    <a:lnTo>
                      <a:pt x="1371600" y="84221"/>
                    </a:lnTo>
                    <a:lnTo>
                      <a:pt x="1275348" y="180473"/>
                    </a:lnTo>
                    <a:lnTo>
                      <a:pt x="1215190" y="324852"/>
                    </a:lnTo>
                    <a:lnTo>
                      <a:pt x="1191127" y="529389"/>
                    </a:lnTo>
                    <a:lnTo>
                      <a:pt x="1118937" y="685800"/>
                    </a:lnTo>
                    <a:lnTo>
                      <a:pt x="1058779" y="770021"/>
                    </a:lnTo>
                    <a:lnTo>
                      <a:pt x="1082843" y="974558"/>
                    </a:lnTo>
                    <a:lnTo>
                      <a:pt x="1082843" y="1215189"/>
                    </a:lnTo>
                    <a:lnTo>
                      <a:pt x="1046748" y="1407694"/>
                    </a:lnTo>
                    <a:lnTo>
                      <a:pt x="974558" y="1528010"/>
                    </a:lnTo>
                    <a:lnTo>
                      <a:pt x="794085" y="1636294"/>
                    </a:lnTo>
                    <a:lnTo>
                      <a:pt x="577516" y="1720516"/>
                    </a:lnTo>
                    <a:lnTo>
                      <a:pt x="397043" y="1732547"/>
                    </a:lnTo>
                    <a:lnTo>
                      <a:pt x="192506" y="1708484"/>
                    </a:lnTo>
                    <a:lnTo>
                      <a:pt x="120316" y="1648326"/>
                    </a:lnTo>
                    <a:lnTo>
                      <a:pt x="48127" y="1540042"/>
                    </a:lnTo>
                    <a:lnTo>
                      <a:pt x="72190" y="1419726"/>
                    </a:lnTo>
                    <a:lnTo>
                      <a:pt x="120316" y="1323473"/>
                    </a:lnTo>
                    <a:lnTo>
                      <a:pt x="264695" y="1239252"/>
                    </a:lnTo>
                    <a:lnTo>
                      <a:pt x="168443" y="1239252"/>
                    </a:lnTo>
                    <a:lnTo>
                      <a:pt x="24064" y="1371600"/>
                    </a:lnTo>
                    <a:lnTo>
                      <a:pt x="0" y="1503947"/>
                    </a:lnTo>
                    <a:lnTo>
                      <a:pt x="36095" y="1648326"/>
                    </a:lnTo>
                    <a:lnTo>
                      <a:pt x="108285" y="1744579"/>
                    </a:lnTo>
                    <a:lnTo>
                      <a:pt x="180474" y="1768642"/>
                    </a:lnTo>
                    <a:lnTo>
                      <a:pt x="372979" y="1816768"/>
                    </a:lnTo>
                    <a:lnTo>
                      <a:pt x="541422" y="1876926"/>
                    </a:lnTo>
                    <a:lnTo>
                      <a:pt x="661737" y="1937084"/>
                    </a:lnTo>
                    <a:lnTo>
                      <a:pt x="770022" y="1973179"/>
                    </a:lnTo>
                    <a:lnTo>
                      <a:pt x="866274" y="1949116"/>
                    </a:lnTo>
                    <a:lnTo>
                      <a:pt x="926432" y="1900989"/>
                    </a:lnTo>
                    <a:lnTo>
                      <a:pt x="962527" y="1828800"/>
                    </a:lnTo>
                    <a:lnTo>
                      <a:pt x="1118937" y="1756610"/>
                    </a:lnTo>
                    <a:lnTo>
                      <a:pt x="1335506" y="1624263"/>
                    </a:lnTo>
                    <a:lnTo>
                      <a:pt x="1455822" y="1479884"/>
                    </a:lnTo>
                    <a:lnTo>
                      <a:pt x="1528011" y="1359568"/>
                    </a:lnTo>
                    <a:lnTo>
                      <a:pt x="1684422" y="1203158"/>
                    </a:lnTo>
                    <a:lnTo>
                      <a:pt x="1780674" y="1082842"/>
                    </a:lnTo>
                    <a:lnTo>
                      <a:pt x="1840832" y="950494"/>
                    </a:lnTo>
                    <a:lnTo>
                      <a:pt x="1900990" y="854242"/>
                    </a:lnTo>
                    <a:lnTo>
                      <a:pt x="1744579" y="757989"/>
                    </a:lnTo>
                    <a:lnTo>
                      <a:pt x="1660358" y="637673"/>
                    </a:lnTo>
                    <a:lnTo>
                      <a:pt x="1600200" y="421105"/>
                    </a:lnTo>
                    <a:lnTo>
                      <a:pt x="1564106" y="252663"/>
                    </a:lnTo>
                    <a:lnTo>
                      <a:pt x="1540043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CA" sz="2400">
                  <a:latin typeface="Times" pitchFamily="-105" charset="0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 bwMode="auto">
              <a:xfrm>
                <a:off x="3612827" y="4648200"/>
                <a:ext cx="369357" cy="985922"/>
              </a:xfrm>
              <a:custGeom>
                <a:avLst/>
                <a:gdLst>
                  <a:gd name="connsiteX0" fmla="*/ 336884 w 1528011"/>
                  <a:gd name="connsiteY0" fmla="*/ 4078705 h 4078705"/>
                  <a:gd name="connsiteX1" fmla="*/ 132348 w 1528011"/>
                  <a:gd name="connsiteY1" fmla="*/ 3874168 h 4078705"/>
                  <a:gd name="connsiteX2" fmla="*/ 36095 w 1528011"/>
                  <a:gd name="connsiteY2" fmla="*/ 3645568 h 4078705"/>
                  <a:gd name="connsiteX3" fmla="*/ 0 w 1528011"/>
                  <a:gd name="connsiteY3" fmla="*/ 3356810 h 4078705"/>
                  <a:gd name="connsiteX4" fmla="*/ 12032 w 1528011"/>
                  <a:gd name="connsiteY4" fmla="*/ 3224463 h 4078705"/>
                  <a:gd name="connsiteX5" fmla="*/ 108284 w 1528011"/>
                  <a:gd name="connsiteY5" fmla="*/ 2971800 h 4078705"/>
                  <a:gd name="connsiteX6" fmla="*/ 192505 w 1528011"/>
                  <a:gd name="connsiteY6" fmla="*/ 2875547 h 4078705"/>
                  <a:gd name="connsiteX7" fmla="*/ 360948 w 1528011"/>
                  <a:gd name="connsiteY7" fmla="*/ 2394284 h 4078705"/>
                  <a:gd name="connsiteX8" fmla="*/ 421105 w 1528011"/>
                  <a:gd name="connsiteY8" fmla="*/ 2286000 h 4078705"/>
                  <a:gd name="connsiteX9" fmla="*/ 457200 w 1528011"/>
                  <a:gd name="connsiteY9" fmla="*/ 2081463 h 4078705"/>
                  <a:gd name="connsiteX10" fmla="*/ 457200 w 1528011"/>
                  <a:gd name="connsiteY10" fmla="*/ 1925052 h 4078705"/>
                  <a:gd name="connsiteX11" fmla="*/ 589548 w 1528011"/>
                  <a:gd name="connsiteY11" fmla="*/ 1479884 h 4078705"/>
                  <a:gd name="connsiteX12" fmla="*/ 806116 w 1528011"/>
                  <a:gd name="connsiteY12" fmla="*/ 1155031 h 4078705"/>
                  <a:gd name="connsiteX13" fmla="*/ 1046748 w 1528011"/>
                  <a:gd name="connsiteY13" fmla="*/ 806115 h 4078705"/>
                  <a:gd name="connsiteX14" fmla="*/ 1010653 w 1528011"/>
                  <a:gd name="connsiteY14" fmla="*/ 709863 h 4078705"/>
                  <a:gd name="connsiteX15" fmla="*/ 998621 w 1528011"/>
                  <a:gd name="connsiteY15" fmla="*/ 589547 h 4078705"/>
                  <a:gd name="connsiteX16" fmla="*/ 1046748 w 1528011"/>
                  <a:gd name="connsiteY16" fmla="*/ 481263 h 4078705"/>
                  <a:gd name="connsiteX17" fmla="*/ 1179095 w 1528011"/>
                  <a:gd name="connsiteY17" fmla="*/ 360947 h 4078705"/>
                  <a:gd name="connsiteX18" fmla="*/ 1335505 w 1528011"/>
                  <a:gd name="connsiteY18" fmla="*/ 276726 h 4078705"/>
                  <a:gd name="connsiteX19" fmla="*/ 1431758 w 1528011"/>
                  <a:gd name="connsiteY19" fmla="*/ 72189 h 4078705"/>
                  <a:gd name="connsiteX20" fmla="*/ 1491916 w 1528011"/>
                  <a:gd name="connsiteY20" fmla="*/ 0 h 4078705"/>
                  <a:gd name="connsiteX21" fmla="*/ 1528011 w 1528011"/>
                  <a:gd name="connsiteY21" fmla="*/ 60157 h 4078705"/>
                  <a:gd name="connsiteX22" fmla="*/ 1479884 w 1528011"/>
                  <a:gd name="connsiteY22" fmla="*/ 276726 h 4078705"/>
                  <a:gd name="connsiteX23" fmla="*/ 1443790 w 1528011"/>
                  <a:gd name="connsiteY23" fmla="*/ 409073 h 4078705"/>
                  <a:gd name="connsiteX24" fmla="*/ 1311442 w 1528011"/>
                  <a:gd name="connsiteY24" fmla="*/ 637673 h 4078705"/>
                  <a:gd name="connsiteX25" fmla="*/ 1215190 w 1528011"/>
                  <a:gd name="connsiteY25" fmla="*/ 866273 h 4078705"/>
                  <a:gd name="connsiteX26" fmla="*/ 986590 w 1528011"/>
                  <a:gd name="connsiteY26" fmla="*/ 1636294 h 4078705"/>
                  <a:gd name="connsiteX27" fmla="*/ 902369 w 1528011"/>
                  <a:gd name="connsiteY27" fmla="*/ 1828800 h 4078705"/>
                  <a:gd name="connsiteX28" fmla="*/ 902369 w 1528011"/>
                  <a:gd name="connsiteY28" fmla="*/ 1973179 h 4078705"/>
                  <a:gd name="connsiteX29" fmla="*/ 914400 w 1528011"/>
                  <a:gd name="connsiteY29" fmla="*/ 2153652 h 4078705"/>
                  <a:gd name="connsiteX30" fmla="*/ 914400 w 1528011"/>
                  <a:gd name="connsiteY30" fmla="*/ 2310063 h 4078705"/>
                  <a:gd name="connsiteX31" fmla="*/ 842211 w 1528011"/>
                  <a:gd name="connsiteY31" fmla="*/ 2478505 h 4078705"/>
                  <a:gd name="connsiteX32" fmla="*/ 830179 w 1528011"/>
                  <a:gd name="connsiteY32" fmla="*/ 2911642 h 4078705"/>
                  <a:gd name="connsiteX33" fmla="*/ 733926 w 1528011"/>
                  <a:gd name="connsiteY33" fmla="*/ 3296652 h 4078705"/>
                  <a:gd name="connsiteX34" fmla="*/ 613611 w 1528011"/>
                  <a:gd name="connsiteY34" fmla="*/ 3669631 h 4078705"/>
                  <a:gd name="connsiteX35" fmla="*/ 457200 w 1528011"/>
                  <a:gd name="connsiteY35" fmla="*/ 3982452 h 4078705"/>
                  <a:gd name="connsiteX36" fmla="*/ 336884 w 1528011"/>
                  <a:gd name="connsiteY36" fmla="*/ 4078705 h 4078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528011" h="4078705">
                    <a:moveTo>
                      <a:pt x="336884" y="4078705"/>
                    </a:moveTo>
                    <a:lnTo>
                      <a:pt x="132348" y="3874168"/>
                    </a:lnTo>
                    <a:lnTo>
                      <a:pt x="36095" y="3645568"/>
                    </a:lnTo>
                    <a:lnTo>
                      <a:pt x="0" y="3356810"/>
                    </a:lnTo>
                    <a:lnTo>
                      <a:pt x="12032" y="3224463"/>
                    </a:lnTo>
                    <a:lnTo>
                      <a:pt x="108284" y="2971800"/>
                    </a:lnTo>
                    <a:lnTo>
                      <a:pt x="192505" y="2875547"/>
                    </a:lnTo>
                    <a:lnTo>
                      <a:pt x="360948" y="2394284"/>
                    </a:lnTo>
                    <a:lnTo>
                      <a:pt x="421105" y="2286000"/>
                    </a:lnTo>
                    <a:lnTo>
                      <a:pt x="457200" y="2081463"/>
                    </a:lnTo>
                    <a:lnTo>
                      <a:pt x="457200" y="1925052"/>
                    </a:lnTo>
                    <a:lnTo>
                      <a:pt x="589548" y="1479884"/>
                    </a:lnTo>
                    <a:lnTo>
                      <a:pt x="806116" y="1155031"/>
                    </a:lnTo>
                    <a:lnTo>
                      <a:pt x="1046748" y="806115"/>
                    </a:lnTo>
                    <a:lnTo>
                      <a:pt x="1010653" y="709863"/>
                    </a:lnTo>
                    <a:lnTo>
                      <a:pt x="998621" y="589547"/>
                    </a:lnTo>
                    <a:lnTo>
                      <a:pt x="1046748" y="481263"/>
                    </a:lnTo>
                    <a:lnTo>
                      <a:pt x="1179095" y="360947"/>
                    </a:lnTo>
                    <a:lnTo>
                      <a:pt x="1335505" y="276726"/>
                    </a:lnTo>
                    <a:lnTo>
                      <a:pt x="1431758" y="72189"/>
                    </a:lnTo>
                    <a:lnTo>
                      <a:pt x="1491916" y="0"/>
                    </a:lnTo>
                    <a:lnTo>
                      <a:pt x="1528011" y="60157"/>
                    </a:lnTo>
                    <a:lnTo>
                      <a:pt x="1479884" y="276726"/>
                    </a:lnTo>
                    <a:lnTo>
                      <a:pt x="1443790" y="409073"/>
                    </a:lnTo>
                    <a:lnTo>
                      <a:pt x="1311442" y="637673"/>
                    </a:lnTo>
                    <a:lnTo>
                      <a:pt x="1215190" y="866273"/>
                    </a:lnTo>
                    <a:lnTo>
                      <a:pt x="986590" y="1636294"/>
                    </a:lnTo>
                    <a:lnTo>
                      <a:pt x="902369" y="1828800"/>
                    </a:lnTo>
                    <a:lnTo>
                      <a:pt x="902369" y="1973179"/>
                    </a:lnTo>
                    <a:lnTo>
                      <a:pt x="914400" y="2153652"/>
                    </a:lnTo>
                    <a:lnTo>
                      <a:pt x="914400" y="2310063"/>
                    </a:lnTo>
                    <a:lnTo>
                      <a:pt x="842211" y="2478505"/>
                    </a:lnTo>
                    <a:lnTo>
                      <a:pt x="830179" y="2911642"/>
                    </a:lnTo>
                    <a:lnTo>
                      <a:pt x="733926" y="3296652"/>
                    </a:lnTo>
                    <a:lnTo>
                      <a:pt x="613611" y="3669631"/>
                    </a:lnTo>
                    <a:lnTo>
                      <a:pt x="457200" y="3982452"/>
                    </a:lnTo>
                    <a:lnTo>
                      <a:pt x="336884" y="407870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CA" sz="2400">
                  <a:latin typeface="Times" pitchFamily="-105" charset="0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 bwMode="auto">
              <a:xfrm>
                <a:off x="3007895" y="5599223"/>
                <a:ext cx="311191" cy="212308"/>
              </a:xfrm>
              <a:custGeom>
                <a:avLst/>
                <a:gdLst>
                  <a:gd name="connsiteX0" fmla="*/ 794084 w 1287379"/>
                  <a:gd name="connsiteY0" fmla="*/ 469231 h 878305"/>
                  <a:gd name="connsiteX1" fmla="*/ 601579 w 1287379"/>
                  <a:gd name="connsiteY1" fmla="*/ 336884 h 878305"/>
                  <a:gd name="connsiteX2" fmla="*/ 397042 w 1287379"/>
                  <a:gd name="connsiteY2" fmla="*/ 300789 h 878305"/>
                  <a:gd name="connsiteX3" fmla="*/ 228600 w 1287379"/>
                  <a:gd name="connsiteY3" fmla="*/ 348916 h 878305"/>
                  <a:gd name="connsiteX4" fmla="*/ 96252 w 1287379"/>
                  <a:gd name="connsiteY4" fmla="*/ 481263 h 878305"/>
                  <a:gd name="connsiteX5" fmla="*/ 24063 w 1287379"/>
                  <a:gd name="connsiteY5" fmla="*/ 589547 h 878305"/>
                  <a:gd name="connsiteX6" fmla="*/ 0 w 1287379"/>
                  <a:gd name="connsiteY6" fmla="*/ 697831 h 878305"/>
                  <a:gd name="connsiteX7" fmla="*/ 24063 w 1287379"/>
                  <a:gd name="connsiteY7" fmla="*/ 794084 h 878305"/>
                  <a:gd name="connsiteX8" fmla="*/ 96252 w 1287379"/>
                  <a:gd name="connsiteY8" fmla="*/ 782053 h 878305"/>
                  <a:gd name="connsiteX9" fmla="*/ 168442 w 1287379"/>
                  <a:gd name="connsiteY9" fmla="*/ 770021 h 878305"/>
                  <a:gd name="connsiteX10" fmla="*/ 252663 w 1287379"/>
                  <a:gd name="connsiteY10" fmla="*/ 782053 h 878305"/>
                  <a:gd name="connsiteX11" fmla="*/ 300789 w 1287379"/>
                  <a:gd name="connsiteY11" fmla="*/ 842210 h 878305"/>
                  <a:gd name="connsiteX12" fmla="*/ 348916 w 1287379"/>
                  <a:gd name="connsiteY12" fmla="*/ 878305 h 878305"/>
                  <a:gd name="connsiteX13" fmla="*/ 445168 w 1287379"/>
                  <a:gd name="connsiteY13" fmla="*/ 878305 h 878305"/>
                  <a:gd name="connsiteX14" fmla="*/ 541421 w 1287379"/>
                  <a:gd name="connsiteY14" fmla="*/ 842210 h 878305"/>
                  <a:gd name="connsiteX15" fmla="*/ 505326 w 1287379"/>
                  <a:gd name="connsiteY15" fmla="*/ 806116 h 878305"/>
                  <a:gd name="connsiteX16" fmla="*/ 517358 w 1287379"/>
                  <a:gd name="connsiteY16" fmla="*/ 770021 h 878305"/>
                  <a:gd name="connsiteX17" fmla="*/ 565484 w 1287379"/>
                  <a:gd name="connsiteY17" fmla="*/ 757989 h 878305"/>
                  <a:gd name="connsiteX18" fmla="*/ 601579 w 1287379"/>
                  <a:gd name="connsiteY18" fmla="*/ 818147 h 878305"/>
                  <a:gd name="connsiteX19" fmla="*/ 709863 w 1287379"/>
                  <a:gd name="connsiteY19" fmla="*/ 770021 h 878305"/>
                  <a:gd name="connsiteX20" fmla="*/ 794084 w 1287379"/>
                  <a:gd name="connsiteY20" fmla="*/ 794084 h 878305"/>
                  <a:gd name="connsiteX21" fmla="*/ 866273 w 1287379"/>
                  <a:gd name="connsiteY21" fmla="*/ 757989 h 878305"/>
                  <a:gd name="connsiteX22" fmla="*/ 914400 w 1287379"/>
                  <a:gd name="connsiteY22" fmla="*/ 685800 h 878305"/>
                  <a:gd name="connsiteX23" fmla="*/ 914400 w 1287379"/>
                  <a:gd name="connsiteY23" fmla="*/ 637674 h 878305"/>
                  <a:gd name="connsiteX24" fmla="*/ 938463 w 1287379"/>
                  <a:gd name="connsiteY24" fmla="*/ 577516 h 878305"/>
                  <a:gd name="connsiteX25" fmla="*/ 1058779 w 1287379"/>
                  <a:gd name="connsiteY25" fmla="*/ 529389 h 878305"/>
                  <a:gd name="connsiteX26" fmla="*/ 1167063 w 1287379"/>
                  <a:gd name="connsiteY26" fmla="*/ 457200 h 878305"/>
                  <a:gd name="connsiteX27" fmla="*/ 1263316 w 1287379"/>
                  <a:gd name="connsiteY27" fmla="*/ 385010 h 878305"/>
                  <a:gd name="connsiteX28" fmla="*/ 1287379 w 1287379"/>
                  <a:gd name="connsiteY28" fmla="*/ 264695 h 878305"/>
                  <a:gd name="connsiteX29" fmla="*/ 1263316 w 1287379"/>
                  <a:gd name="connsiteY29" fmla="*/ 132347 h 878305"/>
                  <a:gd name="connsiteX30" fmla="*/ 1179094 w 1287379"/>
                  <a:gd name="connsiteY30" fmla="*/ 36095 h 878305"/>
                  <a:gd name="connsiteX31" fmla="*/ 1106905 w 1287379"/>
                  <a:gd name="connsiteY31" fmla="*/ 0 h 878305"/>
                  <a:gd name="connsiteX32" fmla="*/ 1118937 w 1287379"/>
                  <a:gd name="connsiteY32" fmla="*/ 36095 h 878305"/>
                  <a:gd name="connsiteX33" fmla="*/ 1155031 w 1287379"/>
                  <a:gd name="connsiteY33" fmla="*/ 216568 h 878305"/>
                  <a:gd name="connsiteX34" fmla="*/ 1130968 w 1287379"/>
                  <a:gd name="connsiteY34" fmla="*/ 276726 h 878305"/>
                  <a:gd name="connsiteX35" fmla="*/ 1082842 w 1287379"/>
                  <a:gd name="connsiteY35" fmla="*/ 156410 h 878305"/>
                  <a:gd name="connsiteX36" fmla="*/ 986589 w 1287379"/>
                  <a:gd name="connsiteY36" fmla="*/ 108284 h 878305"/>
                  <a:gd name="connsiteX37" fmla="*/ 926431 w 1287379"/>
                  <a:gd name="connsiteY37" fmla="*/ 60158 h 878305"/>
                  <a:gd name="connsiteX38" fmla="*/ 974558 w 1287379"/>
                  <a:gd name="connsiteY38" fmla="*/ 204537 h 878305"/>
                  <a:gd name="connsiteX39" fmla="*/ 1010652 w 1287379"/>
                  <a:gd name="connsiteY39" fmla="*/ 312821 h 878305"/>
                  <a:gd name="connsiteX40" fmla="*/ 950494 w 1287379"/>
                  <a:gd name="connsiteY40" fmla="*/ 360947 h 878305"/>
                  <a:gd name="connsiteX41" fmla="*/ 854242 w 1287379"/>
                  <a:gd name="connsiteY41" fmla="*/ 397042 h 878305"/>
                  <a:gd name="connsiteX42" fmla="*/ 794084 w 1287379"/>
                  <a:gd name="connsiteY42" fmla="*/ 469231 h 87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87379" h="878305">
                    <a:moveTo>
                      <a:pt x="794084" y="469231"/>
                    </a:moveTo>
                    <a:lnTo>
                      <a:pt x="601579" y="336884"/>
                    </a:lnTo>
                    <a:lnTo>
                      <a:pt x="397042" y="300789"/>
                    </a:lnTo>
                    <a:lnTo>
                      <a:pt x="228600" y="348916"/>
                    </a:lnTo>
                    <a:lnTo>
                      <a:pt x="96252" y="481263"/>
                    </a:lnTo>
                    <a:lnTo>
                      <a:pt x="24063" y="589547"/>
                    </a:lnTo>
                    <a:lnTo>
                      <a:pt x="0" y="697831"/>
                    </a:lnTo>
                    <a:lnTo>
                      <a:pt x="24063" y="794084"/>
                    </a:lnTo>
                    <a:lnTo>
                      <a:pt x="96252" y="782053"/>
                    </a:lnTo>
                    <a:lnTo>
                      <a:pt x="168442" y="770021"/>
                    </a:lnTo>
                    <a:lnTo>
                      <a:pt x="252663" y="782053"/>
                    </a:lnTo>
                    <a:lnTo>
                      <a:pt x="300789" y="842210"/>
                    </a:lnTo>
                    <a:lnTo>
                      <a:pt x="348916" y="878305"/>
                    </a:lnTo>
                    <a:lnTo>
                      <a:pt x="445168" y="878305"/>
                    </a:lnTo>
                    <a:lnTo>
                      <a:pt x="541421" y="842210"/>
                    </a:lnTo>
                    <a:lnTo>
                      <a:pt x="505326" y="806116"/>
                    </a:lnTo>
                    <a:lnTo>
                      <a:pt x="517358" y="770021"/>
                    </a:lnTo>
                    <a:lnTo>
                      <a:pt x="565484" y="757989"/>
                    </a:lnTo>
                    <a:lnTo>
                      <a:pt x="601579" y="818147"/>
                    </a:lnTo>
                    <a:lnTo>
                      <a:pt x="709863" y="770021"/>
                    </a:lnTo>
                    <a:lnTo>
                      <a:pt x="794084" y="794084"/>
                    </a:lnTo>
                    <a:lnTo>
                      <a:pt x="866273" y="757989"/>
                    </a:lnTo>
                    <a:lnTo>
                      <a:pt x="914400" y="685800"/>
                    </a:lnTo>
                    <a:lnTo>
                      <a:pt x="914400" y="637674"/>
                    </a:lnTo>
                    <a:lnTo>
                      <a:pt x="938463" y="577516"/>
                    </a:lnTo>
                    <a:lnTo>
                      <a:pt x="1058779" y="529389"/>
                    </a:lnTo>
                    <a:lnTo>
                      <a:pt x="1167063" y="457200"/>
                    </a:lnTo>
                    <a:lnTo>
                      <a:pt x="1263316" y="385010"/>
                    </a:lnTo>
                    <a:lnTo>
                      <a:pt x="1287379" y="264695"/>
                    </a:lnTo>
                    <a:lnTo>
                      <a:pt x="1263316" y="132347"/>
                    </a:lnTo>
                    <a:lnTo>
                      <a:pt x="1179094" y="36095"/>
                    </a:lnTo>
                    <a:lnTo>
                      <a:pt x="1106905" y="0"/>
                    </a:lnTo>
                    <a:lnTo>
                      <a:pt x="1118937" y="36095"/>
                    </a:lnTo>
                    <a:lnTo>
                      <a:pt x="1155031" y="216568"/>
                    </a:lnTo>
                    <a:lnTo>
                      <a:pt x="1130968" y="276726"/>
                    </a:lnTo>
                    <a:lnTo>
                      <a:pt x="1082842" y="156410"/>
                    </a:lnTo>
                    <a:lnTo>
                      <a:pt x="986589" y="108284"/>
                    </a:lnTo>
                    <a:lnTo>
                      <a:pt x="926431" y="60158"/>
                    </a:lnTo>
                    <a:lnTo>
                      <a:pt x="974558" y="204537"/>
                    </a:lnTo>
                    <a:lnTo>
                      <a:pt x="1010652" y="312821"/>
                    </a:lnTo>
                    <a:lnTo>
                      <a:pt x="950494" y="360947"/>
                    </a:lnTo>
                    <a:lnTo>
                      <a:pt x="854242" y="397042"/>
                    </a:lnTo>
                    <a:lnTo>
                      <a:pt x="794084" y="46923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CA" sz="2400">
                  <a:latin typeface="Times" pitchFamily="-105" charset="0"/>
                </a:endParaRPr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3237653" y="5535239"/>
                <a:ext cx="386807" cy="302466"/>
              </a:xfrm>
              <a:custGeom>
                <a:avLst/>
                <a:gdLst>
                  <a:gd name="connsiteX0" fmla="*/ 385011 w 1600200"/>
                  <a:gd name="connsiteY0" fmla="*/ 806116 h 1251284"/>
                  <a:gd name="connsiteX1" fmla="*/ 192506 w 1600200"/>
                  <a:gd name="connsiteY1" fmla="*/ 806116 h 1251284"/>
                  <a:gd name="connsiteX2" fmla="*/ 72190 w 1600200"/>
                  <a:gd name="connsiteY2" fmla="*/ 902369 h 1251284"/>
                  <a:gd name="connsiteX3" fmla="*/ 0 w 1600200"/>
                  <a:gd name="connsiteY3" fmla="*/ 1046748 h 1251284"/>
                  <a:gd name="connsiteX4" fmla="*/ 108285 w 1600200"/>
                  <a:gd name="connsiteY4" fmla="*/ 1203158 h 1251284"/>
                  <a:gd name="connsiteX5" fmla="*/ 204537 w 1600200"/>
                  <a:gd name="connsiteY5" fmla="*/ 1251284 h 1251284"/>
                  <a:gd name="connsiteX6" fmla="*/ 385011 w 1600200"/>
                  <a:gd name="connsiteY6" fmla="*/ 1191126 h 1251284"/>
                  <a:gd name="connsiteX7" fmla="*/ 553453 w 1600200"/>
                  <a:gd name="connsiteY7" fmla="*/ 1130969 h 1251284"/>
                  <a:gd name="connsiteX8" fmla="*/ 782053 w 1600200"/>
                  <a:gd name="connsiteY8" fmla="*/ 998621 h 1251284"/>
                  <a:gd name="connsiteX9" fmla="*/ 926432 w 1600200"/>
                  <a:gd name="connsiteY9" fmla="*/ 782053 h 1251284"/>
                  <a:gd name="connsiteX10" fmla="*/ 1046748 w 1600200"/>
                  <a:gd name="connsiteY10" fmla="*/ 613611 h 1251284"/>
                  <a:gd name="connsiteX11" fmla="*/ 1167064 w 1600200"/>
                  <a:gd name="connsiteY11" fmla="*/ 433137 h 1251284"/>
                  <a:gd name="connsiteX12" fmla="*/ 1299411 w 1600200"/>
                  <a:gd name="connsiteY12" fmla="*/ 324853 h 1251284"/>
                  <a:gd name="connsiteX13" fmla="*/ 1359569 w 1600200"/>
                  <a:gd name="connsiteY13" fmla="*/ 300790 h 1251284"/>
                  <a:gd name="connsiteX14" fmla="*/ 1515979 w 1600200"/>
                  <a:gd name="connsiteY14" fmla="*/ 156411 h 1251284"/>
                  <a:gd name="connsiteX15" fmla="*/ 1564106 w 1600200"/>
                  <a:gd name="connsiteY15" fmla="*/ 120316 h 1251284"/>
                  <a:gd name="connsiteX16" fmla="*/ 1564106 w 1600200"/>
                  <a:gd name="connsiteY16" fmla="*/ 84221 h 1251284"/>
                  <a:gd name="connsiteX17" fmla="*/ 1419727 w 1600200"/>
                  <a:gd name="connsiteY17" fmla="*/ 108284 h 1251284"/>
                  <a:gd name="connsiteX18" fmla="*/ 1479885 w 1600200"/>
                  <a:gd name="connsiteY18" fmla="*/ 72190 h 1251284"/>
                  <a:gd name="connsiteX19" fmla="*/ 1576137 w 1600200"/>
                  <a:gd name="connsiteY19" fmla="*/ 60158 h 1251284"/>
                  <a:gd name="connsiteX20" fmla="*/ 1600200 w 1600200"/>
                  <a:gd name="connsiteY20" fmla="*/ 36095 h 1251284"/>
                  <a:gd name="connsiteX21" fmla="*/ 1600200 w 1600200"/>
                  <a:gd name="connsiteY21" fmla="*/ 0 h 1251284"/>
                  <a:gd name="connsiteX22" fmla="*/ 1491916 w 1600200"/>
                  <a:gd name="connsiteY22" fmla="*/ 12032 h 1251284"/>
                  <a:gd name="connsiteX23" fmla="*/ 1359569 w 1600200"/>
                  <a:gd name="connsiteY23" fmla="*/ 72190 h 1251284"/>
                  <a:gd name="connsiteX24" fmla="*/ 1275348 w 1600200"/>
                  <a:gd name="connsiteY24" fmla="*/ 132348 h 1251284"/>
                  <a:gd name="connsiteX25" fmla="*/ 1191127 w 1600200"/>
                  <a:gd name="connsiteY25" fmla="*/ 228600 h 1251284"/>
                  <a:gd name="connsiteX26" fmla="*/ 1022685 w 1600200"/>
                  <a:gd name="connsiteY26" fmla="*/ 276726 h 1251284"/>
                  <a:gd name="connsiteX27" fmla="*/ 830179 w 1600200"/>
                  <a:gd name="connsiteY27" fmla="*/ 493295 h 1251284"/>
                  <a:gd name="connsiteX28" fmla="*/ 613611 w 1600200"/>
                  <a:gd name="connsiteY28" fmla="*/ 685800 h 1251284"/>
                  <a:gd name="connsiteX29" fmla="*/ 577516 w 1600200"/>
                  <a:gd name="connsiteY29" fmla="*/ 733926 h 1251284"/>
                  <a:gd name="connsiteX30" fmla="*/ 385011 w 1600200"/>
                  <a:gd name="connsiteY30" fmla="*/ 806116 h 125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00200" h="1251284">
                    <a:moveTo>
                      <a:pt x="385011" y="806116"/>
                    </a:moveTo>
                    <a:lnTo>
                      <a:pt x="192506" y="806116"/>
                    </a:lnTo>
                    <a:lnTo>
                      <a:pt x="72190" y="902369"/>
                    </a:lnTo>
                    <a:lnTo>
                      <a:pt x="0" y="1046748"/>
                    </a:lnTo>
                    <a:lnTo>
                      <a:pt x="108285" y="1203158"/>
                    </a:lnTo>
                    <a:lnTo>
                      <a:pt x="204537" y="1251284"/>
                    </a:lnTo>
                    <a:lnTo>
                      <a:pt x="385011" y="1191126"/>
                    </a:lnTo>
                    <a:lnTo>
                      <a:pt x="553453" y="1130969"/>
                    </a:lnTo>
                    <a:lnTo>
                      <a:pt x="782053" y="998621"/>
                    </a:lnTo>
                    <a:lnTo>
                      <a:pt x="926432" y="782053"/>
                    </a:lnTo>
                    <a:lnTo>
                      <a:pt x="1046748" y="613611"/>
                    </a:lnTo>
                    <a:lnTo>
                      <a:pt x="1167064" y="433137"/>
                    </a:lnTo>
                    <a:lnTo>
                      <a:pt x="1299411" y="324853"/>
                    </a:lnTo>
                    <a:lnTo>
                      <a:pt x="1359569" y="300790"/>
                    </a:lnTo>
                    <a:lnTo>
                      <a:pt x="1515979" y="156411"/>
                    </a:lnTo>
                    <a:lnTo>
                      <a:pt x="1564106" y="120316"/>
                    </a:lnTo>
                    <a:lnTo>
                      <a:pt x="1564106" y="84221"/>
                    </a:lnTo>
                    <a:lnTo>
                      <a:pt x="1419727" y="108284"/>
                    </a:lnTo>
                    <a:lnTo>
                      <a:pt x="1479885" y="72190"/>
                    </a:lnTo>
                    <a:lnTo>
                      <a:pt x="1576137" y="60158"/>
                    </a:lnTo>
                    <a:lnTo>
                      <a:pt x="1600200" y="36095"/>
                    </a:lnTo>
                    <a:lnTo>
                      <a:pt x="1600200" y="0"/>
                    </a:lnTo>
                    <a:lnTo>
                      <a:pt x="1491916" y="12032"/>
                    </a:lnTo>
                    <a:lnTo>
                      <a:pt x="1359569" y="72190"/>
                    </a:lnTo>
                    <a:lnTo>
                      <a:pt x="1275348" y="132348"/>
                    </a:lnTo>
                    <a:lnTo>
                      <a:pt x="1191127" y="228600"/>
                    </a:lnTo>
                    <a:lnTo>
                      <a:pt x="1022685" y="276726"/>
                    </a:lnTo>
                    <a:lnTo>
                      <a:pt x="830179" y="493295"/>
                    </a:lnTo>
                    <a:lnTo>
                      <a:pt x="613611" y="685800"/>
                    </a:lnTo>
                    <a:lnTo>
                      <a:pt x="577516" y="733926"/>
                    </a:lnTo>
                    <a:lnTo>
                      <a:pt x="385011" y="806116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CA" sz="2400">
                  <a:latin typeface="Times" pitchFamily="-105" charset="0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960140" y="3639949"/>
              <a:ext cx="14558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i="1" dirty="0" smtClean="0"/>
                <a:t>K</a:t>
              </a:r>
              <a:r>
                <a:rPr lang="en-CA" baseline="-25000" dirty="0" smtClean="0"/>
                <a:t>3</a:t>
              </a:r>
              <a:r>
                <a:rPr lang="en-CA" dirty="0" smtClean="0"/>
                <a:t> = 7,500 J</a:t>
              </a:r>
            </a:p>
            <a:p>
              <a:r>
                <a:rPr lang="en-CA" i="1" dirty="0" smtClean="0"/>
                <a:t>U</a:t>
              </a:r>
              <a:r>
                <a:rPr lang="en-CA" baseline="-25000" dirty="0" smtClean="0"/>
                <a:t>3</a:t>
              </a:r>
              <a:r>
                <a:rPr lang="en-CA" dirty="0" smtClean="0"/>
                <a:t> = 2,500 J</a:t>
              </a:r>
              <a:endParaRPr lang="en-CA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67244" y="5104152"/>
            <a:ext cx="2832719" cy="1259305"/>
            <a:chOff x="3943243" y="5104152"/>
            <a:chExt cx="2832719" cy="1259305"/>
          </a:xfrm>
        </p:grpSpPr>
        <p:grpSp>
          <p:nvGrpSpPr>
            <p:cNvPr id="20" name="Group 19"/>
            <p:cNvGrpSpPr/>
            <p:nvPr/>
          </p:nvGrpSpPr>
          <p:grpSpPr>
            <a:xfrm rot="19999816">
              <a:off x="5801673" y="5104152"/>
              <a:ext cx="974289" cy="1259305"/>
              <a:chOff x="3007895" y="4648200"/>
              <a:chExt cx="974289" cy="1259305"/>
            </a:xfrm>
          </p:grpSpPr>
          <p:sp>
            <p:nvSpPr>
              <p:cNvPr id="21" name="Freeform 20"/>
              <p:cNvSpPr/>
              <p:nvPr/>
            </p:nvSpPr>
            <p:spPr bwMode="auto">
              <a:xfrm>
                <a:off x="3019528" y="5500339"/>
                <a:ext cx="540949" cy="407166"/>
              </a:xfrm>
              <a:custGeom>
                <a:avLst/>
                <a:gdLst>
                  <a:gd name="connsiteX0" fmla="*/ 1985211 w 2237874"/>
                  <a:gd name="connsiteY0" fmla="*/ 601579 h 1684421"/>
                  <a:gd name="connsiteX1" fmla="*/ 1660358 w 2237874"/>
                  <a:gd name="connsiteY1" fmla="*/ 613611 h 1684421"/>
                  <a:gd name="connsiteX2" fmla="*/ 1347537 w 2237874"/>
                  <a:gd name="connsiteY2" fmla="*/ 661737 h 1684421"/>
                  <a:gd name="connsiteX3" fmla="*/ 1167063 w 2237874"/>
                  <a:gd name="connsiteY3" fmla="*/ 697832 h 1684421"/>
                  <a:gd name="connsiteX4" fmla="*/ 1419726 w 2237874"/>
                  <a:gd name="connsiteY4" fmla="*/ 601579 h 1684421"/>
                  <a:gd name="connsiteX5" fmla="*/ 1479884 w 2237874"/>
                  <a:gd name="connsiteY5" fmla="*/ 433137 h 1684421"/>
                  <a:gd name="connsiteX6" fmla="*/ 1552074 w 2237874"/>
                  <a:gd name="connsiteY6" fmla="*/ 288758 h 1684421"/>
                  <a:gd name="connsiteX7" fmla="*/ 1648326 w 2237874"/>
                  <a:gd name="connsiteY7" fmla="*/ 228600 h 1684421"/>
                  <a:gd name="connsiteX8" fmla="*/ 1780674 w 2237874"/>
                  <a:gd name="connsiteY8" fmla="*/ 156411 h 1684421"/>
                  <a:gd name="connsiteX9" fmla="*/ 1864895 w 2237874"/>
                  <a:gd name="connsiteY9" fmla="*/ 108284 h 1684421"/>
                  <a:gd name="connsiteX10" fmla="*/ 1876926 w 2237874"/>
                  <a:gd name="connsiteY10" fmla="*/ 60158 h 1684421"/>
                  <a:gd name="connsiteX11" fmla="*/ 1756611 w 2237874"/>
                  <a:gd name="connsiteY11" fmla="*/ 84221 h 1684421"/>
                  <a:gd name="connsiteX12" fmla="*/ 1900990 w 2237874"/>
                  <a:gd name="connsiteY12" fmla="*/ 60158 h 1684421"/>
                  <a:gd name="connsiteX13" fmla="*/ 1900990 w 2237874"/>
                  <a:gd name="connsiteY13" fmla="*/ 60158 h 1684421"/>
                  <a:gd name="connsiteX14" fmla="*/ 1913021 w 2237874"/>
                  <a:gd name="connsiteY14" fmla="*/ 0 h 1684421"/>
                  <a:gd name="connsiteX15" fmla="*/ 1756611 w 2237874"/>
                  <a:gd name="connsiteY15" fmla="*/ 0 h 1684421"/>
                  <a:gd name="connsiteX16" fmla="*/ 1600200 w 2237874"/>
                  <a:gd name="connsiteY16" fmla="*/ 0 h 1684421"/>
                  <a:gd name="connsiteX17" fmla="*/ 1503947 w 2237874"/>
                  <a:gd name="connsiteY17" fmla="*/ 108284 h 1684421"/>
                  <a:gd name="connsiteX18" fmla="*/ 1407695 w 2237874"/>
                  <a:gd name="connsiteY18" fmla="*/ 240632 h 1684421"/>
                  <a:gd name="connsiteX19" fmla="*/ 1215190 w 2237874"/>
                  <a:gd name="connsiteY19" fmla="*/ 433137 h 1684421"/>
                  <a:gd name="connsiteX20" fmla="*/ 1118937 w 2237874"/>
                  <a:gd name="connsiteY20" fmla="*/ 589548 h 1684421"/>
                  <a:gd name="connsiteX21" fmla="*/ 974558 w 2237874"/>
                  <a:gd name="connsiteY21" fmla="*/ 818148 h 1684421"/>
                  <a:gd name="connsiteX22" fmla="*/ 878305 w 2237874"/>
                  <a:gd name="connsiteY22" fmla="*/ 950495 h 1684421"/>
                  <a:gd name="connsiteX23" fmla="*/ 745958 w 2237874"/>
                  <a:gd name="connsiteY23" fmla="*/ 902369 h 1684421"/>
                  <a:gd name="connsiteX24" fmla="*/ 409074 w 2237874"/>
                  <a:gd name="connsiteY24" fmla="*/ 938463 h 1684421"/>
                  <a:gd name="connsiteX25" fmla="*/ 144379 w 2237874"/>
                  <a:gd name="connsiteY25" fmla="*/ 1058779 h 1684421"/>
                  <a:gd name="connsiteX26" fmla="*/ 36095 w 2237874"/>
                  <a:gd name="connsiteY26" fmla="*/ 1167063 h 1684421"/>
                  <a:gd name="connsiteX27" fmla="*/ 0 w 2237874"/>
                  <a:gd name="connsiteY27" fmla="*/ 1203158 h 1684421"/>
                  <a:gd name="connsiteX28" fmla="*/ 96253 w 2237874"/>
                  <a:gd name="connsiteY28" fmla="*/ 1383632 h 1684421"/>
                  <a:gd name="connsiteX29" fmla="*/ 84221 w 2237874"/>
                  <a:gd name="connsiteY29" fmla="*/ 1528011 h 1684421"/>
                  <a:gd name="connsiteX30" fmla="*/ 144379 w 2237874"/>
                  <a:gd name="connsiteY30" fmla="*/ 1515979 h 1684421"/>
                  <a:gd name="connsiteX31" fmla="*/ 180474 w 2237874"/>
                  <a:gd name="connsiteY31" fmla="*/ 1564105 h 1684421"/>
                  <a:gd name="connsiteX32" fmla="*/ 240632 w 2237874"/>
                  <a:gd name="connsiteY32" fmla="*/ 1564105 h 1684421"/>
                  <a:gd name="connsiteX33" fmla="*/ 228600 w 2237874"/>
                  <a:gd name="connsiteY33" fmla="*/ 1612232 h 1684421"/>
                  <a:gd name="connsiteX34" fmla="*/ 276726 w 2237874"/>
                  <a:gd name="connsiteY34" fmla="*/ 1612232 h 1684421"/>
                  <a:gd name="connsiteX35" fmla="*/ 312821 w 2237874"/>
                  <a:gd name="connsiteY35" fmla="*/ 1684421 h 1684421"/>
                  <a:gd name="connsiteX36" fmla="*/ 385011 w 2237874"/>
                  <a:gd name="connsiteY36" fmla="*/ 1684421 h 1684421"/>
                  <a:gd name="connsiteX37" fmla="*/ 481263 w 2237874"/>
                  <a:gd name="connsiteY37" fmla="*/ 1624263 h 1684421"/>
                  <a:gd name="connsiteX38" fmla="*/ 589547 w 2237874"/>
                  <a:gd name="connsiteY38" fmla="*/ 1552074 h 1684421"/>
                  <a:gd name="connsiteX39" fmla="*/ 673768 w 2237874"/>
                  <a:gd name="connsiteY39" fmla="*/ 1503948 h 1684421"/>
                  <a:gd name="connsiteX40" fmla="*/ 794084 w 2237874"/>
                  <a:gd name="connsiteY40" fmla="*/ 1467853 h 1684421"/>
                  <a:gd name="connsiteX41" fmla="*/ 926432 w 2237874"/>
                  <a:gd name="connsiteY41" fmla="*/ 1443790 h 1684421"/>
                  <a:gd name="connsiteX42" fmla="*/ 1010653 w 2237874"/>
                  <a:gd name="connsiteY42" fmla="*/ 1455821 h 1684421"/>
                  <a:gd name="connsiteX43" fmla="*/ 1082842 w 2237874"/>
                  <a:gd name="connsiteY43" fmla="*/ 1455821 h 1684421"/>
                  <a:gd name="connsiteX44" fmla="*/ 1263316 w 2237874"/>
                  <a:gd name="connsiteY44" fmla="*/ 1467853 h 1684421"/>
                  <a:gd name="connsiteX45" fmla="*/ 1395663 w 2237874"/>
                  <a:gd name="connsiteY45" fmla="*/ 1467853 h 1684421"/>
                  <a:gd name="connsiteX46" fmla="*/ 1840832 w 2237874"/>
                  <a:gd name="connsiteY46" fmla="*/ 1407695 h 1684421"/>
                  <a:gd name="connsiteX47" fmla="*/ 2129590 w 2237874"/>
                  <a:gd name="connsiteY47" fmla="*/ 1118937 h 1684421"/>
                  <a:gd name="connsiteX48" fmla="*/ 2237874 w 2237874"/>
                  <a:gd name="connsiteY48" fmla="*/ 902369 h 1684421"/>
                  <a:gd name="connsiteX49" fmla="*/ 1985211 w 2237874"/>
                  <a:gd name="connsiteY49" fmla="*/ 601579 h 1684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237874" h="1684421">
                    <a:moveTo>
                      <a:pt x="1985211" y="601579"/>
                    </a:moveTo>
                    <a:lnTo>
                      <a:pt x="1660358" y="613611"/>
                    </a:lnTo>
                    <a:lnTo>
                      <a:pt x="1347537" y="661737"/>
                    </a:lnTo>
                    <a:lnTo>
                      <a:pt x="1167063" y="697832"/>
                    </a:lnTo>
                    <a:lnTo>
                      <a:pt x="1419726" y="601579"/>
                    </a:lnTo>
                    <a:lnTo>
                      <a:pt x="1479884" y="433137"/>
                    </a:lnTo>
                    <a:lnTo>
                      <a:pt x="1552074" y="288758"/>
                    </a:lnTo>
                    <a:lnTo>
                      <a:pt x="1648326" y="228600"/>
                    </a:lnTo>
                    <a:lnTo>
                      <a:pt x="1780674" y="156411"/>
                    </a:lnTo>
                    <a:lnTo>
                      <a:pt x="1864895" y="108284"/>
                    </a:lnTo>
                    <a:lnTo>
                      <a:pt x="1876926" y="60158"/>
                    </a:lnTo>
                    <a:lnTo>
                      <a:pt x="1756611" y="84221"/>
                    </a:lnTo>
                    <a:lnTo>
                      <a:pt x="1900990" y="60158"/>
                    </a:lnTo>
                    <a:lnTo>
                      <a:pt x="1900990" y="60158"/>
                    </a:lnTo>
                    <a:lnTo>
                      <a:pt x="1913021" y="0"/>
                    </a:lnTo>
                    <a:lnTo>
                      <a:pt x="1756611" y="0"/>
                    </a:lnTo>
                    <a:lnTo>
                      <a:pt x="1600200" y="0"/>
                    </a:lnTo>
                    <a:lnTo>
                      <a:pt x="1503947" y="108284"/>
                    </a:lnTo>
                    <a:lnTo>
                      <a:pt x="1407695" y="240632"/>
                    </a:lnTo>
                    <a:lnTo>
                      <a:pt x="1215190" y="433137"/>
                    </a:lnTo>
                    <a:lnTo>
                      <a:pt x="1118937" y="589548"/>
                    </a:lnTo>
                    <a:lnTo>
                      <a:pt x="974558" y="818148"/>
                    </a:lnTo>
                    <a:lnTo>
                      <a:pt x="878305" y="950495"/>
                    </a:lnTo>
                    <a:lnTo>
                      <a:pt x="745958" y="902369"/>
                    </a:lnTo>
                    <a:lnTo>
                      <a:pt x="409074" y="938463"/>
                    </a:lnTo>
                    <a:lnTo>
                      <a:pt x="144379" y="1058779"/>
                    </a:lnTo>
                    <a:lnTo>
                      <a:pt x="36095" y="1167063"/>
                    </a:lnTo>
                    <a:lnTo>
                      <a:pt x="0" y="1203158"/>
                    </a:lnTo>
                    <a:lnTo>
                      <a:pt x="96253" y="1383632"/>
                    </a:lnTo>
                    <a:lnTo>
                      <a:pt x="84221" y="1528011"/>
                    </a:lnTo>
                    <a:lnTo>
                      <a:pt x="144379" y="1515979"/>
                    </a:lnTo>
                    <a:lnTo>
                      <a:pt x="180474" y="1564105"/>
                    </a:lnTo>
                    <a:lnTo>
                      <a:pt x="240632" y="1564105"/>
                    </a:lnTo>
                    <a:lnTo>
                      <a:pt x="228600" y="1612232"/>
                    </a:lnTo>
                    <a:lnTo>
                      <a:pt x="276726" y="1612232"/>
                    </a:lnTo>
                    <a:lnTo>
                      <a:pt x="312821" y="1684421"/>
                    </a:lnTo>
                    <a:lnTo>
                      <a:pt x="385011" y="1684421"/>
                    </a:lnTo>
                    <a:lnTo>
                      <a:pt x="481263" y="1624263"/>
                    </a:lnTo>
                    <a:lnTo>
                      <a:pt x="589547" y="1552074"/>
                    </a:lnTo>
                    <a:lnTo>
                      <a:pt x="673768" y="1503948"/>
                    </a:lnTo>
                    <a:lnTo>
                      <a:pt x="794084" y="1467853"/>
                    </a:lnTo>
                    <a:lnTo>
                      <a:pt x="926432" y="1443790"/>
                    </a:lnTo>
                    <a:lnTo>
                      <a:pt x="1010653" y="1455821"/>
                    </a:lnTo>
                    <a:lnTo>
                      <a:pt x="1082842" y="1455821"/>
                    </a:lnTo>
                    <a:lnTo>
                      <a:pt x="1263316" y="1467853"/>
                    </a:lnTo>
                    <a:lnTo>
                      <a:pt x="1395663" y="1467853"/>
                    </a:lnTo>
                    <a:lnTo>
                      <a:pt x="1840832" y="1407695"/>
                    </a:lnTo>
                    <a:lnTo>
                      <a:pt x="2129590" y="1118937"/>
                    </a:lnTo>
                    <a:lnTo>
                      <a:pt x="2237874" y="902369"/>
                    </a:lnTo>
                    <a:lnTo>
                      <a:pt x="1985211" y="601579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CA" sz="2400">
                  <a:latin typeface="Times" pitchFamily="-105" charset="0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3237653" y="5427631"/>
                <a:ext cx="459516" cy="476965"/>
              </a:xfrm>
              <a:custGeom>
                <a:avLst/>
                <a:gdLst>
                  <a:gd name="connsiteX0" fmla="*/ 1540043 w 1900990"/>
                  <a:gd name="connsiteY0" fmla="*/ 0 h 1973179"/>
                  <a:gd name="connsiteX1" fmla="*/ 1371600 w 1900990"/>
                  <a:gd name="connsiteY1" fmla="*/ 84221 h 1973179"/>
                  <a:gd name="connsiteX2" fmla="*/ 1275348 w 1900990"/>
                  <a:gd name="connsiteY2" fmla="*/ 180473 h 1973179"/>
                  <a:gd name="connsiteX3" fmla="*/ 1215190 w 1900990"/>
                  <a:gd name="connsiteY3" fmla="*/ 324852 h 1973179"/>
                  <a:gd name="connsiteX4" fmla="*/ 1191127 w 1900990"/>
                  <a:gd name="connsiteY4" fmla="*/ 529389 h 1973179"/>
                  <a:gd name="connsiteX5" fmla="*/ 1118937 w 1900990"/>
                  <a:gd name="connsiteY5" fmla="*/ 685800 h 1973179"/>
                  <a:gd name="connsiteX6" fmla="*/ 1058779 w 1900990"/>
                  <a:gd name="connsiteY6" fmla="*/ 770021 h 1973179"/>
                  <a:gd name="connsiteX7" fmla="*/ 1082843 w 1900990"/>
                  <a:gd name="connsiteY7" fmla="*/ 974558 h 1973179"/>
                  <a:gd name="connsiteX8" fmla="*/ 1082843 w 1900990"/>
                  <a:gd name="connsiteY8" fmla="*/ 1215189 h 1973179"/>
                  <a:gd name="connsiteX9" fmla="*/ 1046748 w 1900990"/>
                  <a:gd name="connsiteY9" fmla="*/ 1407694 h 1973179"/>
                  <a:gd name="connsiteX10" fmla="*/ 974558 w 1900990"/>
                  <a:gd name="connsiteY10" fmla="*/ 1528010 h 1973179"/>
                  <a:gd name="connsiteX11" fmla="*/ 794085 w 1900990"/>
                  <a:gd name="connsiteY11" fmla="*/ 1636294 h 1973179"/>
                  <a:gd name="connsiteX12" fmla="*/ 577516 w 1900990"/>
                  <a:gd name="connsiteY12" fmla="*/ 1720516 h 1973179"/>
                  <a:gd name="connsiteX13" fmla="*/ 397043 w 1900990"/>
                  <a:gd name="connsiteY13" fmla="*/ 1732547 h 1973179"/>
                  <a:gd name="connsiteX14" fmla="*/ 192506 w 1900990"/>
                  <a:gd name="connsiteY14" fmla="*/ 1708484 h 1973179"/>
                  <a:gd name="connsiteX15" fmla="*/ 120316 w 1900990"/>
                  <a:gd name="connsiteY15" fmla="*/ 1648326 h 1973179"/>
                  <a:gd name="connsiteX16" fmla="*/ 48127 w 1900990"/>
                  <a:gd name="connsiteY16" fmla="*/ 1540042 h 1973179"/>
                  <a:gd name="connsiteX17" fmla="*/ 72190 w 1900990"/>
                  <a:gd name="connsiteY17" fmla="*/ 1419726 h 1973179"/>
                  <a:gd name="connsiteX18" fmla="*/ 120316 w 1900990"/>
                  <a:gd name="connsiteY18" fmla="*/ 1323473 h 1973179"/>
                  <a:gd name="connsiteX19" fmla="*/ 264695 w 1900990"/>
                  <a:gd name="connsiteY19" fmla="*/ 1239252 h 1973179"/>
                  <a:gd name="connsiteX20" fmla="*/ 168443 w 1900990"/>
                  <a:gd name="connsiteY20" fmla="*/ 1239252 h 1973179"/>
                  <a:gd name="connsiteX21" fmla="*/ 24064 w 1900990"/>
                  <a:gd name="connsiteY21" fmla="*/ 1371600 h 1973179"/>
                  <a:gd name="connsiteX22" fmla="*/ 0 w 1900990"/>
                  <a:gd name="connsiteY22" fmla="*/ 1503947 h 1973179"/>
                  <a:gd name="connsiteX23" fmla="*/ 36095 w 1900990"/>
                  <a:gd name="connsiteY23" fmla="*/ 1648326 h 1973179"/>
                  <a:gd name="connsiteX24" fmla="*/ 108285 w 1900990"/>
                  <a:gd name="connsiteY24" fmla="*/ 1744579 h 1973179"/>
                  <a:gd name="connsiteX25" fmla="*/ 180474 w 1900990"/>
                  <a:gd name="connsiteY25" fmla="*/ 1768642 h 1973179"/>
                  <a:gd name="connsiteX26" fmla="*/ 372979 w 1900990"/>
                  <a:gd name="connsiteY26" fmla="*/ 1816768 h 1973179"/>
                  <a:gd name="connsiteX27" fmla="*/ 541422 w 1900990"/>
                  <a:gd name="connsiteY27" fmla="*/ 1876926 h 1973179"/>
                  <a:gd name="connsiteX28" fmla="*/ 661737 w 1900990"/>
                  <a:gd name="connsiteY28" fmla="*/ 1937084 h 1973179"/>
                  <a:gd name="connsiteX29" fmla="*/ 770022 w 1900990"/>
                  <a:gd name="connsiteY29" fmla="*/ 1973179 h 1973179"/>
                  <a:gd name="connsiteX30" fmla="*/ 866274 w 1900990"/>
                  <a:gd name="connsiteY30" fmla="*/ 1949116 h 1973179"/>
                  <a:gd name="connsiteX31" fmla="*/ 926432 w 1900990"/>
                  <a:gd name="connsiteY31" fmla="*/ 1900989 h 1973179"/>
                  <a:gd name="connsiteX32" fmla="*/ 962527 w 1900990"/>
                  <a:gd name="connsiteY32" fmla="*/ 1828800 h 1973179"/>
                  <a:gd name="connsiteX33" fmla="*/ 1118937 w 1900990"/>
                  <a:gd name="connsiteY33" fmla="*/ 1756610 h 1973179"/>
                  <a:gd name="connsiteX34" fmla="*/ 1335506 w 1900990"/>
                  <a:gd name="connsiteY34" fmla="*/ 1624263 h 1973179"/>
                  <a:gd name="connsiteX35" fmla="*/ 1455822 w 1900990"/>
                  <a:gd name="connsiteY35" fmla="*/ 1479884 h 1973179"/>
                  <a:gd name="connsiteX36" fmla="*/ 1528011 w 1900990"/>
                  <a:gd name="connsiteY36" fmla="*/ 1359568 h 1973179"/>
                  <a:gd name="connsiteX37" fmla="*/ 1684422 w 1900990"/>
                  <a:gd name="connsiteY37" fmla="*/ 1203158 h 1973179"/>
                  <a:gd name="connsiteX38" fmla="*/ 1780674 w 1900990"/>
                  <a:gd name="connsiteY38" fmla="*/ 1082842 h 1973179"/>
                  <a:gd name="connsiteX39" fmla="*/ 1840832 w 1900990"/>
                  <a:gd name="connsiteY39" fmla="*/ 950494 h 1973179"/>
                  <a:gd name="connsiteX40" fmla="*/ 1900990 w 1900990"/>
                  <a:gd name="connsiteY40" fmla="*/ 854242 h 1973179"/>
                  <a:gd name="connsiteX41" fmla="*/ 1744579 w 1900990"/>
                  <a:gd name="connsiteY41" fmla="*/ 757989 h 1973179"/>
                  <a:gd name="connsiteX42" fmla="*/ 1660358 w 1900990"/>
                  <a:gd name="connsiteY42" fmla="*/ 637673 h 1973179"/>
                  <a:gd name="connsiteX43" fmla="*/ 1600200 w 1900990"/>
                  <a:gd name="connsiteY43" fmla="*/ 421105 h 1973179"/>
                  <a:gd name="connsiteX44" fmla="*/ 1564106 w 1900990"/>
                  <a:gd name="connsiteY44" fmla="*/ 252663 h 1973179"/>
                  <a:gd name="connsiteX45" fmla="*/ 1540043 w 1900990"/>
                  <a:gd name="connsiteY45" fmla="*/ 0 h 197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900990" h="1973179">
                    <a:moveTo>
                      <a:pt x="1540043" y="0"/>
                    </a:moveTo>
                    <a:lnTo>
                      <a:pt x="1371600" y="84221"/>
                    </a:lnTo>
                    <a:lnTo>
                      <a:pt x="1275348" y="180473"/>
                    </a:lnTo>
                    <a:lnTo>
                      <a:pt x="1215190" y="324852"/>
                    </a:lnTo>
                    <a:lnTo>
                      <a:pt x="1191127" y="529389"/>
                    </a:lnTo>
                    <a:lnTo>
                      <a:pt x="1118937" y="685800"/>
                    </a:lnTo>
                    <a:lnTo>
                      <a:pt x="1058779" y="770021"/>
                    </a:lnTo>
                    <a:lnTo>
                      <a:pt x="1082843" y="974558"/>
                    </a:lnTo>
                    <a:lnTo>
                      <a:pt x="1082843" y="1215189"/>
                    </a:lnTo>
                    <a:lnTo>
                      <a:pt x="1046748" y="1407694"/>
                    </a:lnTo>
                    <a:lnTo>
                      <a:pt x="974558" y="1528010"/>
                    </a:lnTo>
                    <a:lnTo>
                      <a:pt x="794085" y="1636294"/>
                    </a:lnTo>
                    <a:lnTo>
                      <a:pt x="577516" y="1720516"/>
                    </a:lnTo>
                    <a:lnTo>
                      <a:pt x="397043" y="1732547"/>
                    </a:lnTo>
                    <a:lnTo>
                      <a:pt x="192506" y="1708484"/>
                    </a:lnTo>
                    <a:lnTo>
                      <a:pt x="120316" y="1648326"/>
                    </a:lnTo>
                    <a:lnTo>
                      <a:pt x="48127" y="1540042"/>
                    </a:lnTo>
                    <a:lnTo>
                      <a:pt x="72190" y="1419726"/>
                    </a:lnTo>
                    <a:lnTo>
                      <a:pt x="120316" y="1323473"/>
                    </a:lnTo>
                    <a:lnTo>
                      <a:pt x="264695" y="1239252"/>
                    </a:lnTo>
                    <a:lnTo>
                      <a:pt x="168443" y="1239252"/>
                    </a:lnTo>
                    <a:lnTo>
                      <a:pt x="24064" y="1371600"/>
                    </a:lnTo>
                    <a:lnTo>
                      <a:pt x="0" y="1503947"/>
                    </a:lnTo>
                    <a:lnTo>
                      <a:pt x="36095" y="1648326"/>
                    </a:lnTo>
                    <a:lnTo>
                      <a:pt x="108285" y="1744579"/>
                    </a:lnTo>
                    <a:lnTo>
                      <a:pt x="180474" y="1768642"/>
                    </a:lnTo>
                    <a:lnTo>
                      <a:pt x="372979" y="1816768"/>
                    </a:lnTo>
                    <a:lnTo>
                      <a:pt x="541422" y="1876926"/>
                    </a:lnTo>
                    <a:lnTo>
                      <a:pt x="661737" y="1937084"/>
                    </a:lnTo>
                    <a:lnTo>
                      <a:pt x="770022" y="1973179"/>
                    </a:lnTo>
                    <a:lnTo>
                      <a:pt x="866274" y="1949116"/>
                    </a:lnTo>
                    <a:lnTo>
                      <a:pt x="926432" y="1900989"/>
                    </a:lnTo>
                    <a:lnTo>
                      <a:pt x="962527" y="1828800"/>
                    </a:lnTo>
                    <a:lnTo>
                      <a:pt x="1118937" y="1756610"/>
                    </a:lnTo>
                    <a:lnTo>
                      <a:pt x="1335506" y="1624263"/>
                    </a:lnTo>
                    <a:lnTo>
                      <a:pt x="1455822" y="1479884"/>
                    </a:lnTo>
                    <a:lnTo>
                      <a:pt x="1528011" y="1359568"/>
                    </a:lnTo>
                    <a:lnTo>
                      <a:pt x="1684422" y="1203158"/>
                    </a:lnTo>
                    <a:lnTo>
                      <a:pt x="1780674" y="1082842"/>
                    </a:lnTo>
                    <a:lnTo>
                      <a:pt x="1840832" y="950494"/>
                    </a:lnTo>
                    <a:lnTo>
                      <a:pt x="1900990" y="854242"/>
                    </a:lnTo>
                    <a:lnTo>
                      <a:pt x="1744579" y="757989"/>
                    </a:lnTo>
                    <a:lnTo>
                      <a:pt x="1660358" y="637673"/>
                    </a:lnTo>
                    <a:lnTo>
                      <a:pt x="1600200" y="421105"/>
                    </a:lnTo>
                    <a:lnTo>
                      <a:pt x="1564106" y="252663"/>
                    </a:lnTo>
                    <a:lnTo>
                      <a:pt x="1540043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CA" sz="2400">
                  <a:latin typeface="Times" pitchFamily="-105" charset="0"/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3612827" y="4648200"/>
                <a:ext cx="369357" cy="985922"/>
              </a:xfrm>
              <a:custGeom>
                <a:avLst/>
                <a:gdLst>
                  <a:gd name="connsiteX0" fmla="*/ 336884 w 1528011"/>
                  <a:gd name="connsiteY0" fmla="*/ 4078705 h 4078705"/>
                  <a:gd name="connsiteX1" fmla="*/ 132348 w 1528011"/>
                  <a:gd name="connsiteY1" fmla="*/ 3874168 h 4078705"/>
                  <a:gd name="connsiteX2" fmla="*/ 36095 w 1528011"/>
                  <a:gd name="connsiteY2" fmla="*/ 3645568 h 4078705"/>
                  <a:gd name="connsiteX3" fmla="*/ 0 w 1528011"/>
                  <a:gd name="connsiteY3" fmla="*/ 3356810 h 4078705"/>
                  <a:gd name="connsiteX4" fmla="*/ 12032 w 1528011"/>
                  <a:gd name="connsiteY4" fmla="*/ 3224463 h 4078705"/>
                  <a:gd name="connsiteX5" fmla="*/ 108284 w 1528011"/>
                  <a:gd name="connsiteY5" fmla="*/ 2971800 h 4078705"/>
                  <a:gd name="connsiteX6" fmla="*/ 192505 w 1528011"/>
                  <a:gd name="connsiteY6" fmla="*/ 2875547 h 4078705"/>
                  <a:gd name="connsiteX7" fmla="*/ 360948 w 1528011"/>
                  <a:gd name="connsiteY7" fmla="*/ 2394284 h 4078705"/>
                  <a:gd name="connsiteX8" fmla="*/ 421105 w 1528011"/>
                  <a:gd name="connsiteY8" fmla="*/ 2286000 h 4078705"/>
                  <a:gd name="connsiteX9" fmla="*/ 457200 w 1528011"/>
                  <a:gd name="connsiteY9" fmla="*/ 2081463 h 4078705"/>
                  <a:gd name="connsiteX10" fmla="*/ 457200 w 1528011"/>
                  <a:gd name="connsiteY10" fmla="*/ 1925052 h 4078705"/>
                  <a:gd name="connsiteX11" fmla="*/ 589548 w 1528011"/>
                  <a:gd name="connsiteY11" fmla="*/ 1479884 h 4078705"/>
                  <a:gd name="connsiteX12" fmla="*/ 806116 w 1528011"/>
                  <a:gd name="connsiteY12" fmla="*/ 1155031 h 4078705"/>
                  <a:gd name="connsiteX13" fmla="*/ 1046748 w 1528011"/>
                  <a:gd name="connsiteY13" fmla="*/ 806115 h 4078705"/>
                  <a:gd name="connsiteX14" fmla="*/ 1010653 w 1528011"/>
                  <a:gd name="connsiteY14" fmla="*/ 709863 h 4078705"/>
                  <a:gd name="connsiteX15" fmla="*/ 998621 w 1528011"/>
                  <a:gd name="connsiteY15" fmla="*/ 589547 h 4078705"/>
                  <a:gd name="connsiteX16" fmla="*/ 1046748 w 1528011"/>
                  <a:gd name="connsiteY16" fmla="*/ 481263 h 4078705"/>
                  <a:gd name="connsiteX17" fmla="*/ 1179095 w 1528011"/>
                  <a:gd name="connsiteY17" fmla="*/ 360947 h 4078705"/>
                  <a:gd name="connsiteX18" fmla="*/ 1335505 w 1528011"/>
                  <a:gd name="connsiteY18" fmla="*/ 276726 h 4078705"/>
                  <a:gd name="connsiteX19" fmla="*/ 1431758 w 1528011"/>
                  <a:gd name="connsiteY19" fmla="*/ 72189 h 4078705"/>
                  <a:gd name="connsiteX20" fmla="*/ 1491916 w 1528011"/>
                  <a:gd name="connsiteY20" fmla="*/ 0 h 4078705"/>
                  <a:gd name="connsiteX21" fmla="*/ 1528011 w 1528011"/>
                  <a:gd name="connsiteY21" fmla="*/ 60157 h 4078705"/>
                  <a:gd name="connsiteX22" fmla="*/ 1479884 w 1528011"/>
                  <a:gd name="connsiteY22" fmla="*/ 276726 h 4078705"/>
                  <a:gd name="connsiteX23" fmla="*/ 1443790 w 1528011"/>
                  <a:gd name="connsiteY23" fmla="*/ 409073 h 4078705"/>
                  <a:gd name="connsiteX24" fmla="*/ 1311442 w 1528011"/>
                  <a:gd name="connsiteY24" fmla="*/ 637673 h 4078705"/>
                  <a:gd name="connsiteX25" fmla="*/ 1215190 w 1528011"/>
                  <a:gd name="connsiteY25" fmla="*/ 866273 h 4078705"/>
                  <a:gd name="connsiteX26" fmla="*/ 986590 w 1528011"/>
                  <a:gd name="connsiteY26" fmla="*/ 1636294 h 4078705"/>
                  <a:gd name="connsiteX27" fmla="*/ 902369 w 1528011"/>
                  <a:gd name="connsiteY27" fmla="*/ 1828800 h 4078705"/>
                  <a:gd name="connsiteX28" fmla="*/ 902369 w 1528011"/>
                  <a:gd name="connsiteY28" fmla="*/ 1973179 h 4078705"/>
                  <a:gd name="connsiteX29" fmla="*/ 914400 w 1528011"/>
                  <a:gd name="connsiteY29" fmla="*/ 2153652 h 4078705"/>
                  <a:gd name="connsiteX30" fmla="*/ 914400 w 1528011"/>
                  <a:gd name="connsiteY30" fmla="*/ 2310063 h 4078705"/>
                  <a:gd name="connsiteX31" fmla="*/ 842211 w 1528011"/>
                  <a:gd name="connsiteY31" fmla="*/ 2478505 h 4078705"/>
                  <a:gd name="connsiteX32" fmla="*/ 830179 w 1528011"/>
                  <a:gd name="connsiteY32" fmla="*/ 2911642 h 4078705"/>
                  <a:gd name="connsiteX33" fmla="*/ 733926 w 1528011"/>
                  <a:gd name="connsiteY33" fmla="*/ 3296652 h 4078705"/>
                  <a:gd name="connsiteX34" fmla="*/ 613611 w 1528011"/>
                  <a:gd name="connsiteY34" fmla="*/ 3669631 h 4078705"/>
                  <a:gd name="connsiteX35" fmla="*/ 457200 w 1528011"/>
                  <a:gd name="connsiteY35" fmla="*/ 3982452 h 4078705"/>
                  <a:gd name="connsiteX36" fmla="*/ 336884 w 1528011"/>
                  <a:gd name="connsiteY36" fmla="*/ 4078705 h 4078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528011" h="4078705">
                    <a:moveTo>
                      <a:pt x="336884" y="4078705"/>
                    </a:moveTo>
                    <a:lnTo>
                      <a:pt x="132348" y="3874168"/>
                    </a:lnTo>
                    <a:lnTo>
                      <a:pt x="36095" y="3645568"/>
                    </a:lnTo>
                    <a:lnTo>
                      <a:pt x="0" y="3356810"/>
                    </a:lnTo>
                    <a:lnTo>
                      <a:pt x="12032" y="3224463"/>
                    </a:lnTo>
                    <a:lnTo>
                      <a:pt x="108284" y="2971800"/>
                    </a:lnTo>
                    <a:lnTo>
                      <a:pt x="192505" y="2875547"/>
                    </a:lnTo>
                    <a:lnTo>
                      <a:pt x="360948" y="2394284"/>
                    </a:lnTo>
                    <a:lnTo>
                      <a:pt x="421105" y="2286000"/>
                    </a:lnTo>
                    <a:lnTo>
                      <a:pt x="457200" y="2081463"/>
                    </a:lnTo>
                    <a:lnTo>
                      <a:pt x="457200" y="1925052"/>
                    </a:lnTo>
                    <a:lnTo>
                      <a:pt x="589548" y="1479884"/>
                    </a:lnTo>
                    <a:lnTo>
                      <a:pt x="806116" y="1155031"/>
                    </a:lnTo>
                    <a:lnTo>
                      <a:pt x="1046748" y="806115"/>
                    </a:lnTo>
                    <a:lnTo>
                      <a:pt x="1010653" y="709863"/>
                    </a:lnTo>
                    <a:lnTo>
                      <a:pt x="998621" y="589547"/>
                    </a:lnTo>
                    <a:lnTo>
                      <a:pt x="1046748" y="481263"/>
                    </a:lnTo>
                    <a:lnTo>
                      <a:pt x="1179095" y="360947"/>
                    </a:lnTo>
                    <a:lnTo>
                      <a:pt x="1335505" y="276726"/>
                    </a:lnTo>
                    <a:lnTo>
                      <a:pt x="1431758" y="72189"/>
                    </a:lnTo>
                    <a:lnTo>
                      <a:pt x="1491916" y="0"/>
                    </a:lnTo>
                    <a:lnTo>
                      <a:pt x="1528011" y="60157"/>
                    </a:lnTo>
                    <a:lnTo>
                      <a:pt x="1479884" y="276726"/>
                    </a:lnTo>
                    <a:lnTo>
                      <a:pt x="1443790" y="409073"/>
                    </a:lnTo>
                    <a:lnTo>
                      <a:pt x="1311442" y="637673"/>
                    </a:lnTo>
                    <a:lnTo>
                      <a:pt x="1215190" y="866273"/>
                    </a:lnTo>
                    <a:lnTo>
                      <a:pt x="986590" y="1636294"/>
                    </a:lnTo>
                    <a:lnTo>
                      <a:pt x="902369" y="1828800"/>
                    </a:lnTo>
                    <a:lnTo>
                      <a:pt x="902369" y="1973179"/>
                    </a:lnTo>
                    <a:lnTo>
                      <a:pt x="914400" y="2153652"/>
                    </a:lnTo>
                    <a:lnTo>
                      <a:pt x="914400" y="2310063"/>
                    </a:lnTo>
                    <a:lnTo>
                      <a:pt x="842211" y="2478505"/>
                    </a:lnTo>
                    <a:lnTo>
                      <a:pt x="830179" y="2911642"/>
                    </a:lnTo>
                    <a:lnTo>
                      <a:pt x="733926" y="3296652"/>
                    </a:lnTo>
                    <a:lnTo>
                      <a:pt x="613611" y="3669631"/>
                    </a:lnTo>
                    <a:lnTo>
                      <a:pt x="457200" y="3982452"/>
                    </a:lnTo>
                    <a:lnTo>
                      <a:pt x="336884" y="407870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CA" sz="2400">
                  <a:latin typeface="Times" pitchFamily="-105" charset="0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3007895" y="5599223"/>
                <a:ext cx="311191" cy="212308"/>
              </a:xfrm>
              <a:custGeom>
                <a:avLst/>
                <a:gdLst>
                  <a:gd name="connsiteX0" fmla="*/ 794084 w 1287379"/>
                  <a:gd name="connsiteY0" fmla="*/ 469231 h 878305"/>
                  <a:gd name="connsiteX1" fmla="*/ 601579 w 1287379"/>
                  <a:gd name="connsiteY1" fmla="*/ 336884 h 878305"/>
                  <a:gd name="connsiteX2" fmla="*/ 397042 w 1287379"/>
                  <a:gd name="connsiteY2" fmla="*/ 300789 h 878305"/>
                  <a:gd name="connsiteX3" fmla="*/ 228600 w 1287379"/>
                  <a:gd name="connsiteY3" fmla="*/ 348916 h 878305"/>
                  <a:gd name="connsiteX4" fmla="*/ 96252 w 1287379"/>
                  <a:gd name="connsiteY4" fmla="*/ 481263 h 878305"/>
                  <a:gd name="connsiteX5" fmla="*/ 24063 w 1287379"/>
                  <a:gd name="connsiteY5" fmla="*/ 589547 h 878305"/>
                  <a:gd name="connsiteX6" fmla="*/ 0 w 1287379"/>
                  <a:gd name="connsiteY6" fmla="*/ 697831 h 878305"/>
                  <a:gd name="connsiteX7" fmla="*/ 24063 w 1287379"/>
                  <a:gd name="connsiteY7" fmla="*/ 794084 h 878305"/>
                  <a:gd name="connsiteX8" fmla="*/ 96252 w 1287379"/>
                  <a:gd name="connsiteY8" fmla="*/ 782053 h 878305"/>
                  <a:gd name="connsiteX9" fmla="*/ 168442 w 1287379"/>
                  <a:gd name="connsiteY9" fmla="*/ 770021 h 878305"/>
                  <a:gd name="connsiteX10" fmla="*/ 252663 w 1287379"/>
                  <a:gd name="connsiteY10" fmla="*/ 782053 h 878305"/>
                  <a:gd name="connsiteX11" fmla="*/ 300789 w 1287379"/>
                  <a:gd name="connsiteY11" fmla="*/ 842210 h 878305"/>
                  <a:gd name="connsiteX12" fmla="*/ 348916 w 1287379"/>
                  <a:gd name="connsiteY12" fmla="*/ 878305 h 878305"/>
                  <a:gd name="connsiteX13" fmla="*/ 445168 w 1287379"/>
                  <a:gd name="connsiteY13" fmla="*/ 878305 h 878305"/>
                  <a:gd name="connsiteX14" fmla="*/ 541421 w 1287379"/>
                  <a:gd name="connsiteY14" fmla="*/ 842210 h 878305"/>
                  <a:gd name="connsiteX15" fmla="*/ 505326 w 1287379"/>
                  <a:gd name="connsiteY15" fmla="*/ 806116 h 878305"/>
                  <a:gd name="connsiteX16" fmla="*/ 517358 w 1287379"/>
                  <a:gd name="connsiteY16" fmla="*/ 770021 h 878305"/>
                  <a:gd name="connsiteX17" fmla="*/ 565484 w 1287379"/>
                  <a:gd name="connsiteY17" fmla="*/ 757989 h 878305"/>
                  <a:gd name="connsiteX18" fmla="*/ 601579 w 1287379"/>
                  <a:gd name="connsiteY18" fmla="*/ 818147 h 878305"/>
                  <a:gd name="connsiteX19" fmla="*/ 709863 w 1287379"/>
                  <a:gd name="connsiteY19" fmla="*/ 770021 h 878305"/>
                  <a:gd name="connsiteX20" fmla="*/ 794084 w 1287379"/>
                  <a:gd name="connsiteY20" fmla="*/ 794084 h 878305"/>
                  <a:gd name="connsiteX21" fmla="*/ 866273 w 1287379"/>
                  <a:gd name="connsiteY21" fmla="*/ 757989 h 878305"/>
                  <a:gd name="connsiteX22" fmla="*/ 914400 w 1287379"/>
                  <a:gd name="connsiteY22" fmla="*/ 685800 h 878305"/>
                  <a:gd name="connsiteX23" fmla="*/ 914400 w 1287379"/>
                  <a:gd name="connsiteY23" fmla="*/ 637674 h 878305"/>
                  <a:gd name="connsiteX24" fmla="*/ 938463 w 1287379"/>
                  <a:gd name="connsiteY24" fmla="*/ 577516 h 878305"/>
                  <a:gd name="connsiteX25" fmla="*/ 1058779 w 1287379"/>
                  <a:gd name="connsiteY25" fmla="*/ 529389 h 878305"/>
                  <a:gd name="connsiteX26" fmla="*/ 1167063 w 1287379"/>
                  <a:gd name="connsiteY26" fmla="*/ 457200 h 878305"/>
                  <a:gd name="connsiteX27" fmla="*/ 1263316 w 1287379"/>
                  <a:gd name="connsiteY27" fmla="*/ 385010 h 878305"/>
                  <a:gd name="connsiteX28" fmla="*/ 1287379 w 1287379"/>
                  <a:gd name="connsiteY28" fmla="*/ 264695 h 878305"/>
                  <a:gd name="connsiteX29" fmla="*/ 1263316 w 1287379"/>
                  <a:gd name="connsiteY29" fmla="*/ 132347 h 878305"/>
                  <a:gd name="connsiteX30" fmla="*/ 1179094 w 1287379"/>
                  <a:gd name="connsiteY30" fmla="*/ 36095 h 878305"/>
                  <a:gd name="connsiteX31" fmla="*/ 1106905 w 1287379"/>
                  <a:gd name="connsiteY31" fmla="*/ 0 h 878305"/>
                  <a:gd name="connsiteX32" fmla="*/ 1118937 w 1287379"/>
                  <a:gd name="connsiteY32" fmla="*/ 36095 h 878305"/>
                  <a:gd name="connsiteX33" fmla="*/ 1155031 w 1287379"/>
                  <a:gd name="connsiteY33" fmla="*/ 216568 h 878305"/>
                  <a:gd name="connsiteX34" fmla="*/ 1130968 w 1287379"/>
                  <a:gd name="connsiteY34" fmla="*/ 276726 h 878305"/>
                  <a:gd name="connsiteX35" fmla="*/ 1082842 w 1287379"/>
                  <a:gd name="connsiteY35" fmla="*/ 156410 h 878305"/>
                  <a:gd name="connsiteX36" fmla="*/ 986589 w 1287379"/>
                  <a:gd name="connsiteY36" fmla="*/ 108284 h 878305"/>
                  <a:gd name="connsiteX37" fmla="*/ 926431 w 1287379"/>
                  <a:gd name="connsiteY37" fmla="*/ 60158 h 878305"/>
                  <a:gd name="connsiteX38" fmla="*/ 974558 w 1287379"/>
                  <a:gd name="connsiteY38" fmla="*/ 204537 h 878305"/>
                  <a:gd name="connsiteX39" fmla="*/ 1010652 w 1287379"/>
                  <a:gd name="connsiteY39" fmla="*/ 312821 h 878305"/>
                  <a:gd name="connsiteX40" fmla="*/ 950494 w 1287379"/>
                  <a:gd name="connsiteY40" fmla="*/ 360947 h 878305"/>
                  <a:gd name="connsiteX41" fmla="*/ 854242 w 1287379"/>
                  <a:gd name="connsiteY41" fmla="*/ 397042 h 878305"/>
                  <a:gd name="connsiteX42" fmla="*/ 794084 w 1287379"/>
                  <a:gd name="connsiteY42" fmla="*/ 469231 h 87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87379" h="878305">
                    <a:moveTo>
                      <a:pt x="794084" y="469231"/>
                    </a:moveTo>
                    <a:lnTo>
                      <a:pt x="601579" y="336884"/>
                    </a:lnTo>
                    <a:lnTo>
                      <a:pt x="397042" y="300789"/>
                    </a:lnTo>
                    <a:lnTo>
                      <a:pt x="228600" y="348916"/>
                    </a:lnTo>
                    <a:lnTo>
                      <a:pt x="96252" y="481263"/>
                    </a:lnTo>
                    <a:lnTo>
                      <a:pt x="24063" y="589547"/>
                    </a:lnTo>
                    <a:lnTo>
                      <a:pt x="0" y="697831"/>
                    </a:lnTo>
                    <a:lnTo>
                      <a:pt x="24063" y="794084"/>
                    </a:lnTo>
                    <a:lnTo>
                      <a:pt x="96252" y="782053"/>
                    </a:lnTo>
                    <a:lnTo>
                      <a:pt x="168442" y="770021"/>
                    </a:lnTo>
                    <a:lnTo>
                      <a:pt x="252663" y="782053"/>
                    </a:lnTo>
                    <a:lnTo>
                      <a:pt x="300789" y="842210"/>
                    </a:lnTo>
                    <a:lnTo>
                      <a:pt x="348916" y="878305"/>
                    </a:lnTo>
                    <a:lnTo>
                      <a:pt x="445168" y="878305"/>
                    </a:lnTo>
                    <a:lnTo>
                      <a:pt x="541421" y="842210"/>
                    </a:lnTo>
                    <a:lnTo>
                      <a:pt x="505326" y="806116"/>
                    </a:lnTo>
                    <a:lnTo>
                      <a:pt x="517358" y="770021"/>
                    </a:lnTo>
                    <a:lnTo>
                      <a:pt x="565484" y="757989"/>
                    </a:lnTo>
                    <a:lnTo>
                      <a:pt x="601579" y="818147"/>
                    </a:lnTo>
                    <a:lnTo>
                      <a:pt x="709863" y="770021"/>
                    </a:lnTo>
                    <a:lnTo>
                      <a:pt x="794084" y="794084"/>
                    </a:lnTo>
                    <a:lnTo>
                      <a:pt x="866273" y="757989"/>
                    </a:lnTo>
                    <a:lnTo>
                      <a:pt x="914400" y="685800"/>
                    </a:lnTo>
                    <a:lnTo>
                      <a:pt x="914400" y="637674"/>
                    </a:lnTo>
                    <a:lnTo>
                      <a:pt x="938463" y="577516"/>
                    </a:lnTo>
                    <a:lnTo>
                      <a:pt x="1058779" y="529389"/>
                    </a:lnTo>
                    <a:lnTo>
                      <a:pt x="1167063" y="457200"/>
                    </a:lnTo>
                    <a:lnTo>
                      <a:pt x="1263316" y="385010"/>
                    </a:lnTo>
                    <a:lnTo>
                      <a:pt x="1287379" y="264695"/>
                    </a:lnTo>
                    <a:lnTo>
                      <a:pt x="1263316" y="132347"/>
                    </a:lnTo>
                    <a:lnTo>
                      <a:pt x="1179094" y="36095"/>
                    </a:lnTo>
                    <a:lnTo>
                      <a:pt x="1106905" y="0"/>
                    </a:lnTo>
                    <a:lnTo>
                      <a:pt x="1118937" y="36095"/>
                    </a:lnTo>
                    <a:lnTo>
                      <a:pt x="1155031" y="216568"/>
                    </a:lnTo>
                    <a:lnTo>
                      <a:pt x="1130968" y="276726"/>
                    </a:lnTo>
                    <a:lnTo>
                      <a:pt x="1082842" y="156410"/>
                    </a:lnTo>
                    <a:lnTo>
                      <a:pt x="986589" y="108284"/>
                    </a:lnTo>
                    <a:lnTo>
                      <a:pt x="926431" y="60158"/>
                    </a:lnTo>
                    <a:lnTo>
                      <a:pt x="974558" y="204537"/>
                    </a:lnTo>
                    <a:lnTo>
                      <a:pt x="1010652" y="312821"/>
                    </a:lnTo>
                    <a:lnTo>
                      <a:pt x="950494" y="360947"/>
                    </a:lnTo>
                    <a:lnTo>
                      <a:pt x="854242" y="397042"/>
                    </a:lnTo>
                    <a:lnTo>
                      <a:pt x="794084" y="46923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CA" sz="2400">
                  <a:latin typeface="Times" pitchFamily="-105" charset="0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 bwMode="auto">
              <a:xfrm>
                <a:off x="3237653" y="5535239"/>
                <a:ext cx="386807" cy="302466"/>
              </a:xfrm>
              <a:custGeom>
                <a:avLst/>
                <a:gdLst>
                  <a:gd name="connsiteX0" fmla="*/ 385011 w 1600200"/>
                  <a:gd name="connsiteY0" fmla="*/ 806116 h 1251284"/>
                  <a:gd name="connsiteX1" fmla="*/ 192506 w 1600200"/>
                  <a:gd name="connsiteY1" fmla="*/ 806116 h 1251284"/>
                  <a:gd name="connsiteX2" fmla="*/ 72190 w 1600200"/>
                  <a:gd name="connsiteY2" fmla="*/ 902369 h 1251284"/>
                  <a:gd name="connsiteX3" fmla="*/ 0 w 1600200"/>
                  <a:gd name="connsiteY3" fmla="*/ 1046748 h 1251284"/>
                  <a:gd name="connsiteX4" fmla="*/ 108285 w 1600200"/>
                  <a:gd name="connsiteY4" fmla="*/ 1203158 h 1251284"/>
                  <a:gd name="connsiteX5" fmla="*/ 204537 w 1600200"/>
                  <a:gd name="connsiteY5" fmla="*/ 1251284 h 1251284"/>
                  <a:gd name="connsiteX6" fmla="*/ 385011 w 1600200"/>
                  <a:gd name="connsiteY6" fmla="*/ 1191126 h 1251284"/>
                  <a:gd name="connsiteX7" fmla="*/ 553453 w 1600200"/>
                  <a:gd name="connsiteY7" fmla="*/ 1130969 h 1251284"/>
                  <a:gd name="connsiteX8" fmla="*/ 782053 w 1600200"/>
                  <a:gd name="connsiteY8" fmla="*/ 998621 h 1251284"/>
                  <a:gd name="connsiteX9" fmla="*/ 926432 w 1600200"/>
                  <a:gd name="connsiteY9" fmla="*/ 782053 h 1251284"/>
                  <a:gd name="connsiteX10" fmla="*/ 1046748 w 1600200"/>
                  <a:gd name="connsiteY10" fmla="*/ 613611 h 1251284"/>
                  <a:gd name="connsiteX11" fmla="*/ 1167064 w 1600200"/>
                  <a:gd name="connsiteY11" fmla="*/ 433137 h 1251284"/>
                  <a:gd name="connsiteX12" fmla="*/ 1299411 w 1600200"/>
                  <a:gd name="connsiteY12" fmla="*/ 324853 h 1251284"/>
                  <a:gd name="connsiteX13" fmla="*/ 1359569 w 1600200"/>
                  <a:gd name="connsiteY13" fmla="*/ 300790 h 1251284"/>
                  <a:gd name="connsiteX14" fmla="*/ 1515979 w 1600200"/>
                  <a:gd name="connsiteY14" fmla="*/ 156411 h 1251284"/>
                  <a:gd name="connsiteX15" fmla="*/ 1564106 w 1600200"/>
                  <a:gd name="connsiteY15" fmla="*/ 120316 h 1251284"/>
                  <a:gd name="connsiteX16" fmla="*/ 1564106 w 1600200"/>
                  <a:gd name="connsiteY16" fmla="*/ 84221 h 1251284"/>
                  <a:gd name="connsiteX17" fmla="*/ 1419727 w 1600200"/>
                  <a:gd name="connsiteY17" fmla="*/ 108284 h 1251284"/>
                  <a:gd name="connsiteX18" fmla="*/ 1479885 w 1600200"/>
                  <a:gd name="connsiteY18" fmla="*/ 72190 h 1251284"/>
                  <a:gd name="connsiteX19" fmla="*/ 1576137 w 1600200"/>
                  <a:gd name="connsiteY19" fmla="*/ 60158 h 1251284"/>
                  <a:gd name="connsiteX20" fmla="*/ 1600200 w 1600200"/>
                  <a:gd name="connsiteY20" fmla="*/ 36095 h 1251284"/>
                  <a:gd name="connsiteX21" fmla="*/ 1600200 w 1600200"/>
                  <a:gd name="connsiteY21" fmla="*/ 0 h 1251284"/>
                  <a:gd name="connsiteX22" fmla="*/ 1491916 w 1600200"/>
                  <a:gd name="connsiteY22" fmla="*/ 12032 h 1251284"/>
                  <a:gd name="connsiteX23" fmla="*/ 1359569 w 1600200"/>
                  <a:gd name="connsiteY23" fmla="*/ 72190 h 1251284"/>
                  <a:gd name="connsiteX24" fmla="*/ 1275348 w 1600200"/>
                  <a:gd name="connsiteY24" fmla="*/ 132348 h 1251284"/>
                  <a:gd name="connsiteX25" fmla="*/ 1191127 w 1600200"/>
                  <a:gd name="connsiteY25" fmla="*/ 228600 h 1251284"/>
                  <a:gd name="connsiteX26" fmla="*/ 1022685 w 1600200"/>
                  <a:gd name="connsiteY26" fmla="*/ 276726 h 1251284"/>
                  <a:gd name="connsiteX27" fmla="*/ 830179 w 1600200"/>
                  <a:gd name="connsiteY27" fmla="*/ 493295 h 1251284"/>
                  <a:gd name="connsiteX28" fmla="*/ 613611 w 1600200"/>
                  <a:gd name="connsiteY28" fmla="*/ 685800 h 1251284"/>
                  <a:gd name="connsiteX29" fmla="*/ 577516 w 1600200"/>
                  <a:gd name="connsiteY29" fmla="*/ 733926 h 1251284"/>
                  <a:gd name="connsiteX30" fmla="*/ 385011 w 1600200"/>
                  <a:gd name="connsiteY30" fmla="*/ 806116 h 125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00200" h="1251284">
                    <a:moveTo>
                      <a:pt x="385011" y="806116"/>
                    </a:moveTo>
                    <a:lnTo>
                      <a:pt x="192506" y="806116"/>
                    </a:lnTo>
                    <a:lnTo>
                      <a:pt x="72190" y="902369"/>
                    </a:lnTo>
                    <a:lnTo>
                      <a:pt x="0" y="1046748"/>
                    </a:lnTo>
                    <a:lnTo>
                      <a:pt x="108285" y="1203158"/>
                    </a:lnTo>
                    <a:lnTo>
                      <a:pt x="204537" y="1251284"/>
                    </a:lnTo>
                    <a:lnTo>
                      <a:pt x="385011" y="1191126"/>
                    </a:lnTo>
                    <a:lnTo>
                      <a:pt x="553453" y="1130969"/>
                    </a:lnTo>
                    <a:lnTo>
                      <a:pt x="782053" y="998621"/>
                    </a:lnTo>
                    <a:lnTo>
                      <a:pt x="926432" y="782053"/>
                    </a:lnTo>
                    <a:lnTo>
                      <a:pt x="1046748" y="613611"/>
                    </a:lnTo>
                    <a:lnTo>
                      <a:pt x="1167064" y="433137"/>
                    </a:lnTo>
                    <a:lnTo>
                      <a:pt x="1299411" y="324853"/>
                    </a:lnTo>
                    <a:lnTo>
                      <a:pt x="1359569" y="300790"/>
                    </a:lnTo>
                    <a:lnTo>
                      <a:pt x="1515979" y="156411"/>
                    </a:lnTo>
                    <a:lnTo>
                      <a:pt x="1564106" y="120316"/>
                    </a:lnTo>
                    <a:lnTo>
                      <a:pt x="1564106" y="84221"/>
                    </a:lnTo>
                    <a:lnTo>
                      <a:pt x="1419727" y="108284"/>
                    </a:lnTo>
                    <a:lnTo>
                      <a:pt x="1479885" y="72190"/>
                    </a:lnTo>
                    <a:lnTo>
                      <a:pt x="1576137" y="60158"/>
                    </a:lnTo>
                    <a:lnTo>
                      <a:pt x="1600200" y="36095"/>
                    </a:lnTo>
                    <a:lnTo>
                      <a:pt x="1600200" y="0"/>
                    </a:lnTo>
                    <a:lnTo>
                      <a:pt x="1491916" y="12032"/>
                    </a:lnTo>
                    <a:lnTo>
                      <a:pt x="1359569" y="72190"/>
                    </a:lnTo>
                    <a:lnTo>
                      <a:pt x="1275348" y="132348"/>
                    </a:lnTo>
                    <a:lnTo>
                      <a:pt x="1191127" y="228600"/>
                    </a:lnTo>
                    <a:lnTo>
                      <a:pt x="1022685" y="276726"/>
                    </a:lnTo>
                    <a:lnTo>
                      <a:pt x="830179" y="493295"/>
                    </a:lnTo>
                    <a:lnTo>
                      <a:pt x="613611" y="685800"/>
                    </a:lnTo>
                    <a:lnTo>
                      <a:pt x="577516" y="733926"/>
                    </a:lnTo>
                    <a:lnTo>
                      <a:pt x="385011" y="806116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CA" sz="2400">
                  <a:latin typeface="Times" pitchFamily="-105" charset="0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3943243" y="5598361"/>
              <a:ext cx="15712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i="1" dirty="0" smtClean="0"/>
                <a:t>K</a:t>
              </a:r>
              <a:r>
                <a:rPr lang="en-CA" baseline="-25000" dirty="0"/>
                <a:t>4</a:t>
              </a:r>
              <a:r>
                <a:rPr lang="en-CA" dirty="0" smtClean="0"/>
                <a:t> = 10,000 J</a:t>
              </a:r>
            </a:p>
            <a:p>
              <a:r>
                <a:rPr lang="en-CA" i="1" dirty="0" smtClean="0"/>
                <a:t>U</a:t>
              </a:r>
              <a:r>
                <a:rPr lang="en-CA" baseline="-25000" dirty="0"/>
                <a:t>4</a:t>
              </a:r>
              <a:r>
                <a:rPr lang="en-CA" dirty="0" smtClean="0"/>
                <a:t> = 0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58066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5751287" y="4289841"/>
            <a:ext cx="2871896" cy="1386946"/>
            <a:chOff x="4227287" y="4289841"/>
            <a:chExt cx="2871896" cy="1386946"/>
          </a:xfrm>
        </p:grpSpPr>
        <p:grpSp>
          <p:nvGrpSpPr>
            <p:cNvPr id="12" name="Group 11"/>
            <p:cNvGrpSpPr/>
            <p:nvPr/>
          </p:nvGrpSpPr>
          <p:grpSpPr>
            <a:xfrm rot="-600000">
              <a:off x="4227287" y="5194387"/>
              <a:ext cx="2871896" cy="482400"/>
              <a:chOff x="4267200" y="5894696"/>
              <a:chExt cx="2871896" cy="4824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4267200" y="6097796"/>
                <a:ext cx="2389496" cy="7440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CA" sz="2400">
                  <a:solidFill>
                    <a:schemeClr val="tx1"/>
                  </a:solidFill>
                  <a:latin typeface="Times" pitchFamily="-105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6656696" y="5894696"/>
                <a:ext cx="482400" cy="48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CA" sz="2400">
                  <a:solidFill>
                    <a:schemeClr val="tx1"/>
                  </a:solidFill>
                  <a:latin typeface="Times" pitchFamily="-105" charset="0"/>
                </a:endParaRPr>
              </a:p>
            </p:txBody>
          </p:sp>
        </p:grpSp>
        <p:cxnSp>
          <p:nvCxnSpPr>
            <p:cNvPr id="27" name="Straight Arrow Connector 26"/>
            <p:cNvCxnSpPr/>
            <p:nvPr/>
          </p:nvCxnSpPr>
          <p:spPr bwMode="auto">
            <a:xfrm rot="-600000" flipV="1">
              <a:off x="6712889" y="4289841"/>
              <a:ext cx="0" cy="72000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18816"/>
            <a:ext cx="8229600" cy="487362"/>
          </a:xfrm>
        </p:spPr>
        <p:txBody>
          <a:bodyPr/>
          <a:lstStyle/>
          <a:p>
            <a:r>
              <a:rPr lang="en-US" altLang="en-US" dirty="0" smtClean="0"/>
              <a:t>Review: Angular </a:t>
            </a:r>
            <a:r>
              <a:rPr lang="en-US" altLang="en-US" dirty="0"/>
              <a:t>Acceleration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762001"/>
            <a:ext cx="8494712" cy="885825"/>
          </a:xfrm>
          <a:noFill/>
        </p:spPr>
        <p:txBody>
          <a:bodyPr/>
          <a:lstStyle/>
          <a:p>
            <a:r>
              <a:rPr lang="en-US" altLang="en-US" sz="2600" dirty="0"/>
              <a:t>Angular acceleration </a:t>
            </a:r>
            <a:r>
              <a:rPr lang="en-US" altLang="en-US" sz="2600" i="1" dirty="0">
                <a:latin typeface="Symbol" panose="05050102010706020507" pitchFamily="18" charset="2"/>
                <a:sym typeface="Symbol" panose="05050102010706020507" pitchFamily="18" charset="2"/>
              </a:rPr>
              <a:t></a:t>
            </a:r>
            <a:r>
              <a:rPr lang="en-US" altLang="en-US" sz="2600" dirty="0"/>
              <a:t> is the rate of change of angular velocity.</a:t>
            </a:r>
          </a:p>
        </p:txBody>
      </p:sp>
      <p:graphicFrame>
        <p:nvGraphicFramePr>
          <p:cNvPr id="584708" name="Object 4"/>
          <p:cNvGraphicFramePr>
            <a:graphicFrameLocks noChangeAspect="1"/>
          </p:cNvGraphicFramePr>
          <p:nvPr>
            <p:extLst/>
          </p:nvPr>
        </p:nvGraphicFramePr>
        <p:xfrm>
          <a:off x="2266156" y="1617119"/>
          <a:ext cx="7010400" cy="987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6" name="Equation" r:id="rId4" imgW="5499100" imgH="774700" progId="Equation.DSMT4">
                  <p:embed/>
                </p:oleObj>
              </mc:Choice>
              <mc:Fallback>
                <p:oleObj name="Equation" r:id="rId4" imgW="5499100" imgH="774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156" y="1617119"/>
                        <a:ext cx="7010400" cy="9873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771356" y="5450950"/>
            <a:ext cx="2871896" cy="482400"/>
            <a:chOff x="4267200" y="5894696"/>
            <a:chExt cx="2871896" cy="482400"/>
          </a:xfrm>
        </p:grpSpPr>
        <p:sp>
          <p:nvSpPr>
            <p:cNvPr id="2" name="Rectangle 1"/>
            <p:cNvSpPr/>
            <p:nvPr/>
          </p:nvSpPr>
          <p:spPr bwMode="auto">
            <a:xfrm>
              <a:off x="4267200" y="6097796"/>
              <a:ext cx="2389496" cy="7440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CA" sz="2400">
                <a:solidFill>
                  <a:schemeClr val="tx1"/>
                </a:solidFill>
                <a:latin typeface="Times" pitchFamily="-105" charset="0"/>
              </a:endParaRPr>
            </a:p>
          </p:txBody>
        </p:sp>
        <p:sp>
          <p:nvSpPr>
            <p:cNvPr id="3" name="Oval 2"/>
            <p:cNvSpPr/>
            <p:nvPr/>
          </p:nvSpPr>
          <p:spPr bwMode="auto">
            <a:xfrm>
              <a:off x="6656696" y="5894696"/>
              <a:ext cx="482400" cy="482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CA" sz="2400">
                <a:solidFill>
                  <a:schemeClr val="tx1"/>
                </a:solidFill>
                <a:latin typeface="Times" pitchFamily="-105" charset="0"/>
              </a:endParaRPr>
            </a:p>
          </p:txBody>
        </p:sp>
      </p:grpSp>
      <p:cxnSp>
        <p:nvCxnSpPr>
          <p:cNvPr id="7" name="Straight Arrow Connector 6"/>
          <p:cNvCxnSpPr/>
          <p:nvPr/>
        </p:nvCxnSpPr>
        <p:spPr bwMode="auto">
          <a:xfrm flipV="1">
            <a:off x="8402052" y="5094887"/>
            <a:ext cx="0" cy="3600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6" name="Group 25"/>
          <p:cNvGrpSpPr/>
          <p:nvPr/>
        </p:nvGrpSpPr>
        <p:grpSpPr>
          <a:xfrm>
            <a:off x="5420142" y="2845158"/>
            <a:ext cx="2871896" cy="2148625"/>
            <a:chOff x="3896142" y="2845157"/>
            <a:chExt cx="2871896" cy="2148625"/>
          </a:xfrm>
        </p:grpSpPr>
        <p:grpSp>
          <p:nvGrpSpPr>
            <p:cNvPr id="15" name="Group 14"/>
            <p:cNvGrpSpPr/>
            <p:nvPr/>
          </p:nvGrpSpPr>
          <p:grpSpPr>
            <a:xfrm rot="-2400000">
              <a:off x="3896142" y="4511382"/>
              <a:ext cx="2871896" cy="482400"/>
              <a:chOff x="4267200" y="5894696"/>
              <a:chExt cx="2871896" cy="482400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4267200" y="6097796"/>
                <a:ext cx="2389496" cy="7440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CA" sz="2400">
                  <a:solidFill>
                    <a:schemeClr val="tx1"/>
                  </a:solidFill>
                  <a:latin typeface="Times" pitchFamily="-105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6656696" y="5894696"/>
                <a:ext cx="482400" cy="48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CA" sz="2400">
                  <a:solidFill>
                    <a:schemeClr val="tx1"/>
                  </a:solidFill>
                  <a:latin typeface="Times" pitchFamily="-105" charset="0"/>
                </a:endParaRPr>
              </a:p>
            </p:txBody>
          </p:sp>
        </p:grpSp>
        <p:cxnSp>
          <p:nvCxnSpPr>
            <p:cNvPr id="28" name="Straight Arrow Connector 27"/>
            <p:cNvCxnSpPr/>
            <p:nvPr/>
          </p:nvCxnSpPr>
          <p:spPr bwMode="auto">
            <a:xfrm rot="-2400000" flipV="1">
              <a:off x="5738782" y="2845157"/>
              <a:ext cx="0" cy="108000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1" name="Group 30"/>
          <p:cNvGrpSpPr/>
          <p:nvPr/>
        </p:nvGrpSpPr>
        <p:grpSpPr>
          <a:xfrm>
            <a:off x="4067733" y="2819400"/>
            <a:ext cx="1930698" cy="2871896"/>
            <a:chOff x="2543733" y="2819400"/>
            <a:chExt cx="1930698" cy="2871896"/>
          </a:xfrm>
        </p:grpSpPr>
        <p:grpSp>
          <p:nvGrpSpPr>
            <p:cNvPr id="19" name="Group 18"/>
            <p:cNvGrpSpPr/>
            <p:nvPr/>
          </p:nvGrpSpPr>
          <p:grpSpPr>
            <a:xfrm rot="-5400000">
              <a:off x="2797283" y="4014148"/>
              <a:ext cx="2871896" cy="482400"/>
              <a:chOff x="4267200" y="5894696"/>
              <a:chExt cx="2871896" cy="482400"/>
            </a:xfrm>
          </p:grpSpPr>
          <p:sp>
            <p:nvSpPr>
              <p:cNvPr id="20" name="Rectangle 19"/>
              <p:cNvSpPr/>
              <p:nvPr/>
            </p:nvSpPr>
            <p:spPr bwMode="auto">
              <a:xfrm>
                <a:off x="4267200" y="6097796"/>
                <a:ext cx="2389496" cy="7440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CA" sz="2400">
                  <a:solidFill>
                    <a:schemeClr val="tx1"/>
                  </a:solidFill>
                  <a:latin typeface="Times" pitchFamily="-105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 bwMode="auto">
              <a:xfrm>
                <a:off x="6656696" y="5894696"/>
                <a:ext cx="482400" cy="48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CA" sz="2400">
                  <a:solidFill>
                    <a:schemeClr val="tx1"/>
                  </a:solidFill>
                  <a:latin typeface="Times" pitchFamily="-105" charset="0"/>
                </a:endParaRPr>
              </a:p>
            </p:txBody>
          </p:sp>
        </p:grpSp>
        <p:cxnSp>
          <p:nvCxnSpPr>
            <p:cNvPr id="29" name="Straight Arrow Connector 28"/>
            <p:cNvCxnSpPr/>
            <p:nvPr/>
          </p:nvCxnSpPr>
          <p:spPr bwMode="auto">
            <a:xfrm rot="-5400000" flipV="1">
              <a:off x="3263733" y="2340600"/>
              <a:ext cx="0" cy="144000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84705" name="Group 584704"/>
          <p:cNvGrpSpPr/>
          <p:nvPr/>
        </p:nvGrpSpPr>
        <p:grpSpPr>
          <a:xfrm>
            <a:off x="2842971" y="4950096"/>
            <a:ext cx="2986199" cy="1800000"/>
            <a:chOff x="1318970" y="4950096"/>
            <a:chExt cx="2986199" cy="1800000"/>
          </a:xfrm>
        </p:grpSpPr>
        <p:grpSp>
          <p:nvGrpSpPr>
            <p:cNvPr id="22" name="Group 21"/>
            <p:cNvGrpSpPr/>
            <p:nvPr/>
          </p:nvGrpSpPr>
          <p:grpSpPr>
            <a:xfrm rot="-9600000">
              <a:off x="1433273" y="4950348"/>
              <a:ext cx="2871896" cy="482400"/>
              <a:chOff x="4267200" y="5894696"/>
              <a:chExt cx="2871896" cy="482400"/>
            </a:xfrm>
          </p:grpSpPr>
          <p:sp>
            <p:nvSpPr>
              <p:cNvPr id="23" name="Rectangle 22"/>
              <p:cNvSpPr/>
              <p:nvPr/>
            </p:nvSpPr>
            <p:spPr bwMode="auto">
              <a:xfrm>
                <a:off x="4267200" y="6097796"/>
                <a:ext cx="2389496" cy="7440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CA" sz="2400">
                  <a:solidFill>
                    <a:schemeClr val="tx1"/>
                  </a:solidFill>
                  <a:latin typeface="Times" pitchFamily="-105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6656696" y="5894696"/>
                <a:ext cx="482400" cy="4824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CA" sz="2400">
                  <a:solidFill>
                    <a:schemeClr val="tx1"/>
                  </a:solidFill>
                  <a:latin typeface="Times" pitchFamily="-105" charset="0"/>
                </a:endParaRPr>
              </a:p>
            </p:txBody>
          </p:sp>
        </p:grpSp>
        <p:cxnSp>
          <p:nvCxnSpPr>
            <p:cNvPr id="30" name="Straight Arrow Connector 29"/>
            <p:cNvCxnSpPr/>
            <p:nvPr/>
          </p:nvCxnSpPr>
          <p:spPr bwMode="auto">
            <a:xfrm rot="-9600000" flipV="1">
              <a:off x="1318970" y="4950096"/>
              <a:ext cx="0" cy="180000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8" name="Oval 7"/>
          <p:cNvSpPr/>
          <p:nvPr/>
        </p:nvSpPr>
        <p:spPr bwMode="auto">
          <a:xfrm>
            <a:off x="5667789" y="5596490"/>
            <a:ext cx="180000" cy="180000"/>
          </a:xfrm>
          <a:prstGeom prst="ellipse">
            <a:avLst/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CA" sz="2400">
              <a:latin typeface="Times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78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harlow\Documents\Documents\teaching\everyday13\hewitt materials\hewitt_ch08\08_16_Fig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238" y="3124200"/>
            <a:ext cx="5163525" cy="233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8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1009650"/>
          </a:xfrm>
        </p:spPr>
        <p:txBody>
          <a:bodyPr/>
          <a:lstStyle/>
          <a:p>
            <a:pPr eaLnBrk="1" hangingPunct="1"/>
            <a:r>
              <a:rPr lang="en-US" dirty="0" smtClean="0"/>
              <a:t>Review: Torque</a:t>
            </a:r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08390" y="1056550"/>
            <a:ext cx="8296275" cy="3896451"/>
          </a:xfrm>
        </p:spPr>
        <p:txBody>
          <a:bodyPr/>
          <a:lstStyle/>
          <a:p>
            <a:pPr eaLnBrk="1" hangingPunct="1"/>
            <a:r>
              <a:rPr lang="en-US" dirty="0" smtClean="0"/>
              <a:t>The equation for Torque is</a:t>
            </a:r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pic>
        <p:nvPicPr>
          <p:cNvPr id="7" name="Picture 10" descr="12_KeyEquation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8" r="40186"/>
          <a:stretch>
            <a:fillRect/>
          </a:stretch>
        </p:blipFill>
        <p:spPr bwMode="auto">
          <a:xfrm>
            <a:off x="4516894" y="1753296"/>
            <a:ext cx="3771900" cy="125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7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026"/>
          <p:cNvSpPr txBox="1">
            <a:spLocks noChangeArrowheads="1"/>
          </p:cNvSpPr>
          <p:nvPr/>
        </p:nvSpPr>
        <p:spPr bwMode="auto">
          <a:xfrm>
            <a:off x="1882776" y="1536701"/>
            <a:ext cx="8175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00"/>
                </a:solidFill>
              </a:rPr>
              <a:t>The frequency of the third harmonic of a string is</a:t>
            </a:r>
          </a:p>
        </p:txBody>
      </p:sp>
      <p:sp>
        <p:nvSpPr>
          <p:cNvPr id="19459" name="Text Box 1027"/>
          <p:cNvSpPr txBox="1">
            <a:spLocks noChangeArrowheads="1"/>
          </p:cNvSpPr>
          <p:nvPr/>
        </p:nvSpPr>
        <p:spPr bwMode="auto">
          <a:xfrm>
            <a:off x="1879600" y="2416175"/>
            <a:ext cx="8255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2300" indent="-6223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altLang="en-US" sz="2800"/>
              <a:t>One-third the frequency of the fundamental.</a:t>
            </a:r>
          </a:p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altLang="en-US" sz="2800"/>
              <a:t>Equal to the frequency of the fundamental.</a:t>
            </a:r>
          </a:p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altLang="en-US" sz="2800"/>
              <a:t>Three times the frequency of the fundamental.</a:t>
            </a:r>
          </a:p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altLang="en-US" sz="2800"/>
              <a:t>Nine times the frequency of the fundamental.</a:t>
            </a:r>
          </a:p>
        </p:txBody>
      </p:sp>
      <p:sp>
        <p:nvSpPr>
          <p:cNvPr id="19460" name="Rectangle 13"/>
          <p:cNvSpPr>
            <a:spLocks noChangeArrowheads="1"/>
          </p:cNvSpPr>
          <p:nvPr/>
        </p:nvSpPr>
        <p:spPr bwMode="auto">
          <a:xfrm>
            <a:off x="1587500" y="25401"/>
            <a:ext cx="82296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Reading Question 21.5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69720" y="92892"/>
            <a:ext cx="8627807" cy="51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 smtClean="0"/>
              <a:t>Learning </a:t>
            </a:r>
            <a:r>
              <a:rPr lang="en-US" sz="3600" dirty="0" err="1" smtClean="0"/>
              <a:t>Catalytics</a:t>
            </a:r>
            <a:r>
              <a:rPr lang="en-US" sz="3600" dirty="0" smtClean="0"/>
              <a:t> </a:t>
            </a:r>
            <a:r>
              <a:rPr lang="en-US" sz="3600" dirty="0"/>
              <a:t>Discussion Question</a:t>
            </a:r>
          </a:p>
        </p:txBody>
      </p:sp>
    </p:spTree>
    <p:extLst>
      <p:ext uri="{BB962C8B-B14F-4D97-AF65-F5344CB8AC3E}">
        <p14:creationId xmlns:p14="http://schemas.microsoft.com/office/powerpoint/2010/main" val="256130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534987"/>
          </a:xfrm>
        </p:spPr>
        <p:txBody>
          <a:bodyPr/>
          <a:lstStyle/>
          <a:p>
            <a:r>
              <a:rPr lang="en-US" altLang="en-US" dirty="0" smtClean="0"/>
              <a:t>Review: Rotational </a:t>
            </a:r>
            <a:r>
              <a:rPr lang="en-US" altLang="en-US" dirty="0"/>
              <a:t>Inertia</a:t>
            </a:r>
          </a:p>
        </p:txBody>
      </p:sp>
      <p:sp>
        <p:nvSpPr>
          <p:cNvPr id="588806" name="Rectangle 6"/>
          <p:cNvSpPr>
            <a:spLocks noChangeArrowheads="1"/>
          </p:cNvSpPr>
          <p:nvPr/>
        </p:nvSpPr>
        <p:spPr bwMode="auto">
          <a:xfrm>
            <a:off x="1724156" y="1654476"/>
            <a:ext cx="50863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For a system of discrete masses, the rotational inertia is the sum of the rotational inertias of the individual masses:</a:t>
            </a:r>
            <a:br>
              <a:rPr lang="en-US" altLang="en-US" sz="2400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endParaRPr lang="en-US" altLang="en-US" sz="2400" dirty="0"/>
          </a:p>
        </p:txBody>
      </p:sp>
      <p:graphicFrame>
        <p:nvGraphicFramePr>
          <p:cNvPr id="58880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955850"/>
              </p:ext>
            </p:extLst>
          </p:nvPr>
        </p:nvGraphicFramePr>
        <p:xfrm>
          <a:off x="3132269" y="3224907"/>
          <a:ext cx="1971709" cy="681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5" name="Equation" r:id="rId4" imgW="1397000" imgH="482600" progId="Equation.DSMT4">
                  <p:embed/>
                </p:oleObj>
              </mc:Choice>
              <mc:Fallback>
                <p:oleObj name="Equation" r:id="rId4" imgW="1397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269" y="3224907"/>
                        <a:ext cx="1971709" cy="681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8832" name="Text Box 32"/>
          <p:cNvSpPr txBox="1">
            <a:spLocks noChangeArrowheads="1"/>
          </p:cNvSpPr>
          <p:nvPr/>
        </p:nvSpPr>
        <p:spPr bwMode="auto">
          <a:xfrm>
            <a:off x="9166226" y="1962151"/>
            <a:ext cx="1173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2000"/>
          </a:p>
        </p:txBody>
      </p:sp>
      <p:pic>
        <p:nvPicPr>
          <p:cNvPr id="588841" name="Picture 41" descr="slide10-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671" y="1143000"/>
            <a:ext cx="4191110" cy="309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50969" y="4874488"/>
            <a:ext cx="55626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2400" kern="0" dirty="0" smtClean="0"/>
              <a:t>Newton’s Second Law for Rotation:</a:t>
            </a:r>
            <a:endParaRPr lang="en-US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192867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14500" y="5638800"/>
            <a:ext cx="8763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400" dirty="0"/>
              <a:t>EX is Central Exams Facility, 255 </a:t>
            </a:r>
            <a:r>
              <a:rPr lang="en-CA" sz="2400" dirty="0" err="1"/>
              <a:t>McCaul</a:t>
            </a:r>
            <a:r>
              <a:rPr lang="en-CA" sz="2400" dirty="0"/>
              <a:t> St. (just south of College St</a:t>
            </a:r>
            <a:r>
              <a:rPr lang="en-CA" sz="2400" dirty="0" smtClean="0"/>
              <a:t>.)</a:t>
            </a:r>
            <a:endParaRPr lang="en-CA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380999"/>
            <a:ext cx="8877300" cy="1259795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/>
          <a:p>
            <a:pPr algn="l"/>
            <a:r>
              <a:rPr lang="en-CA" sz="3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The last thing in PHY131 yo</a:t>
            </a:r>
            <a:r>
              <a:rPr lang="en-CA" sz="3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u have to do:</a:t>
            </a:r>
            <a:r>
              <a:rPr lang="en-CA" sz="3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36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The Final Exam</a:t>
            </a:r>
            <a:endParaRPr lang="en-CA" sz="360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0"/>
            <a:ext cx="2983523" cy="2239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981200"/>
            <a:ext cx="11811000" cy="331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7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382000" cy="715963"/>
          </a:xfrm>
        </p:spPr>
        <p:txBody>
          <a:bodyPr/>
          <a:lstStyle/>
          <a:p>
            <a:pPr eaLnBrk="1" hangingPunct="1"/>
            <a:r>
              <a:rPr lang="en-US" sz="3600" dirty="0"/>
              <a:t>What to expect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8382000" cy="5257800"/>
          </a:xfrm>
        </p:spPr>
        <p:txBody>
          <a:bodyPr/>
          <a:lstStyle/>
          <a:p>
            <a:pPr marL="192881" indent="-192881">
              <a:spcAft>
                <a:spcPts val="506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/>
              <a:t> 2 hours.  </a:t>
            </a:r>
          </a:p>
          <a:p>
            <a:pPr marL="192881" indent="-192881">
              <a:spcAft>
                <a:spcPts val="506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12 </a:t>
            </a:r>
            <a:r>
              <a:rPr lang="en-CA" sz="2400" dirty="0"/>
              <a:t>multiple choice questions worth 2 points each </a:t>
            </a:r>
            <a:r>
              <a:rPr lang="en-CA" sz="2400" dirty="0" smtClean="0"/>
              <a:t>(24 </a:t>
            </a:r>
            <a:r>
              <a:rPr lang="en-CA" sz="2400" dirty="0"/>
              <a:t>points total)</a:t>
            </a:r>
          </a:p>
          <a:p>
            <a:pPr marL="192881" indent="-192881">
              <a:spcAft>
                <a:spcPts val="506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/>
              <a:t>3 long-answer problems worth 6 points each for which you must show your work (18 points total).  </a:t>
            </a:r>
          </a:p>
          <a:p>
            <a:pPr marL="192881" indent="-192881">
              <a:spcAft>
                <a:spcPts val="506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/>
              <a:t>Final exam is out of </a:t>
            </a:r>
            <a:r>
              <a:rPr lang="en-CA" sz="2400" dirty="0" smtClean="0"/>
              <a:t>42 </a:t>
            </a:r>
            <a:r>
              <a:rPr lang="en-CA" sz="2400" dirty="0"/>
              <a:t>points.</a:t>
            </a:r>
          </a:p>
          <a:p>
            <a:pPr marL="192881" indent="-192881">
              <a:spcAft>
                <a:spcPts val="506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/>
              <a:t>Expect an even spread of material over the entire course: </a:t>
            </a:r>
            <a:r>
              <a:rPr lang="en-CA" sz="2400" dirty="0" smtClean="0"/>
              <a:t>Chs.1-14.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70402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382000" cy="715963"/>
          </a:xfrm>
        </p:spPr>
        <p:txBody>
          <a:bodyPr/>
          <a:lstStyle/>
          <a:p>
            <a:pPr eaLnBrk="1" hangingPunct="1"/>
            <a:r>
              <a:rPr lang="en-US" sz="3600" dirty="0"/>
              <a:t>Suggested Study Plan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19200"/>
            <a:ext cx="8610600" cy="5486400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CA" sz="2400" dirty="0"/>
              <a:t>Review </a:t>
            </a:r>
            <a:r>
              <a:rPr lang="en-CA" sz="2400" b="1" dirty="0"/>
              <a:t>reading</a:t>
            </a:r>
            <a:r>
              <a:rPr lang="en-CA" sz="2400" dirty="0"/>
              <a:t> and </a:t>
            </a:r>
            <a:r>
              <a:rPr lang="en-CA" sz="2400" b="1" dirty="0"/>
              <a:t>lecture notes </a:t>
            </a:r>
            <a:r>
              <a:rPr lang="en-CA" sz="2400" dirty="0"/>
              <a:t>and</a:t>
            </a:r>
            <a:r>
              <a:rPr lang="en-CA" sz="2400" b="1" dirty="0"/>
              <a:t> Practicals Activities </a:t>
            </a:r>
            <a:r>
              <a:rPr lang="en-CA" sz="2400" dirty="0"/>
              <a:t>for the entire course.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CA" sz="2400" dirty="0"/>
              <a:t>Work through the </a:t>
            </a:r>
            <a:r>
              <a:rPr lang="en-CA" sz="2400" b="1" dirty="0" err="1"/>
              <a:t>MasteringPhysics</a:t>
            </a:r>
            <a:r>
              <a:rPr lang="en-CA" sz="2400" b="1" dirty="0"/>
              <a:t> </a:t>
            </a:r>
            <a:r>
              <a:rPr lang="en-CA" sz="2400" b="1" dirty="0" err="1" smtClean="0"/>
              <a:t>Homeworks</a:t>
            </a:r>
            <a:r>
              <a:rPr lang="en-CA" sz="2400" b="1" dirty="0" smtClean="0"/>
              <a:t> 1-11</a:t>
            </a:r>
            <a:r>
              <a:rPr lang="en-CA" sz="2400" dirty="0" smtClean="0"/>
              <a:t>.  </a:t>
            </a:r>
            <a:r>
              <a:rPr lang="en-CA" sz="2400" dirty="0"/>
              <a:t>Make sure you can do these problems on paper.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CA" sz="2400" dirty="0"/>
              <a:t>Work through all </a:t>
            </a:r>
            <a:r>
              <a:rPr lang="en-CA" sz="2400" b="1" dirty="0"/>
              <a:t>suggested end-of-chapter exercises</a:t>
            </a:r>
            <a:r>
              <a:rPr lang="en-CA" sz="2400" dirty="0"/>
              <a:t>, and then </a:t>
            </a:r>
            <a:r>
              <a:rPr lang="en-CA" sz="2400" b="1" dirty="0"/>
              <a:t>problems</a:t>
            </a:r>
            <a:r>
              <a:rPr lang="en-CA" sz="2400" dirty="0"/>
              <a:t>.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CA" sz="2400" dirty="0"/>
              <a:t>Work through all the </a:t>
            </a:r>
            <a:r>
              <a:rPr lang="en-CA" sz="2400" b="1" dirty="0"/>
              <a:t>Practice Problems </a:t>
            </a:r>
            <a:r>
              <a:rPr lang="en-CA" sz="2400" dirty="0"/>
              <a:t>from the first hours of </a:t>
            </a:r>
            <a:r>
              <a:rPr lang="en-CA" sz="2400" b="1" dirty="0"/>
              <a:t>Practicals</a:t>
            </a:r>
            <a:r>
              <a:rPr lang="en-CA" sz="2400" dirty="0"/>
              <a:t>.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CA" sz="2400" dirty="0"/>
              <a:t>After you have done the above, if you have time, try </a:t>
            </a:r>
            <a:r>
              <a:rPr lang="en-CA" sz="2400" dirty="0" smtClean="0"/>
              <a:t>some past exams or past midterms.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32544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445000"/>
            <a:ext cx="3365500" cy="2413000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4800600" cy="914400"/>
          </a:xfrm>
        </p:spPr>
        <p:txBody>
          <a:bodyPr/>
          <a:lstStyle/>
          <a:p>
            <a:pPr eaLnBrk="1" hangingPunct="1"/>
            <a:r>
              <a:rPr lang="en-US" sz="3600" dirty="0"/>
              <a:t>Study Groups – working with Peers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600" y="1473200"/>
            <a:ext cx="6324600" cy="2819400"/>
          </a:xfrm>
        </p:spPr>
        <p:txBody>
          <a:bodyPr/>
          <a:lstStyle/>
          <a:p>
            <a:pPr eaLnBrk="1" hangingPunct="1"/>
            <a:r>
              <a:rPr lang="en-US" dirty="0"/>
              <a:t>Find </a:t>
            </a:r>
            <a:r>
              <a:rPr lang="en-US" dirty="0" smtClean="0"/>
              <a:t>student </a:t>
            </a:r>
            <a:r>
              <a:rPr lang="en-US" dirty="0"/>
              <a:t>(students) in class that you </a:t>
            </a:r>
            <a:r>
              <a:rPr lang="en-US" dirty="0" smtClean="0"/>
              <a:t>work well </a:t>
            </a:r>
            <a:r>
              <a:rPr lang="en-US" dirty="0"/>
              <a:t>with on </a:t>
            </a:r>
            <a:r>
              <a:rPr lang="en-US" dirty="0" err="1" smtClean="0"/>
              <a:t>MasteringPhysics</a:t>
            </a:r>
            <a:r>
              <a:rPr lang="en-US" dirty="0" smtClean="0"/>
              <a:t>, end-of-chapter suggested problems, and past tests.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200" y="0"/>
            <a:ext cx="3606800" cy="224790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876800" y="4343400"/>
            <a:ext cx="5791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i="1" kern="0" dirty="0">
                <a:latin typeface="+mn-lt"/>
                <a:ea typeface="+mn-ea"/>
                <a:cs typeface="+mn-cs"/>
              </a:rPr>
              <a:t>The best way to learn is to teach!   </a:t>
            </a:r>
            <a:r>
              <a:rPr lang="en-US" sz="2400" kern="0" dirty="0">
                <a:latin typeface="+mn-lt"/>
                <a:ea typeface="+mn-ea"/>
                <a:cs typeface="+mn-cs"/>
              </a:rPr>
              <a:t>If you can’t explain to someone else what you have done, you haven’t really understood it!  (This is harder than you think!) </a:t>
            </a:r>
          </a:p>
        </p:txBody>
      </p:sp>
    </p:spTree>
    <p:extLst>
      <p:ext uri="{BB962C8B-B14F-4D97-AF65-F5344CB8AC3E}">
        <p14:creationId xmlns:p14="http://schemas.microsoft.com/office/powerpoint/2010/main" val="179833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553200" y="228600"/>
            <a:ext cx="3733800" cy="1143000"/>
          </a:xfrm>
        </p:spPr>
        <p:txBody>
          <a:bodyPr/>
          <a:lstStyle/>
          <a:p>
            <a:pPr eaLnBrk="1" hangingPunct="1"/>
            <a:r>
              <a:rPr lang="en-US" sz="3200" dirty="0"/>
              <a:t>Past Tests and Exams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5054600" cy="393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9950">
            <a:off x="862244" y="3905840"/>
            <a:ext cx="5867400" cy="3505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733800" y="2286000"/>
            <a:ext cx="35814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2133602"/>
            <a:ext cx="7010400" cy="198119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The purpose of obtaining and going through old tests and exams is to get to know “the system”.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Each course and </a:t>
            </a:r>
            <a:r>
              <a:rPr lang="en-US" sz="2400" dirty="0" err="1"/>
              <a:t>prof</a:t>
            </a:r>
            <a:r>
              <a:rPr lang="en-US" sz="2400" dirty="0"/>
              <a:t> will have a certain pattern and style.  Knowing the pattern in advance gives you an edge.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72200" y="3962400"/>
            <a:ext cx="4419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  <a:ea typeface="+mn-ea"/>
                <a:cs typeface="+mn-cs"/>
              </a:rPr>
              <a:t>Don’t count on lightning to strike twice – memorizing old test questions rarely works!</a:t>
            </a:r>
          </a:p>
        </p:txBody>
      </p:sp>
    </p:spTree>
    <p:extLst>
      <p:ext uri="{BB962C8B-B14F-4D97-AF65-F5344CB8AC3E}">
        <p14:creationId xmlns:p14="http://schemas.microsoft.com/office/powerpoint/2010/main" val="103947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.deltamedia.com/images/items/TEXAS-INST-TI-83PL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457200"/>
            <a:ext cx="1398474" cy="139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8" name="Picture 8" descr="http://i00.i.aliimg.com/wsphoto/v0/492374558/Superb-Chinese-English-font-b-Dictionary-b-font-font-b-Mandarin-b-font-Characters-Putonghua-Piny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9392">
            <a:off x="8890767" y="3654077"/>
            <a:ext cx="1386737" cy="138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6" name="Picture 6" descr="http://images.fineartamerica.com/images-medium-large/ruler-karl-addis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9729">
            <a:off x="4165363" y="3209156"/>
            <a:ext cx="1620695" cy="162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2" name="Picture 2" descr="http://www.schoolmart.com/images/products/detail/TI_30XIIS_SO_h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1409">
            <a:off x="8546750" y="688635"/>
            <a:ext cx="1063625" cy="172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pPr algn="l" eaLnBrk="1" hangingPunct="1"/>
            <a:r>
              <a:rPr lang="en-US" sz="3200" dirty="0"/>
              <a:t>Aids Allowed on the Final Exam</a:t>
            </a:r>
            <a:endParaRPr lang="en-US" sz="20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43000"/>
            <a:ext cx="6781800" cy="4286902"/>
          </a:xfrm>
          <a:noFill/>
        </p:spPr>
        <p:txBody>
          <a:bodyPr/>
          <a:lstStyle/>
          <a:p>
            <a:r>
              <a:rPr lang="en-CA" sz="2800" dirty="0"/>
              <a:t>Any calculator without communication capability.  </a:t>
            </a:r>
          </a:p>
          <a:p>
            <a:r>
              <a:rPr lang="en-CA" sz="2800" dirty="0"/>
              <a:t>Aid sheet:  one single, original, handwritten 8 1/2 × 11 inch sheet of paper, which may be written on both sides.  </a:t>
            </a:r>
          </a:p>
          <a:p>
            <a:r>
              <a:rPr lang="en-CA" sz="2800" dirty="0"/>
              <a:t>A ruler.  </a:t>
            </a:r>
          </a:p>
          <a:p>
            <a:r>
              <a:rPr lang="en-CA" sz="2800" dirty="0"/>
              <a:t>A </a:t>
            </a:r>
            <a:r>
              <a:rPr lang="en-CA" sz="2800" b="1" dirty="0"/>
              <a:t>paper</a:t>
            </a:r>
            <a:r>
              <a:rPr lang="en-CA" sz="2800" dirty="0"/>
              <a:t> copy of an English translation dictionary.</a:t>
            </a:r>
          </a:p>
          <a:p>
            <a:r>
              <a:rPr lang="en-CA" sz="2800" dirty="0"/>
              <a:t>Also:</a:t>
            </a:r>
          </a:p>
        </p:txBody>
      </p:sp>
      <p:pic>
        <p:nvPicPr>
          <p:cNvPr id="56324" name="Picture 4" descr="http://www.physics.emory.edu/postdocs/wrobertson/KSU%20TESTs/Equation%20Sheet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449">
            <a:off x="9384756" y="2190481"/>
            <a:ext cx="987425" cy="127325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4" name="Picture 14" descr="http://www.0t8.net/four-years/car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8011">
            <a:off x="6528004" y="5761234"/>
            <a:ext cx="1300945" cy="81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6" name="Picture 16" descr="http://forums.watchuseek.com/attachments/f2/428629d1304018026-watch-suggestion-tough-long-lasting-wristwatch-citizen-bm6400-00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7605">
            <a:off x="8585420" y="5655316"/>
            <a:ext cx="1191848" cy="119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749922" y="5669102"/>
            <a:ext cx="4187875" cy="1231120"/>
            <a:chOff x="225921" y="5669102"/>
            <a:chExt cx="4187875" cy="1231120"/>
          </a:xfrm>
        </p:grpSpPr>
        <p:pic>
          <p:nvPicPr>
            <p:cNvPr id="56338" name="Picture 18" descr="http://www.soil-net.com/album/Equipment/slides/Pencils%2001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4494">
              <a:off x="3110093" y="5669102"/>
              <a:ext cx="1303703" cy="1231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340" name="Picture 20" descr="http://www.mymaido.com/c/130-category/pilot-bps-gp-supergrip-ballpoint-pens-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5135">
              <a:off x="225921" y="6043206"/>
              <a:ext cx="1515377" cy="757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342" name="Picture 22" descr="http://upload.wikimedia.org/wikipedia/commons/2/2f/Pink_Pearl_eraser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4361" y="5774019"/>
              <a:ext cx="1056217" cy="792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2" descr="http://img.diytrade.com/cdimg/1400562/19288407/0/1299572308/DURACELL_MN2400_AAA_battery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03152">
            <a:off x="9280310" y="254834"/>
            <a:ext cx="607648" cy="60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94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313" y="5257800"/>
            <a:ext cx="2142653" cy="1205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412" y="-79421"/>
            <a:ext cx="1182646" cy="2073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0659" y="2261246"/>
            <a:ext cx="1276350" cy="222885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5867400" cy="715963"/>
          </a:xfrm>
        </p:spPr>
        <p:txBody>
          <a:bodyPr/>
          <a:lstStyle/>
          <a:p>
            <a:pPr eaLnBrk="1" hangingPunct="1"/>
            <a:r>
              <a:rPr lang="en-US" sz="3600" dirty="0"/>
              <a:t>During the Exam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838200"/>
            <a:ext cx="8090922" cy="5867400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en-US" sz="2400" dirty="0"/>
              <a:t>Exam begins at </a:t>
            </a:r>
            <a:r>
              <a:rPr lang="en-US" sz="2400" b="1" dirty="0"/>
              <a:t>9:00am SHARP</a:t>
            </a:r>
            <a:r>
              <a:rPr lang="en-US" sz="2400" dirty="0"/>
              <a:t>!!!  Seating will begin at 8:50am, pens hit paper at 9:00.</a:t>
            </a:r>
          </a:p>
          <a:p>
            <a:pPr eaLnBrk="1" hangingPunct="1">
              <a:spcAft>
                <a:spcPts val="1800"/>
              </a:spcAft>
            </a:pPr>
            <a:r>
              <a:rPr lang="en-US" sz="2400" dirty="0"/>
              <a:t>This exam is run by the faculty, not the physics department, so be extra careful about the rules.</a:t>
            </a:r>
          </a:p>
          <a:p>
            <a:pPr eaLnBrk="1" hangingPunct="1">
              <a:spcAft>
                <a:spcPts val="1800"/>
              </a:spcAft>
            </a:pPr>
            <a:r>
              <a:rPr lang="en-US" sz="2400" dirty="0"/>
              <a:t>Skim over the entire exam from front to back </a:t>
            </a:r>
            <a:r>
              <a:rPr lang="en-US" sz="2400" b="1" dirty="0"/>
              <a:t>before </a:t>
            </a:r>
            <a:r>
              <a:rPr lang="en-US" sz="2400" dirty="0"/>
              <a:t>you begin.  Look for problems that you have confidence to solve first.</a:t>
            </a:r>
          </a:p>
          <a:p>
            <a:pPr eaLnBrk="1" hangingPunct="1">
              <a:spcAft>
                <a:spcPts val="1800"/>
              </a:spcAft>
            </a:pPr>
            <a:r>
              <a:rPr lang="en-US" sz="2400" dirty="0"/>
              <a:t>If you start a problem but can’t finish it, leave it, make a mark on the edge of the paper beside it, and come back to it after you have solved all the easy problems.</a:t>
            </a:r>
          </a:p>
          <a:p>
            <a:pPr eaLnBrk="1" hangingPunct="1">
              <a:spcAft>
                <a:spcPts val="1800"/>
              </a:spcAft>
            </a:pPr>
            <a:r>
              <a:rPr lang="en-US" sz="2400" dirty="0"/>
              <a:t>Quite snacks or drinks are allowed, and recommended by me.</a:t>
            </a:r>
          </a:p>
        </p:txBody>
      </p:sp>
      <p:pic>
        <p:nvPicPr>
          <p:cNvPr id="57350" name="Picture 6" descr="http://images3.wikia.nocookie.net/__cb20130620191722/smashbroslawlorigins/images/8/80/Transparent-red-no-circle-h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575" y="4582739"/>
            <a:ext cx="2587625" cy="255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images3.wikia.nocookie.net/__cb20130620191722/smashbroslawlorigins/images/8/80/Transparent-red-no-circle-h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922" y="-321925"/>
            <a:ext cx="2587625" cy="255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images3.wikia.nocookie.net/__cb20130620191722/smashbroslawlorigins/images/8/80/Transparent-red-no-circle-h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575" y="2086831"/>
            <a:ext cx="2587625" cy="255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54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43140"/>
            <a:ext cx="8839200" cy="11731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Tuesday </a:t>
            </a:r>
            <a:r>
              <a:rPr lang="en-US" sz="3600" dirty="0"/>
              <a:t>Dec. </a:t>
            </a:r>
            <a:r>
              <a:rPr lang="en-US" sz="3600" dirty="0" smtClean="0"/>
              <a:t>12 </a:t>
            </a:r>
            <a:r>
              <a:rPr lang="en-US" sz="3600" dirty="0"/>
              <a:t>after 6:00pm, you </a:t>
            </a:r>
            <a:r>
              <a:rPr lang="en-US" sz="3600" b="1" dirty="0"/>
              <a:t>must</a:t>
            </a:r>
            <a:r>
              <a:rPr lang="en-US" sz="3600" dirty="0"/>
              <a:t>:</a:t>
            </a:r>
            <a:endParaRPr lang="en-US" sz="24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0" y="2125851"/>
            <a:ext cx="4953000" cy="4736024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2400" dirty="0"/>
              <a:t>The evening before a test is NOT the best time to study (it is just the most popular)</a:t>
            </a:r>
          </a:p>
          <a:p>
            <a:pPr eaLnBrk="1" hangingPunct="1"/>
            <a:r>
              <a:rPr lang="en-US" sz="2400" dirty="0"/>
              <a:t>Don’t worry – you have been studying since the 1</a:t>
            </a:r>
            <a:r>
              <a:rPr lang="en-US" sz="2400" baseline="30000" dirty="0"/>
              <a:t>st</a:t>
            </a:r>
            <a:r>
              <a:rPr lang="en-US" sz="2400" dirty="0"/>
              <a:t> week of classes!</a:t>
            </a:r>
          </a:p>
          <a:p>
            <a:pPr eaLnBrk="1" hangingPunct="1"/>
            <a:r>
              <a:rPr lang="en-US" sz="2400" dirty="0"/>
              <a:t>You need to </a:t>
            </a:r>
            <a:r>
              <a:rPr lang="en-US" sz="2400" b="1" dirty="0"/>
              <a:t>relax</a:t>
            </a:r>
            <a:r>
              <a:rPr lang="en-US" sz="2400" dirty="0"/>
              <a:t> and get your mind </a:t>
            </a:r>
            <a:r>
              <a:rPr lang="en-US" sz="2400" b="1" dirty="0"/>
              <a:t>physically</a:t>
            </a:r>
            <a:r>
              <a:rPr lang="en-US" sz="2400" dirty="0"/>
              <a:t> ready to focus on </a:t>
            </a:r>
            <a:r>
              <a:rPr lang="en-US" sz="2400" dirty="0" smtClean="0"/>
              <a:t>Wednesday </a:t>
            </a:r>
            <a:r>
              <a:rPr lang="en-US" sz="2400" dirty="0"/>
              <a:t>at 9:00am.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6773" y="1260859"/>
            <a:ext cx="8398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/>
              <a:t>Relax, watch Netflix, </a:t>
            </a:r>
            <a:r>
              <a:rPr lang="en-CA" sz="4000" dirty="0" smtClean="0"/>
              <a:t>then go </a:t>
            </a:r>
            <a:r>
              <a:rPr lang="en-CA" sz="4000" dirty="0"/>
              <a:t>to </a:t>
            </a:r>
            <a:r>
              <a:rPr lang="en-CA" sz="4000" dirty="0" smtClean="0"/>
              <a:t>bed.</a:t>
            </a:r>
            <a:endParaRPr lang="en-CA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8400"/>
            <a:ext cx="6172200" cy="325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6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"/>
            <a:ext cx="8686800" cy="79216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See you at the final!</a:t>
            </a:r>
            <a:endParaRPr lang="en-US" altLang="en-US" sz="3600" b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838201"/>
            <a:ext cx="11239500" cy="5743183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The </a:t>
            </a:r>
            <a:r>
              <a:rPr lang="en-US" altLang="en-US" sz="2400" dirty="0"/>
              <a:t>faculty runs a final exam for this course on </a:t>
            </a:r>
            <a:r>
              <a:rPr lang="en-US" altLang="en-US" sz="2400" dirty="0" smtClean="0"/>
              <a:t>Wednesday Dec.13 </a:t>
            </a:r>
            <a:r>
              <a:rPr lang="en-US" altLang="en-US" sz="2400" dirty="0"/>
              <a:t>at 9:00am.  See you there!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Professor Wilson and I will be giving back-to-back “Exam Jam” lectures </a:t>
            </a:r>
            <a:r>
              <a:rPr lang="en-US" altLang="en-US" sz="2400" dirty="0" smtClean="0"/>
              <a:t>tomorrow (Friday) </a:t>
            </a:r>
            <a:r>
              <a:rPr lang="en-US" altLang="en-US" sz="2400" dirty="0"/>
              <a:t>from 1:00-3:00pm in SS2117.  I have posted a hand-out for Exam Jam on my slides, and I will post any written notes from Exam Jam on the portal after Friday.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CA" altLang="en-US" sz="2400" dirty="0" smtClean="0"/>
              <a:t>Please </a:t>
            </a:r>
            <a:r>
              <a:rPr lang="en-CA" altLang="en-US" sz="2400" dirty="0"/>
              <a:t>email me ( jharlow@physics.utoronto.ca ) with any questions.  Keep in touch!  It’s been a really fun course for me!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altLang="en-US" sz="2400" dirty="0"/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altLang="en-US" sz="2400" dirty="0"/>
          </a:p>
        </p:txBody>
      </p:sp>
      <p:sp>
        <p:nvSpPr>
          <p:cNvPr id="2" name="AutoShape 2" descr="Image result for cute flying pig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5" y="4114800"/>
            <a:ext cx="7868079" cy="220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917" y="4419600"/>
            <a:ext cx="369008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5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715962"/>
          </a:xfrm>
        </p:spPr>
        <p:txBody>
          <a:bodyPr/>
          <a:lstStyle/>
          <a:p>
            <a:r>
              <a:rPr lang="en-US" sz="3600" b="1" kern="1200" dirty="0">
                <a:solidFill>
                  <a:srgbClr val="3366FF"/>
                </a:solidFill>
                <a:latin typeface="Calibri" pitchFamily="34" charset="0"/>
                <a:ea typeface="Arial" charset="0"/>
                <a:cs typeface="Arial" charset="0"/>
              </a:rPr>
              <a:t>Standing Sound Waves</a:t>
            </a: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1066800" y="914401"/>
            <a:ext cx="9982200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450" indent="-171450">
              <a:spcAft>
                <a:spcPct val="50000"/>
              </a:spcAft>
              <a:buFontTx/>
              <a:buChar char="•"/>
              <a:tabLst>
                <a:tab pos="214313" algn="l"/>
              </a:tabLst>
            </a:pPr>
            <a:r>
              <a:rPr lang="en-US" sz="2600" dirty="0"/>
              <a:t>A long, narrow column of air, such as the air in a tube or pipe, can support a longitudinal standing sound wave. </a:t>
            </a:r>
          </a:p>
          <a:p>
            <a:pPr marL="171450" indent="-171450">
              <a:spcAft>
                <a:spcPct val="50000"/>
              </a:spcAft>
              <a:buFontTx/>
              <a:buChar char="•"/>
              <a:tabLst>
                <a:tab pos="214313" algn="l"/>
              </a:tabLst>
            </a:pPr>
            <a:r>
              <a:rPr lang="en-US" sz="2600" dirty="0"/>
              <a:t>A closed end of a column of air must be a displacement node. Thus the boundary conditions — nodes at the ends — are the same as for a standing wave on a string.  </a:t>
            </a:r>
          </a:p>
          <a:p>
            <a:pPr marL="171450" indent="-171450">
              <a:spcAft>
                <a:spcPct val="50000"/>
              </a:spcAft>
              <a:buFontTx/>
              <a:buChar char="•"/>
              <a:tabLst>
                <a:tab pos="214313" algn="l"/>
              </a:tabLst>
            </a:pPr>
            <a:r>
              <a:rPr lang="en-US" sz="2600" dirty="0"/>
              <a:t>It is often useful to think of sound as a pressure wave rather than a displacement wave. The pressure oscillates around its equilibrium value. </a:t>
            </a:r>
          </a:p>
          <a:p>
            <a:pPr marL="171450" indent="-171450">
              <a:spcAft>
                <a:spcPct val="50000"/>
              </a:spcAft>
              <a:buFontTx/>
              <a:buChar char="•"/>
              <a:tabLst>
                <a:tab pos="214313" algn="l"/>
              </a:tabLst>
            </a:pPr>
            <a:r>
              <a:rPr lang="en-US" sz="2600" dirty="0"/>
              <a:t>The nodes and antinodes of the pressure wave are interchanged with those of the displacement wave.</a:t>
            </a:r>
          </a:p>
        </p:txBody>
      </p:sp>
    </p:spTree>
    <p:extLst>
      <p:ext uri="{BB962C8B-B14F-4D97-AF65-F5344CB8AC3E}">
        <p14:creationId xmlns:p14="http://schemas.microsoft.com/office/powerpoint/2010/main" val="365375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21_16_Figure_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0"/>
          <a:stretch>
            <a:fillRect/>
          </a:stretch>
        </p:blipFill>
        <p:spPr bwMode="auto">
          <a:xfrm>
            <a:off x="1752600" y="609600"/>
            <a:ext cx="4191000" cy="624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21_16_Figure_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4"/>
          <a:stretch>
            <a:fillRect/>
          </a:stretch>
        </p:blipFill>
        <p:spPr bwMode="auto">
          <a:xfrm>
            <a:off x="6096000" y="609600"/>
            <a:ext cx="4183360" cy="566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715962"/>
          </a:xfrm>
        </p:spPr>
        <p:txBody>
          <a:bodyPr/>
          <a:lstStyle/>
          <a:p>
            <a:r>
              <a:rPr lang="en-US" sz="3600" b="1" kern="1200" dirty="0">
                <a:solidFill>
                  <a:srgbClr val="3366FF"/>
                </a:solidFill>
                <a:latin typeface="Calibri" pitchFamily="34" charset="0"/>
                <a:ea typeface="Arial" charset="0"/>
                <a:cs typeface="Arial" charset="0"/>
              </a:rPr>
              <a:t>Standing Sound Waves</a:t>
            </a:r>
          </a:p>
        </p:txBody>
      </p:sp>
    </p:spTree>
    <p:extLst>
      <p:ext uri="{BB962C8B-B14F-4D97-AF65-F5344CB8AC3E}">
        <p14:creationId xmlns:p14="http://schemas.microsoft.com/office/powerpoint/2010/main" val="146277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21_16_Figure_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4"/>
          <a:stretch>
            <a:fillRect/>
          </a:stretch>
        </p:blipFill>
        <p:spPr bwMode="auto">
          <a:xfrm>
            <a:off x="1828801" y="677780"/>
            <a:ext cx="4115233" cy="557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21_16_Figure_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9"/>
          <a:stretch>
            <a:fillRect/>
          </a:stretch>
        </p:blipFill>
        <p:spPr bwMode="auto">
          <a:xfrm>
            <a:off x="6172200" y="675004"/>
            <a:ext cx="4114800" cy="603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715962"/>
          </a:xfrm>
        </p:spPr>
        <p:txBody>
          <a:bodyPr/>
          <a:lstStyle/>
          <a:p>
            <a:r>
              <a:rPr lang="en-US" sz="3600" b="1" kern="1200" dirty="0">
                <a:solidFill>
                  <a:srgbClr val="3366FF"/>
                </a:solidFill>
                <a:latin typeface="Calibri" pitchFamily="34" charset="0"/>
                <a:ea typeface="Arial" charset="0"/>
                <a:cs typeface="Arial" charset="0"/>
              </a:rPr>
              <a:t>Standing Sound Waves</a:t>
            </a:r>
          </a:p>
        </p:txBody>
      </p:sp>
    </p:spTree>
    <p:extLst>
      <p:ext uri="{BB962C8B-B14F-4D97-AF65-F5344CB8AC3E}">
        <p14:creationId xmlns:p14="http://schemas.microsoft.com/office/powerpoint/2010/main" val="99215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21_17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"/>
          <a:stretch>
            <a:fillRect/>
          </a:stretch>
        </p:blipFill>
        <p:spPr bwMode="auto">
          <a:xfrm>
            <a:off x="4724400" y="334972"/>
            <a:ext cx="5867400" cy="919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78890" y="304800"/>
            <a:ext cx="3069310" cy="617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0200" indent="-3302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3001B"/>
              </a:buClr>
              <a:buFont typeface="Wingdings" charset="0"/>
              <a:buChar char="§"/>
            </a:pPr>
            <a:r>
              <a:rPr lang="en-US" dirty="0">
                <a:cs typeface="Arial" charset="0"/>
              </a:rPr>
              <a:t>Displacement </a:t>
            </a:r>
            <a:r>
              <a:rPr lang="en-US" dirty="0">
                <a:latin typeface="Symbol Proportional BT" charset="2"/>
                <a:cs typeface="Symbol Proportional BT" charset="2"/>
                <a:sym typeface="Symbol" charset="0"/>
              </a:rPr>
              <a:t></a:t>
            </a:r>
            <a:r>
              <a:rPr lang="en-US" i="1" dirty="0">
                <a:latin typeface="Times New Roman" charset="0"/>
                <a:cs typeface="Arial" charset="0"/>
              </a:rPr>
              <a:t>x</a:t>
            </a:r>
            <a:r>
              <a:rPr lang="en-US" dirty="0">
                <a:cs typeface="Arial" charset="0"/>
              </a:rPr>
              <a:t> and pressure graphs for the </a:t>
            </a:r>
            <a:r>
              <a:rPr lang="en-US" i="1" dirty="0">
                <a:latin typeface="Times New Roman" charset="0"/>
                <a:cs typeface="Arial" charset="0"/>
              </a:rPr>
              <a:t>m</a:t>
            </a:r>
            <a:r>
              <a:rPr lang="en-US" dirty="0">
                <a:latin typeface="Times New Roman" charset="0"/>
                <a:cs typeface="Arial" charset="0"/>
              </a:rPr>
              <a:t> = 2</a:t>
            </a:r>
            <a:r>
              <a:rPr lang="en-US" dirty="0">
                <a:cs typeface="Arial" charset="0"/>
              </a:rPr>
              <a:t> mode of standing sound waves in a closed-closed tube.</a:t>
            </a:r>
          </a:p>
          <a:p>
            <a:pPr eaLnBrk="1" hangingPunct="1">
              <a:spcBef>
                <a:spcPct val="20000"/>
              </a:spcBef>
              <a:buClr>
                <a:srgbClr val="93001B"/>
              </a:buClr>
              <a:buFont typeface="Wingdings" charset="0"/>
              <a:buChar char="§"/>
            </a:pPr>
            <a:r>
              <a:rPr lang="en-US" dirty="0">
                <a:cs typeface="Arial" charset="0"/>
              </a:rPr>
              <a:t>The nodes and antinodes of the pressure wave are interchanged with those of the displacement wave.</a:t>
            </a:r>
          </a:p>
        </p:txBody>
      </p:sp>
    </p:spTree>
    <p:extLst>
      <p:ext uri="{BB962C8B-B14F-4D97-AF65-F5344CB8AC3E}">
        <p14:creationId xmlns:p14="http://schemas.microsoft.com/office/powerpoint/2010/main" val="121859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24855E-7 L -0.00416 -0.418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09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6" name="Picture 6" descr="CH21_PPT_Slide_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5" b="8148"/>
          <a:stretch>
            <a:fillRect/>
          </a:stretch>
        </p:blipFill>
        <p:spPr bwMode="auto">
          <a:xfrm>
            <a:off x="1922464" y="685800"/>
            <a:ext cx="8548687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2" name="Rectangle 13"/>
          <p:cNvSpPr>
            <a:spLocks noChangeArrowheads="1"/>
          </p:cNvSpPr>
          <p:nvPr/>
        </p:nvSpPr>
        <p:spPr bwMode="auto">
          <a:xfrm>
            <a:off x="1587500" y="25401"/>
            <a:ext cx="82296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21.6</a:t>
            </a:r>
          </a:p>
        </p:txBody>
      </p:sp>
      <p:sp>
        <p:nvSpPr>
          <p:cNvPr id="66565" name="Rectangle 1026"/>
          <p:cNvSpPr>
            <a:spLocks/>
          </p:cNvSpPr>
          <p:nvPr/>
        </p:nvSpPr>
        <p:spPr bwMode="auto">
          <a:xfrm>
            <a:off x="1968500" y="685801"/>
            <a:ext cx="47752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400"/>
              <a:t>An open-open tube of air has length </a:t>
            </a:r>
            <a:r>
              <a:rPr lang="en-US" altLang="en-US" sz="2400" i="1">
                <a:latin typeface="Times New Roman" pitchFamily="84" charset="0"/>
              </a:rPr>
              <a:t>L</a:t>
            </a:r>
            <a:r>
              <a:rPr lang="en-US" altLang="en-US" sz="2400">
                <a:latin typeface="Times New Roman" pitchFamily="84" charset="0"/>
              </a:rPr>
              <a:t>.</a:t>
            </a:r>
            <a:r>
              <a:rPr lang="en-US" altLang="en-US" sz="2400"/>
              <a:t> Which is the displacement graph of the </a:t>
            </a:r>
            <a:r>
              <a:rPr lang="en-US" altLang="en-US" sz="2400" i="1">
                <a:latin typeface="Times New Roman" pitchFamily="84" charset="0"/>
              </a:rPr>
              <a:t>m</a:t>
            </a:r>
            <a:r>
              <a:rPr lang="en-US" altLang="en-US" sz="2400">
                <a:latin typeface="Times New Roman" pitchFamily="84" charset="0"/>
              </a:rPr>
              <a:t> = 3</a:t>
            </a:r>
            <a:r>
              <a:rPr lang="en-US" altLang="en-US" sz="2400"/>
              <a:t> standing wave in this tube?</a:t>
            </a:r>
          </a:p>
          <a:p>
            <a:pPr eaLnBrk="1" hangingPunct="1">
              <a:buFont typeface="Arial" charset="0"/>
              <a:buAutoNum type="alphaUcPeriod"/>
            </a:pPr>
            <a:endParaRPr lang="en-US" altLang="en-US" sz="2400"/>
          </a:p>
          <a:p>
            <a:pPr eaLnBrk="1" hangingPunct="1">
              <a:buFont typeface="Arial" charset="0"/>
              <a:buAutoNum type="alphaUcPeriod"/>
            </a:pPr>
            <a:endParaRPr lang="en-US" altLang="en-US" sz="2400"/>
          </a:p>
          <a:p>
            <a:pPr eaLnBrk="1" hangingPunct="1">
              <a:buFont typeface="Arial" charset="0"/>
              <a:buNone/>
            </a:pPr>
            <a:endParaRPr lang="en-US" altLang="en-US" sz="240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69720" y="92892"/>
            <a:ext cx="8627807" cy="51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 smtClean="0"/>
              <a:t>Learning </a:t>
            </a:r>
            <a:r>
              <a:rPr lang="en-US" sz="3600" dirty="0" err="1" smtClean="0"/>
              <a:t>Catalytics</a:t>
            </a:r>
            <a:r>
              <a:rPr lang="en-US" sz="3600" dirty="0" smtClean="0"/>
              <a:t> </a:t>
            </a:r>
            <a:r>
              <a:rPr lang="en-US" sz="3600" dirty="0"/>
              <a:t>Discussion Question</a:t>
            </a:r>
          </a:p>
        </p:txBody>
      </p:sp>
    </p:spTree>
    <p:extLst>
      <p:ext uri="{BB962C8B-B14F-4D97-AF65-F5344CB8AC3E}">
        <p14:creationId xmlns:p14="http://schemas.microsoft.com/office/powerpoint/2010/main" val="1547707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2" name="Picture 4" descr="equation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9616" y="4906384"/>
            <a:ext cx="7184718" cy="1936750"/>
          </a:xfrm>
          <a:prstGeom prst="rect">
            <a:avLst/>
          </a:prstGeom>
          <a:noFill/>
        </p:spPr>
      </p:pic>
      <p:pic>
        <p:nvPicPr>
          <p:cNvPr id="5" name="Picture 12" descr="21_18_Figure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"/>
          <a:stretch>
            <a:fillRect/>
          </a:stretch>
        </p:blipFill>
        <p:spPr bwMode="auto">
          <a:xfrm>
            <a:off x="4511824" y="116632"/>
            <a:ext cx="3214970" cy="488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40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13"/>
          <p:cNvSpPr>
            <a:spLocks noChangeArrowheads="1"/>
          </p:cNvSpPr>
          <p:nvPr/>
        </p:nvSpPr>
        <p:spPr bwMode="auto">
          <a:xfrm>
            <a:off x="1587500" y="25401"/>
            <a:ext cx="82296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3200" dirty="0" err="1" smtClean="0"/>
              <a:t>Preclass</a:t>
            </a:r>
            <a:r>
              <a:rPr lang="en-US" sz="3200" dirty="0" smtClean="0"/>
              <a:t> question from yesterday morning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03226"/>
            <a:ext cx="11887200" cy="323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5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10148</TotalTime>
  <Words>1265</Words>
  <Application>Microsoft Office PowerPoint</Application>
  <PresentationFormat>Widescreen</PresentationFormat>
  <Paragraphs>124</Paragraphs>
  <Slides>29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ＭＳ Ｐゴシック</vt:lpstr>
      <vt:lpstr>Arial</vt:lpstr>
      <vt:lpstr>Calibri</vt:lpstr>
      <vt:lpstr>Cambria Math</vt:lpstr>
      <vt:lpstr>Symbol</vt:lpstr>
      <vt:lpstr>Symbol Proportional BT</vt:lpstr>
      <vt:lpstr>Times</vt:lpstr>
      <vt:lpstr>Times New Roman</vt:lpstr>
      <vt:lpstr>Wingdings</vt:lpstr>
      <vt:lpstr>Default Design</vt:lpstr>
      <vt:lpstr>Equation</vt:lpstr>
      <vt:lpstr>PHY131H1F  - Class 24 The last class!!</vt:lpstr>
      <vt:lpstr>PowerPoint Presentation</vt:lpstr>
      <vt:lpstr>Standing Sound Waves</vt:lpstr>
      <vt:lpstr>Standing Sound Waves</vt:lpstr>
      <vt:lpstr>Standing Sound Waves</vt:lpstr>
      <vt:lpstr>PowerPoint Presentation</vt:lpstr>
      <vt:lpstr>PowerPoint Presentation</vt:lpstr>
      <vt:lpstr>PowerPoint Presentation</vt:lpstr>
      <vt:lpstr>PowerPoint Presentation</vt:lpstr>
      <vt:lpstr>Example from a past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Review: Gravitational Potential Energy</vt:lpstr>
      <vt:lpstr>Review: Conservation of Mechanical Energy</vt:lpstr>
      <vt:lpstr>Review: Angular Acceleration</vt:lpstr>
      <vt:lpstr>Review: Torque</vt:lpstr>
      <vt:lpstr>Review: Rotational Inertia</vt:lpstr>
      <vt:lpstr>The last thing in PHY131 you have to do: The Final Exam</vt:lpstr>
      <vt:lpstr>What to expect</vt:lpstr>
      <vt:lpstr>Suggested Study Plan</vt:lpstr>
      <vt:lpstr>Study Groups – working with Peers</vt:lpstr>
      <vt:lpstr>Past Tests and Exams</vt:lpstr>
      <vt:lpstr>Aids Allowed on the Final Exam</vt:lpstr>
      <vt:lpstr>During the Exam</vt:lpstr>
      <vt:lpstr>Tuesday Dec. 12 after 6:00pm, you must:</vt:lpstr>
      <vt:lpstr>See you at the final!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Jason</cp:lastModifiedBy>
  <cp:revision>404</cp:revision>
  <cp:lastPrinted>2015-12-09T15:43:38Z</cp:lastPrinted>
  <dcterms:created xsi:type="dcterms:W3CDTF">2011-10-28T14:34:34Z</dcterms:created>
  <dcterms:modified xsi:type="dcterms:W3CDTF">2017-12-05T18:26:34Z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