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256" r:id="rId2"/>
    <p:sldId id="376" r:id="rId3"/>
    <p:sldId id="355" r:id="rId4"/>
    <p:sldId id="261" r:id="rId5"/>
    <p:sldId id="374" r:id="rId6"/>
    <p:sldId id="260" r:id="rId7"/>
    <p:sldId id="348" r:id="rId8"/>
    <p:sldId id="346" r:id="rId9"/>
    <p:sldId id="378" r:id="rId10"/>
    <p:sldId id="298" r:id="rId11"/>
    <p:sldId id="351" r:id="rId12"/>
    <p:sldId id="375" r:id="rId13"/>
    <p:sldId id="310" r:id="rId14"/>
    <p:sldId id="312" r:id="rId15"/>
    <p:sldId id="311" r:id="rId16"/>
    <p:sldId id="344" r:id="rId17"/>
    <p:sldId id="373" r:id="rId18"/>
    <p:sldId id="364" r:id="rId19"/>
    <p:sldId id="350" r:id="rId20"/>
    <p:sldId id="318" r:id="rId21"/>
    <p:sldId id="303" r:id="rId22"/>
    <p:sldId id="307" r:id="rId23"/>
    <p:sldId id="313" r:id="rId24"/>
    <p:sldId id="285" r:id="rId25"/>
    <p:sldId id="299" r:id="rId26"/>
    <p:sldId id="277" r:id="rId27"/>
    <p:sldId id="275" r:id="rId28"/>
    <p:sldId id="276" r:id="rId29"/>
    <p:sldId id="323" r:id="rId30"/>
    <p:sldId id="294" r:id="rId31"/>
    <p:sldId id="295" r:id="rId32"/>
    <p:sldId id="354" r:id="rId33"/>
    <p:sldId id="370" r:id="rId34"/>
    <p:sldId id="334" r:id="rId35"/>
    <p:sldId id="335" r:id="rId36"/>
    <p:sldId id="336" r:id="rId37"/>
    <p:sldId id="371" r:id="rId38"/>
    <p:sldId id="342" r:id="rId39"/>
    <p:sldId id="308" r:id="rId40"/>
    <p:sldId id="366" r:id="rId41"/>
    <p:sldId id="372" r:id="rId42"/>
    <p:sldId id="326" r:id="rId43"/>
    <p:sldId id="273" r:id="rId44"/>
    <p:sldId id="352" r:id="rId45"/>
    <p:sldId id="301" r:id="rId46"/>
    <p:sldId id="302" r:id="rId47"/>
    <p:sldId id="368" r:id="rId48"/>
    <p:sldId id="327" r:id="rId49"/>
    <p:sldId id="267" r:id="rId50"/>
    <p:sldId id="289" r:id="rId51"/>
    <p:sldId id="272" r:id="rId52"/>
    <p:sldId id="353" r:id="rId53"/>
    <p:sldId id="367" r:id="rId54"/>
    <p:sldId id="290" r:id="rId55"/>
    <p:sldId id="377" r:id="rId56"/>
    <p:sldId id="288" r:id="rId57"/>
    <p:sldId id="360" r:id="rId58"/>
    <p:sldId id="281" r:id="rId59"/>
    <p:sldId id="365" r:id="rId60"/>
    <p:sldId id="284" r:id="rId6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9FFAD64-8354-439C-93CE-A2B9AC98DF52}">
          <p14:sldIdLst>
            <p14:sldId id="256"/>
            <p14:sldId id="376"/>
            <p14:sldId id="355"/>
            <p14:sldId id="261"/>
          </p14:sldIdLst>
        </p14:section>
        <p14:section name="Part one: being a TA" id="{6F07B819-8DE1-0848-93B9-7394B759E354}">
          <p14:sldIdLst>
            <p14:sldId id="374"/>
            <p14:sldId id="260"/>
            <p14:sldId id="348"/>
            <p14:sldId id="346"/>
            <p14:sldId id="378"/>
            <p14:sldId id="298"/>
            <p14:sldId id="351"/>
            <p14:sldId id="375"/>
            <p14:sldId id="310"/>
            <p14:sldId id="312"/>
            <p14:sldId id="311"/>
            <p14:sldId id="344"/>
            <p14:sldId id="373"/>
            <p14:sldId id="364"/>
            <p14:sldId id="350"/>
            <p14:sldId id="318"/>
            <p14:sldId id="303"/>
            <p14:sldId id="307"/>
            <p14:sldId id="313"/>
            <p14:sldId id="285"/>
          </p14:sldIdLst>
        </p14:section>
        <p14:section name="University policies" id="{817F596B-FA92-49FE-AE42-5617C1FDE0F8}">
          <p14:sldIdLst>
            <p14:sldId id="299"/>
            <p14:sldId id="277"/>
            <p14:sldId id="275"/>
            <p14:sldId id="276"/>
            <p14:sldId id="323"/>
            <p14:sldId id="294"/>
            <p14:sldId id="295"/>
            <p14:sldId id="354"/>
          </p14:sldIdLst>
        </p14:section>
        <p14:section name="Marking activity" id="{34A0543A-B6D0-0547-9781-B3A2CC638DDE}">
          <p14:sldIdLst>
            <p14:sldId id="370"/>
            <p14:sldId id="334"/>
            <p14:sldId id="335"/>
            <p14:sldId id="336"/>
          </p14:sldIdLst>
        </p14:section>
        <p14:section name="Teaching tips and strategies" id="{2665C4B1-5673-44D8-B12B-A16124C56C64}">
          <p14:sldIdLst>
            <p14:sldId id="371"/>
            <p14:sldId id="342"/>
            <p14:sldId id="308"/>
            <p14:sldId id="366"/>
            <p14:sldId id="372"/>
            <p14:sldId id="326"/>
            <p14:sldId id="273"/>
            <p14:sldId id="352"/>
            <p14:sldId id="301"/>
            <p14:sldId id="302"/>
            <p14:sldId id="368"/>
            <p14:sldId id="327"/>
            <p14:sldId id="267"/>
            <p14:sldId id="289"/>
            <p14:sldId id="272"/>
            <p14:sldId id="353"/>
            <p14:sldId id="367"/>
            <p14:sldId id="290"/>
          </p14:sldIdLst>
        </p14:section>
        <p14:section name="Resources" id="{5B70738E-50F4-453B-B061-D1A21967DCD8}">
          <p14:sldIdLst>
            <p14:sldId id="377"/>
            <p14:sldId id="288"/>
            <p14:sldId id="360"/>
            <p14:sldId id="281"/>
            <p14:sldId id="365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039" userDrawn="1">
          <p15:clr>
            <a:srgbClr val="A4A3A4"/>
          </p15:clr>
        </p15:guide>
        <p15:guide id="3" orient="horz" pos="2908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pos="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raham" initials="A" lastIdx="20" clrIdx="0"/>
  <p:cmAuthor id="1" name="Dan Weaver" initials="DW" lastIdx="1" clrIdx="1">
    <p:extLst/>
  </p:cmAuthor>
  <p:cmAuthor id="2" name="Dan Weaver" initials="DW [2]" lastIdx="1" clrIdx="2">
    <p:extLst/>
  </p:cmAuthor>
  <p:cmAuthor id="3" name="Dan Weaver" initials="DW [3]" lastIdx="1" clrIdx="3">
    <p:extLst/>
  </p:cmAuthor>
  <p:cmAuthor id="4" name="Dan Weaver" initials="DW [4]" lastIdx="1" clrIdx="4">
    <p:extLst/>
  </p:cmAuthor>
  <p:cmAuthor id="5" name="Dan Weaver" initials="DW [5]" lastIdx="1" clrIdx="5">
    <p:extLst/>
  </p:cmAuthor>
  <p:cmAuthor id="6" name="Dan Weaver" initials="DW [6]" lastIdx="1" clrIdx="6">
    <p:extLst/>
  </p:cmAuthor>
  <p:cmAuthor id="7" name="Dan Weaver" initials="DW [7]" lastIdx="1" clrIdx="7">
    <p:extLst/>
  </p:cmAuthor>
  <p:cmAuthor id="8" name="Dan Weaver" initials="DW [8]" lastIdx="1" clrIdx="8">
    <p:extLst/>
  </p:cmAuthor>
  <p:cmAuthor id="9" name="Dan Weaver" initials="DW [9]" lastIdx="1" clrIdx="9">
    <p:extLst/>
  </p:cmAuthor>
  <p:cmAuthor id="10" name="Dan Weaver" initials="DW [10]" lastIdx="1" clrIdx="10">
    <p:extLst/>
  </p:cmAuthor>
  <p:cmAuthor id="11" name="Dan Weaver" initials="DW [11]" lastIdx="1" clrIdx="11">
    <p:extLst/>
  </p:cmAuthor>
  <p:cmAuthor id="12" name="Dan Weaver" initials="DW [12]" lastIdx="1" clrIdx="12">
    <p:extLst/>
  </p:cmAuthor>
  <p:cmAuthor id="13" name="Dan Weaver" initials="DW [13]" lastIdx="1" clrIdx="13">
    <p:extLst/>
  </p:cmAuthor>
  <p:cmAuthor id="14" name="Dan Weaver" initials="DW [14]" lastIdx="1" clrIdx="1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DFEB27"/>
    <a:srgbClr val="2C6BC0"/>
    <a:srgbClr val="E0CDEE"/>
    <a:srgbClr val="5A9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7" autoAdjust="0"/>
    <p:restoredTop sz="87358"/>
  </p:normalViewPr>
  <p:slideViewPr>
    <p:cSldViewPr snapToGrid="0" showGuides="1">
      <p:cViewPr varScale="1">
        <p:scale>
          <a:sx n="65" d="100"/>
          <a:sy n="65" d="100"/>
        </p:scale>
        <p:origin x="1248" y="66"/>
      </p:cViewPr>
      <p:guideLst>
        <p:guide orient="horz" pos="640"/>
        <p:guide pos="3039"/>
        <p:guide orient="horz" pos="2908"/>
        <p:guide/>
        <p:guide pos="5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DCA807B-F2A1-488C-8A24-FD502A8E9973}"/>
    <pc:docChg chg="modSld">
      <pc:chgData name="" userId="" providerId="" clId="Web-{7DCA807B-F2A1-488C-8A24-FD502A8E9973}" dt="2018-09-04T20:37:29.785" v="50" actId="20577"/>
      <pc:docMkLst>
        <pc:docMk/>
      </pc:docMkLst>
      <pc:sldChg chg="modSp">
        <pc:chgData name="" userId="" providerId="" clId="Web-{7DCA807B-F2A1-488C-8A24-FD502A8E9973}" dt="2018-09-04T20:37:26.614" v="48" actId="20577"/>
        <pc:sldMkLst>
          <pc:docMk/>
          <pc:sldMk cId="1664204862" sldId="256"/>
        </pc:sldMkLst>
        <pc:spChg chg="mod">
          <ac:chgData name="" userId="" providerId="" clId="Web-{7DCA807B-F2A1-488C-8A24-FD502A8E9973}" dt="2018-09-04T20:37:26.614" v="48" actId="20577"/>
          <ac:spMkLst>
            <pc:docMk/>
            <pc:sldMk cId="1664204862" sldId="256"/>
            <ac:spMk id="3" creationId="{00000000-0000-0000-0000-000000000000}"/>
          </ac:spMkLst>
        </pc:spChg>
      </pc:sldChg>
    </pc:docChg>
  </pc:docChgLst>
  <pc:docChgLst>
    <pc:chgData clId="Web-{C53E03F9-E56D-47A1-9435-C37925CED62B}"/>
    <pc:docChg chg="modSld">
      <pc:chgData name="" userId="" providerId="" clId="Web-{C53E03F9-E56D-47A1-9435-C37925CED62B}" dt="2018-09-05T12:29:51.708" v="29"/>
      <pc:docMkLst>
        <pc:docMk/>
      </pc:docMkLst>
      <pc:sldChg chg="modSp">
        <pc:chgData name="" userId="" providerId="" clId="Web-{C53E03F9-E56D-47A1-9435-C37925CED62B}" dt="2018-09-05T12:29:39.552" v="27" actId="20577"/>
        <pc:sldMkLst>
          <pc:docMk/>
          <pc:sldMk cId="460585728" sldId="351"/>
        </pc:sldMkLst>
        <pc:spChg chg="mod">
          <ac:chgData name="" userId="" providerId="" clId="Web-{C53E03F9-E56D-47A1-9435-C37925CED62B}" dt="2018-09-05T12:29:39.552" v="27" actId="20577"/>
          <ac:spMkLst>
            <pc:docMk/>
            <pc:sldMk cId="460585728" sldId="351"/>
            <ac:spMk id="2" creationId="{00000000-0000-0000-0000-000000000000}"/>
          </ac:spMkLst>
        </pc:spChg>
      </pc:sldChg>
      <pc:sldChg chg="modSp">
        <pc:chgData name="" userId="" providerId="" clId="Web-{C53E03F9-E56D-47A1-9435-C37925CED62B}" dt="2018-09-05T12:29:51.708" v="29"/>
        <pc:sldMkLst>
          <pc:docMk/>
          <pc:sldMk cId="699990927" sldId="375"/>
        </pc:sldMkLst>
        <pc:spChg chg="mod">
          <ac:chgData name="" userId="" providerId="" clId="Web-{C53E03F9-E56D-47A1-9435-C37925CED62B}" dt="2018-09-05T12:29:51.708" v="29"/>
          <ac:spMkLst>
            <pc:docMk/>
            <pc:sldMk cId="699990927" sldId="375"/>
            <ac:spMk id="6" creationId="{B391651F-4A9C-E541-B103-ECCC3ED418CD}"/>
          </ac:spMkLst>
        </pc:spChg>
      </pc:sldChg>
      <pc:sldChg chg="modSp">
        <pc:chgData name="" userId="" providerId="" clId="Web-{C53E03F9-E56D-47A1-9435-C37925CED62B}" dt="2018-09-05T12:29:12.206" v="24" actId="20577"/>
        <pc:sldMkLst>
          <pc:docMk/>
          <pc:sldMk cId="1347858911" sldId="378"/>
        </pc:sldMkLst>
        <pc:spChg chg="mod">
          <ac:chgData name="" userId="" providerId="" clId="Web-{C53E03F9-E56D-47A1-9435-C37925CED62B}" dt="2018-09-05T12:29:12.206" v="24" actId="20577"/>
          <ac:spMkLst>
            <pc:docMk/>
            <pc:sldMk cId="1347858911" sldId="378"/>
            <ac:spMk id="3" creationId="{00000000-0000-0000-0000-000000000000}"/>
          </ac:spMkLst>
        </pc:spChg>
      </pc:sldChg>
    </pc:docChg>
  </pc:docChgLst>
  <pc:docChgLst>
    <pc:chgData clId="Web-{A5C259EB-4442-4439-80DE-7A08E6DD577A}"/>
    <pc:docChg chg="delSld modSld modSection">
      <pc:chgData name="" userId="" providerId="" clId="Web-{A5C259EB-4442-4439-80DE-7A08E6DD577A}" dt="2018-09-04T21:43:25.071" v="89"/>
      <pc:docMkLst>
        <pc:docMk/>
      </pc:docMkLst>
      <pc:sldChg chg="delSp modSp del">
        <pc:chgData name="" userId="" providerId="" clId="Web-{A5C259EB-4442-4439-80DE-7A08E6DD577A}" dt="2018-09-04T21:37:16.905" v="4"/>
        <pc:sldMkLst>
          <pc:docMk/>
          <pc:sldMk cId="3201935285" sldId="259"/>
        </pc:sldMkLst>
        <pc:spChg chg="del mod">
          <ac:chgData name="" userId="" providerId="" clId="Web-{A5C259EB-4442-4439-80DE-7A08E6DD577A}" dt="2018-09-04T21:37:09.686" v="3"/>
          <ac:spMkLst>
            <pc:docMk/>
            <pc:sldMk cId="3201935285" sldId="259"/>
            <ac:spMk id="2" creationId="{00000000-0000-0000-0000-000000000000}"/>
          </ac:spMkLst>
        </pc:spChg>
      </pc:sldChg>
      <pc:sldChg chg="modSp">
        <pc:chgData name="" userId="" providerId="" clId="Web-{A5C259EB-4442-4439-80DE-7A08E6DD577A}" dt="2018-09-04T21:38:10.469" v="31" actId="1076"/>
        <pc:sldMkLst>
          <pc:docMk/>
          <pc:sldMk cId="2342255970" sldId="260"/>
        </pc:sldMkLst>
        <pc:spChg chg="mod">
          <ac:chgData name="" userId="" providerId="" clId="Web-{A5C259EB-4442-4439-80DE-7A08E6DD577A}" dt="2018-09-04T21:38:01.032" v="29" actId="14100"/>
          <ac:spMkLst>
            <pc:docMk/>
            <pc:sldMk cId="2342255970" sldId="260"/>
            <ac:spMk id="2" creationId="{00000000-0000-0000-0000-000000000000}"/>
          </ac:spMkLst>
        </pc:spChg>
        <pc:spChg chg="mod">
          <ac:chgData name="" userId="" providerId="" clId="Web-{A5C259EB-4442-4439-80DE-7A08E6DD577A}" dt="2018-09-04T21:38:10.469" v="31" actId="1076"/>
          <ac:spMkLst>
            <pc:docMk/>
            <pc:sldMk cId="2342255970" sldId="260"/>
            <ac:spMk id="8" creationId="{00000000-0000-0000-0000-000000000000}"/>
          </ac:spMkLst>
        </pc:spChg>
        <pc:spChg chg="mod">
          <ac:chgData name="" userId="" providerId="" clId="Web-{A5C259EB-4442-4439-80DE-7A08E6DD577A}" dt="2018-09-04T21:38:06.954" v="30" actId="1076"/>
          <ac:spMkLst>
            <pc:docMk/>
            <pc:sldMk cId="2342255970" sldId="260"/>
            <ac:spMk id="12" creationId="{00000000-0000-0000-0000-000000000000}"/>
          </ac:spMkLst>
        </pc:spChg>
      </pc:sldChg>
      <pc:sldChg chg="delSp modSp">
        <pc:chgData name="" userId="" providerId="" clId="Web-{A5C259EB-4442-4439-80DE-7A08E6DD577A}" dt="2018-09-04T21:43:25.071" v="89"/>
        <pc:sldMkLst>
          <pc:docMk/>
          <pc:sldMk cId="364234956" sldId="303"/>
        </pc:sldMkLst>
        <pc:spChg chg="mod">
          <ac:chgData name="" userId="" providerId="" clId="Web-{A5C259EB-4442-4439-80DE-7A08E6DD577A}" dt="2018-09-04T21:42:58.899" v="81" actId="20577"/>
          <ac:spMkLst>
            <pc:docMk/>
            <pc:sldMk cId="364234956" sldId="303"/>
            <ac:spMk id="2" creationId="{00000000-0000-0000-0000-000000000000}"/>
          </ac:spMkLst>
        </pc:spChg>
        <pc:spChg chg="mod">
          <ac:chgData name="" userId="" providerId="" clId="Web-{A5C259EB-4442-4439-80DE-7A08E6DD577A}" dt="2018-09-04T21:43:25.071" v="89"/>
          <ac:spMkLst>
            <pc:docMk/>
            <pc:sldMk cId="364234956" sldId="303"/>
            <ac:spMk id="3" creationId="{00000000-0000-0000-0000-000000000000}"/>
          </ac:spMkLst>
        </pc:spChg>
        <pc:picChg chg="del">
          <ac:chgData name="" userId="" providerId="" clId="Web-{A5C259EB-4442-4439-80DE-7A08E6DD577A}" dt="2018-09-04T21:43:05.509" v="84"/>
          <ac:picMkLst>
            <pc:docMk/>
            <pc:sldMk cId="364234956" sldId="303"/>
            <ac:picMk id="7" creationId="{00000000-0000-0000-0000-000000000000}"/>
          </ac:picMkLst>
        </pc:picChg>
      </pc:sldChg>
      <pc:sldChg chg="delSp del">
        <pc:chgData name="" userId="" providerId="" clId="Web-{A5C259EB-4442-4439-80DE-7A08E6DD577A}" dt="2018-09-04T21:42:44.774" v="78"/>
        <pc:sldMkLst>
          <pc:docMk/>
          <pc:sldMk cId="1042080532" sldId="304"/>
        </pc:sldMkLst>
        <pc:picChg chg="del">
          <ac:chgData name="" userId="" providerId="" clId="Web-{A5C259EB-4442-4439-80DE-7A08E6DD577A}" dt="2018-09-04T21:40:39.832" v="45"/>
          <ac:picMkLst>
            <pc:docMk/>
            <pc:sldMk cId="1042080532" sldId="304"/>
            <ac:picMk id="6" creationId="{00000000-0000-0000-0000-000000000000}"/>
          </ac:picMkLst>
        </pc:picChg>
      </pc:sldChg>
      <pc:sldChg chg="addSp modSp">
        <pc:chgData name="" userId="" providerId="" clId="Web-{A5C259EB-4442-4439-80DE-7A08E6DD577A}" dt="2018-09-04T21:42:40.883" v="75" actId="20577"/>
        <pc:sldMkLst>
          <pc:docMk/>
          <pc:sldMk cId="621045389" sldId="318"/>
        </pc:sldMkLst>
        <pc:spChg chg="mod">
          <ac:chgData name="" userId="" providerId="" clId="Web-{A5C259EB-4442-4439-80DE-7A08E6DD577A}" dt="2018-09-04T21:41:41.835" v="56" actId="14100"/>
          <ac:spMkLst>
            <pc:docMk/>
            <pc:sldMk cId="621045389" sldId="318"/>
            <ac:spMk id="6" creationId="{00000000-0000-0000-0000-000000000000}"/>
          </ac:spMkLst>
        </pc:spChg>
        <pc:spChg chg="mod">
          <ac:chgData name="" userId="" providerId="" clId="Web-{A5C259EB-4442-4439-80DE-7A08E6DD577A}" dt="2018-09-04T21:42:40.883" v="75" actId="20577"/>
          <ac:spMkLst>
            <pc:docMk/>
            <pc:sldMk cId="621045389" sldId="318"/>
            <ac:spMk id="7" creationId="{00000000-0000-0000-0000-000000000000}"/>
          </ac:spMkLst>
        </pc:spChg>
        <pc:picChg chg="add mod">
          <ac:chgData name="" userId="" providerId="" clId="Web-{A5C259EB-4442-4439-80DE-7A08E6DD577A}" dt="2018-09-04T21:42:01.054" v="60" actId="1076"/>
          <ac:picMkLst>
            <pc:docMk/>
            <pc:sldMk cId="621045389" sldId="318"/>
            <ac:picMk id="3" creationId="{4DDC5DE5-FF79-4256-9443-122A8D001D77}"/>
          </ac:picMkLst>
        </pc:picChg>
      </pc:sldChg>
      <pc:sldChg chg="modNotes">
        <pc:chgData name="" userId="" providerId="" clId="Web-{A5C259EB-4442-4439-80DE-7A08E6DD577A}" dt="2018-09-04T21:39:02.002" v="44"/>
        <pc:sldMkLst>
          <pc:docMk/>
          <pc:sldMk cId="460585728" sldId="351"/>
        </pc:sldMkLst>
      </pc:sldChg>
    </pc:docChg>
  </pc:docChgLst>
  <pc:docChgLst>
    <pc:chgData clId="Web-{6203B00A-6D16-4BAF-99B0-A177C19A7CC2}"/>
    <pc:docChg chg="modSld">
      <pc:chgData name="" userId="" providerId="" clId="Web-{6203B00A-6D16-4BAF-99B0-A177C19A7CC2}" dt="2018-09-05T12:41:21.394" v="5" actId="20577"/>
      <pc:docMkLst>
        <pc:docMk/>
      </pc:docMkLst>
      <pc:sldChg chg="modSp">
        <pc:chgData name="" userId="" providerId="" clId="Web-{6203B00A-6D16-4BAF-99B0-A177C19A7CC2}" dt="2018-09-05T12:39:55.935" v="1" actId="14100"/>
        <pc:sldMkLst>
          <pc:docMk/>
          <pc:sldMk cId="2106902794" sldId="334"/>
        </pc:sldMkLst>
        <pc:spChg chg="mod">
          <ac:chgData name="" userId="" providerId="" clId="Web-{6203B00A-6D16-4BAF-99B0-A177C19A7CC2}" dt="2018-09-05T12:39:55.935" v="1" actId="14100"/>
          <ac:spMkLst>
            <pc:docMk/>
            <pc:sldMk cId="2106902794" sldId="334"/>
            <ac:spMk id="3" creationId="{00000000-0000-0000-0000-000000000000}"/>
          </ac:spMkLst>
        </pc:spChg>
      </pc:sldChg>
      <pc:sldChg chg="modSp">
        <pc:chgData name="" userId="" providerId="" clId="Web-{6203B00A-6D16-4BAF-99B0-A177C19A7CC2}" dt="2018-09-05T12:41:21.394" v="4" actId="20577"/>
        <pc:sldMkLst>
          <pc:docMk/>
          <pc:sldMk cId="209659246" sldId="377"/>
        </pc:sldMkLst>
        <pc:spChg chg="mod">
          <ac:chgData name="" userId="" providerId="" clId="Web-{6203B00A-6D16-4BAF-99B0-A177C19A7CC2}" dt="2018-09-05T12:41:21.394" v="4" actId="20577"/>
          <ac:spMkLst>
            <pc:docMk/>
            <pc:sldMk cId="209659246" sldId="377"/>
            <ac:spMk id="2" creationId="{00000000-0000-0000-0000-000000000000}"/>
          </ac:spMkLst>
        </pc:spChg>
      </pc:sldChg>
    </pc:docChg>
  </pc:docChgLst>
  <pc:docChgLst>
    <pc:chgData clId="Web-{F08BC92F-44C6-4B24-9431-6ACC81FE3D16}"/>
    <pc:docChg chg="addSld delSld modSld sldOrd modSection">
      <pc:chgData name="" userId="" providerId="" clId="Web-{F08BC92F-44C6-4B24-9431-6ACC81FE3D16}" dt="2018-09-04T22:02:52.185" v="154" actId="20577"/>
      <pc:docMkLst>
        <pc:docMk/>
      </pc:docMkLst>
      <pc:sldChg chg="modSp">
        <pc:chgData name="" userId="" providerId="" clId="Web-{F08BC92F-44C6-4B24-9431-6ACC81FE3D16}" dt="2018-09-04T22:02:37.341" v="145" actId="20577"/>
        <pc:sldMkLst>
          <pc:docMk/>
          <pc:sldMk cId="1664204862" sldId="256"/>
        </pc:sldMkLst>
        <pc:spChg chg="mod">
          <ac:chgData name="" userId="" providerId="" clId="Web-{F08BC92F-44C6-4B24-9431-6ACC81FE3D16}" dt="2018-09-04T22:02:37.341" v="145" actId="20577"/>
          <ac:spMkLst>
            <pc:docMk/>
            <pc:sldMk cId="1664204862" sldId="256"/>
            <ac:spMk id="3" creationId="{00000000-0000-0000-0000-000000000000}"/>
          </ac:spMkLst>
        </pc:spChg>
      </pc:sldChg>
      <pc:sldChg chg="modSp">
        <pc:chgData name="" userId="" providerId="" clId="Web-{F08BC92F-44C6-4B24-9431-6ACC81FE3D16}" dt="2018-09-04T22:02:52.185" v="154" actId="20577"/>
        <pc:sldMkLst>
          <pc:docMk/>
          <pc:sldMk cId="2312248933" sldId="257"/>
        </pc:sldMkLst>
        <pc:spChg chg="mod">
          <ac:chgData name="" userId="" providerId="" clId="Web-{F08BC92F-44C6-4B24-9431-6ACC81FE3D16}" dt="2018-09-04T22:02:52.185" v="154" actId="20577"/>
          <ac:spMkLst>
            <pc:docMk/>
            <pc:sldMk cId="2312248933" sldId="257"/>
            <ac:spMk id="3" creationId="{00000000-0000-0000-0000-000000000000}"/>
          </ac:spMkLst>
        </pc:spChg>
      </pc:sldChg>
      <pc:sldChg chg="del">
        <pc:chgData name="" userId="" providerId="" clId="Web-{F08BC92F-44C6-4B24-9431-6ACC81FE3D16}" dt="2018-09-04T21:57:19.355" v="97"/>
        <pc:sldMkLst>
          <pc:docMk/>
          <pc:sldMk cId="2155654088" sldId="266"/>
        </pc:sldMkLst>
      </pc:sldChg>
      <pc:sldChg chg="modNotes">
        <pc:chgData name="" userId="" providerId="" clId="Web-{F08BC92F-44C6-4B24-9431-6ACC81FE3D16}" dt="2018-09-04T21:55:20.761" v="42"/>
        <pc:sldMkLst>
          <pc:docMk/>
          <pc:sldMk cId="1404823966" sldId="285"/>
        </pc:sldMkLst>
      </pc:sldChg>
      <pc:sldChg chg="del">
        <pc:chgData name="" userId="" providerId="" clId="Web-{F08BC92F-44C6-4B24-9431-6ACC81FE3D16}" dt="2018-09-04T21:57:06.855" v="96"/>
        <pc:sldMkLst>
          <pc:docMk/>
          <pc:sldMk cId="628175011" sldId="293"/>
        </pc:sldMkLst>
      </pc:sldChg>
      <pc:sldChg chg="del">
        <pc:chgData name="" userId="" providerId="" clId="Web-{F08BC92F-44C6-4B24-9431-6ACC81FE3D16}" dt="2018-09-04T21:59:43.920" v="139"/>
        <pc:sldMkLst>
          <pc:docMk/>
          <pc:sldMk cId="40776180" sldId="300"/>
        </pc:sldMkLst>
      </pc:sldChg>
      <pc:sldChg chg="modSp">
        <pc:chgData name="" userId="" providerId="" clId="Web-{F08BC92F-44C6-4B24-9431-6ACC81FE3D16}" dt="2018-09-04T21:54:55.808" v="35" actId="14100"/>
        <pc:sldMkLst>
          <pc:docMk/>
          <pc:sldMk cId="1374330757" sldId="307"/>
        </pc:sldMkLst>
        <pc:spChg chg="mod">
          <ac:chgData name="" userId="" providerId="" clId="Web-{F08BC92F-44C6-4B24-9431-6ACC81FE3D16}" dt="2018-09-04T21:54:55.808" v="35" actId="14100"/>
          <ac:spMkLst>
            <pc:docMk/>
            <pc:sldMk cId="1374330757" sldId="307"/>
            <ac:spMk id="3" creationId="{00000000-0000-0000-0000-000000000000}"/>
          </ac:spMkLst>
        </pc:spChg>
      </pc:sldChg>
      <pc:sldChg chg="del">
        <pc:chgData name="" userId="" providerId="" clId="Web-{F08BC92F-44C6-4B24-9431-6ACC81FE3D16}" dt="2018-09-04T21:54:59.370" v="36"/>
        <pc:sldMkLst>
          <pc:docMk/>
          <pc:sldMk cId="502570714" sldId="324"/>
        </pc:sldMkLst>
      </pc:sldChg>
      <pc:sldChg chg="modSp del">
        <pc:chgData name="" userId="" providerId="" clId="Web-{F08BC92F-44C6-4B24-9431-6ACC81FE3D16}" dt="2018-09-04T21:55:20.792" v="43"/>
        <pc:sldMkLst>
          <pc:docMk/>
          <pc:sldMk cId="1539159663" sldId="337"/>
        </pc:sldMkLst>
        <pc:spChg chg="mod">
          <ac:chgData name="" userId="" providerId="" clId="Web-{F08BC92F-44C6-4B24-9431-6ACC81FE3D16}" dt="2018-09-04T21:55:09.995" v="38" actId="20577"/>
          <ac:spMkLst>
            <pc:docMk/>
            <pc:sldMk cId="1539159663" sldId="337"/>
            <ac:spMk id="2" creationId="{00000000-0000-0000-0000-000000000000}"/>
          </ac:spMkLst>
        </pc:spChg>
      </pc:sldChg>
      <pc:sldChg chg="del">
        <pc:chgData name="" userId="" providerId="" clId="Web-{F08BC92F-44C6-4B24-9431-6ACC81FE3D16}" dt="2018-09-04T21:55:58.511" v="54"/>
        <pc:sldMkLst>
          <pc:docMk/>
          <pc:sldMk cId="2028350134" sldId="338"/>
        </pc:sldMkLst>
      </pc:sldChg>
      <pc:sldChg chg="del">
        <pc:chgData name="" userId="" providerId="" clId="Web-{F08BC92F-44C6-4B24-9431-6ACC81FE3D16}" dt="2018-09-04T21:56:12.074" v="55"/>
        <pc:sldMkLst>
          <pc:docMk/>
          <pc:sldMk cId="1832850260" sldId="339"/>
        </pc:sldMkLst>
      </pc:sldChg>
      <pc:sldChg chg="del">
        <pc:chgData name="" userId="" providerId="" clId="Web-{F08BC92F-44C6-4B24-9431-6ACC81FE3D16}" dt="2018-09-04T21:56:28.058" v="59"/>
        <pc:sldMkLst>
          <pc:docMk/>
          <pc:sldMk cId="926885603" sldId="341"/>
        </pc:sldMkLst>
      </pc:sldChg>
      <pc:sldChg chg="addSp delSp modSp">
        <pc:chgData name="" userId="" providerId="" clId="Web-{F08BC92F-44C6-4B24-9431-6ACC81FE3D16}" dt="2018-09-04T21:59:19.530" v="137"/>
        <pc:sldMkLst>
          <pc:docMk/>
          <pc:sldMk cId="119317003" sldId="342"/>
        </pc:sldMkLst>
        <pc:spChg chg="add del">
          <ac:chgData name="" userId="" providerId="" clId="Web-{F08BC92F-44C6-4B24-9431-6ACC81FE3D16}" dt="2018-09-04T21:59:19.530" v="137"/>
          <ac:spMkLst>
            <pc:docMk/>
            <pc:sldMk cId="119317003" sldId="342"/>
            <ac:spMk id="3" creationId="{ECFBE143-DE1F-404C-B495-0BADCF71DEC4}"/>
          </ac:spMkLst>
        </pc:spChg>
        <pc:spChg chg="add del">
          <ac:chgData name="" userId="" providerId="" clId="Web-{F08BC92F-44C6-4B24-9431-6ACC81FE3D16}" dt="2018-09-04T21:58:47.141" v="106"/>
          <ac:spMkLst>
            <pc:docMk/>
            <pc:sldMk cId="119317003" sldId="342"/>
            <ac:spMk id="7" creationId="{382C84DB-FB1A-4AEE-9797-21AA6AC6DDBF}"/>
          </ac:spMkLst>
        </pc:spChg>
        <pc:spChg chg="add mod">
          <ac:chgData name="" userId="" providerId="" clId="Web-{F08BC92F-44C6-4B24-9431-6ACC81FE3D16}" dt="2018-09-04T21:59:13.889" v="136"/>
          <ac:spMkLst>
            <pc:docMk/>
            <pc:sldMk cId="119317003" sldId="342"/>
            <ac:spMk id="9" creationId="{23CF6C75-2E46-4C2C-8E1A-8F477FC75685}"/>
          </ac:spMkLst>
        </pc:spChg>
      </pc:sldChg>
      <pc:sldChg chg="ord">
        <pc:chgData name="" userId="" providerId="" clId="Web-{F08BC92F-44C6-4B24-9431-6ACC81FE3D16}" dt="2018-09-04T21:59:42.170" v="138"/>
        <pc:sldMkLst>
          <pc:docMk/>
          <pc:sldMk cId="1870455982" sldId="354"/>
        </pc:sldMkLst>
      </pc:sldChg>
      <pc:sldChg chg="del">
        <pc:chgData name="" userId="" providerId="" clId="Web-{F08BC92F-44C6-4B24-9431-6ACC81FE3D16}" dt="2018-09-04T21:56:37.199" v="60"/>
        <pc:sldMkLst>
          <pc:docMk/>
          <pc:sldMk cId="1855843024" sldId="359"/>
        </pc:sldMkLst>
      </pc:sldChg>
      <pc:sldChg chg="del">
        <pc:chgData name="" userId="" providerId="" clId="Web-{F08BC92F-44C6-4B24-9431-6ACC81FE3D16}" dt="2018-09-04T21:56:22.808" v="58"/>
        <pc:sldMkLst>
          <pc:docMk/>
          <pc:sldMk cId="405520977" sldId="361"/>
        </pc:sldMkLst>
      </pc:sldChg>
      <pc:sldChg chg="del">
        <pc:chgData name="" userId="" providerId="" clId="Web-{F08BC92F-44C6-4B24-9431-6ACC81FE3D16}" dt="2018-09-04T21:56:17.355" v="57"/>
        <pc:sldMkLst>
          <pc:docMk/>
          <pc:sldMk cId="1475790835" sldId="362"/>
        </pc:sldMkLst>
      </pc:sldChg>
      <pc:sldChg chg="del">
        <pc:chgData name="" userId="" providerId="" clId="Web-{F08BC92F-44C6-4B24-9431-6ACC81FE3D16}" dt="2018-09-04T21:56:14.293" v="56"/>
        <pc:sldMkLst>
          <pc:docMk/>
          <pc:sldMk cId="3392506584" sldId="363"/>
        </pc:sldMkLst>
      </pc:sldChg>
      <pc:sldChg chg="del">
        <pc:chgData name="" userId="" providerId="" clId="Web-{F08BC92F-44C6-4B24-9431-6ACC81FE3D16}" dt="2018-09-04T22:01:11.201" v="140"/>
        <pc:sldMkLst>
          <pc:docMk/>
          <pc:sldMk cId="796497819" sldId="369"/>
        </pc:sldMkLst>
      </pc:sldChg>
      <pc:sldChg chg="modSp add replId">
        <pc:chgData name="" userId="" providerId="" clId="Web-{F08BC92F-44C6-4B24-9431-6ACC81FE3D16}" dt="2018-09-04T21:55:46.996" v="51" actId="20577"/>
        <pc:sldMkLst>
          <pc:docMk/>
          <pc:sldMk cId="3649550442" sldId="370"/>
        </pc:sldMkLst>
        <pc:spChg chg="mod">
          <ac:chgData name="" userId="" providerId="" clId="Web-{F08BC92F-44C6-4B24-9431-6ACC81FE3D16}" dt="2018-09-04T21:55:46.996" v="51" actId="20577"/>
          <ac:spMkLst>
            <pc:docMk/>
            <pc:sldMk cId="3649550442" sldId="370"/>
            <ac:spMk id="2" creationId="{00000000-0000-0000-0000-000000000000}"/>
          </ac:spMkLst>
        </pc:spChg>
      </pc:sldChg>
      <pc:sldChg chg="modSp add replId">
        <pc:chgData name="" userId="" providerId="" clId="Web-{F08BC92F-44C6-4B24-9431-6ACC81FE3D16}" dt="2018-09-04T21:57:03.308" v="95" actId="14100"/>
        <pc:sldMkLst>
          <pc:docMk/>
          <pc:sldMk cId="1748569605" sldId="371"/>
        </pc:sldMkLst>
        <pc:spChg chg="mod">
          <ac:chgData name="" userId="" providerId="" clId="Web-{F08BC92F-44C6-4B24-9431-6ACC81FE3D16}" dt="2018-09-04T21:57:03.308" v="95" actId="14100"/>
          <ac:spMkLst>
            <pc:docMk/>
            <pc:sldMk cId="1748569605" sldId="371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DE197-EF41-495A-8269-5E0363D7BDB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CF9ADF3-9ECD-47D8-AB02-6E08330DE865}">
      <dgm:prSet phldrT="[Text]"/>
      <dgm:spPr/>
      <dgm:t>
        <a:bodyPr/>
        <a:lstStyle/>
        <a:p>
          <a:r>
            <a:rPr lang="en-CA" dirty="0"/>
            <a:t>Respecting confidentiality</a:t>
          </a:r>
        </a:p>
      </dgm:t>
    </dgm:pt>
    <dgm:pt modelId="{BB1CE044-912F-4E73-A775-576FE66129FA}" type="parTrans" cxnId="{7A768E60-2C8A-4813-B3D9-DA3C600B016E}">
      <dgm:prSet/>
      <dgm:spPr/>
      <dgm:t>
        <a:bodyPr/>
        <a:lstStyle/>
        <a:p>
          <a:endParaRPr lang="en-CA"/>
        </a:p>
      </dgm:t>
    </dgm:pt>
    <dgm:pt modelId="{394219E7-6F0F-4FFA-A7C4-4B1C77080E28}" type="sibTrans" cxnId="{7A768E60-2C8A-4813-B3D9-DA3C600B016E}">
      <dgm:prSet/>
      <dgm:spPr/>
      <dgm:t>
        <a:bodyPr/>
        <a:lstStyle/>
        <a:p>
          <a:endParaRPr lang="en-CA"/>
        </a:p>
      </dgm:t>
    </dgm:pt>
    <dgm:pt modelId="{986031C4-479E-4E04-83F9-2A34FA518851}">
      <dgm:prSet phldrT="[Text]"/>
      <dgm:spPr/>
      <dgm:t>
        <a:bodyPr/>
        <a:lstStyle/>
        <a:p>
          <a:r>
            <a:rPr lang="en-CA" dirty="0"/>
            <a:t>Avoiding conflict of interest</a:t>
          </a:r>
        </a:p>
      </dgm:t>
    </dgm:pt>
    <dgm:pt modelId="{AEEC2315-C474-4087-9ADD-2AC06D02115D}" type="parTrans" cxnId="{AC23B9D2-FAD0-4E97-83F8-6A02D4710612}">
      <dgm:prSet/>
      <dgm:spPr/>
      <dgm:t>
        <a:bodyPr/>
        <a:lstStyle/>
        <a:p>
          <a:endParaRPr lang="en-CA"/>
        </a:p>
      </dgm:t>
    </dgm:pt>
    <dgm:pt modelId="{5D46C195-A46A-449D-9046-414CACAB8D59}" type="sibTrans" cxnId="{AC23B9D2-FAD0-4E97-83F8-6A02D4710612}">
      <dgm:prSet/>
      <dgm:spPr/>
      <dgm:t>
        <a:bodyPr/>
        <a:lstStyle/>
        <a:p>
          <a:endParaRPr lang="en-CA"/>
        </a:p>
      </dgm:t>
    </dgm:pt>
    <dgm:pt modelId="{60F9967E-068E-4EB3-BF48-30AB5862175E}">
      <dgm:prSet phldrT="[Text]"/>
      <dgm:spPr/>
      <dgm:t>
        <a:bodyPr/>
        <a:lstStyle/>
        <a:p>
          <a:r>
            <a:rPr lang="en-CA" dirty="0"/>
            <a:t>Safeguarding the learning environment</a:t>
          </a:r>
        </a:p>
      </dgm:t>
    </dgm:pt>
    <dgm:pt modelId="{89DAD1C9-6E89-4288-8E29-B217ECA530F6}" type="parTrans" cxnId="{500BD888-E822-45ED-9CA0-653003245ADA}">
      <dgm:prSet/>
      <dgm:spPr/>
      <dgm:t>
        <a:bodyPr/>
        <a:lstStyle/>
        <a:p>
          <a:endParaRPr lang="en-CA"/>
        </a:p>
      </dgm:t>
    </dgm:pt>
    <dgm:pt modelId="{D838F3DE-2BC5-4E40-9D36-D5316A0ED3CE}" type="sibTrans" cxnId="{500BD888-E822-45ED-9CA0-653003245ADA}">
      <dgm:prSet/>
      <dgm:spPr/>
      <dgm:t>
        <a:bodyPr/>
        <a:lstStyle/>
        <a:p>
          <a:endParaRPr lang="en-CA"/>
        </a:p>
      </dgm:t>
    </dgm:pt>
    <dgm:pt modelId="{86AD997D-34E0-476E-ABF7-9099D12D02BB}">
      <dgm:prSet phldrT="[Text]"/>
      <dgm:spPr/>
      <dgm:t>
        <a:bodyPr/>
        <a:lstStyle/>
        <a:p>
          <a:r>
            <a:rPr lang="en-CA" dirty="0"/>
            <a:t>Upholding academic integrity</a:t>
          </a:r>
        </a:p>
      </dgm:t>
    </dgm:pt>
    <dgm:pt modelId="{9D8E1F28-DB51-4E58-87BF-37A62B26BA30}" type="parTrans" cxnId="{4A6A8A0F-E96D-4A61-9A66-BBD4E304C383}">
      <dgm:prSet/>
      <dgm:spPr/>
      <dgm:t>
        <a:bodyPr/>
        <a:lstStyle/>
        <a:p>
          <a:endParaRPr lang="en-CA"/>
        </a:p>
      </dgm:t>
    </dgm:pt>
    <dgm:pt modelId="{FD2AA914-8CFC-468D-82DF-6321CEA14693}" type="sibTrans" cxnId="{4A6A8A0F-E96D-4A61-9A66-BBD4E304C383}">
      <dgm:prSet/>
      <dgm:spPr/>
      <dgm:t>
        <a:bodyPr/>
        <a:lstStyle/>
        <a:p>
          <a:endParaRPr lang="en-CA"/>
        </a:p>
      </dgm:t>
    </dgm:pt>
    <dgm:pt modelId="{01419AEC-14C3-4E94-9198-0A207D5B9475}" type="pres">
      <dgm:prSet presAssocID="{4EADE197-EF41-495A-8269-5E0363D7BD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F780D98-AC4A-4335-B304-FE3514DD1580}" type="pres">
      <dgm:prSet presAssocID="{5CF9ADF3-9ECD-47D8-AB02-6E08330DE8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2D17CD6-E184-4E72-809D-541CD2C0916A}" type="pres">
      <dgm:prSet presAssocID="{394219E7-6F0F-4FFA-A7C4-4B1C77080E28}" presName="sibTrans" presStyleCnt="0"/>
      <dgm:spPr/>
    </dgm:pt>
    <dgm:pt modelId="{C65E3264-4141-40E8-8DB4-ACB83F3606A7}" type="pres">
      <dgm:prSet presAssocID="{986031C4-479E-4E04-83F9-2A34FA5188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24A081-48E3-4A67-A924-9B57F892F112}" type="pres">
      <dgm:prSet presAssocID="{5D46C195-A46A-449D-9046-414CACAB8D59}" presName="sibTrans" presStyleCnt="0"/>
      <dgm:spPr/>
    </dgm:pt>
    <dgm:pt modelId="{95DB90B2-94EF-4FBA-88E0-8CC2DE76A55F}" type="pres">
      <dgm:prSet presAssocID="{60F9967E-068E-4EB3-BF48-30AB586217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546428A-CD92-4C86-91DC-B9911B77D676}" type="pres">
      <dgm:prSet presAssocID="{D838F3DE-2BC5-4E40-9D36-D5316A0ED3CE}" presName="sibTrans" presStyleCnt="0"/>
      <dgm:spPr/>
    </dgm:pt>
    <dgm:pt modelId="{16118B1F-8285-4DA3-A713-CE4DDC16813B}" type="pres">
      <dgm:prSet presAssocID="{86AD997D-34E0-476E-ABF7-9099D12D02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C9F8340-2B22-46E4-B147-4F84958F586F}" type="presOf" srcId="{5CF9ADF3-9ECD-47D8-AB02-6E08330DE865}" destId="{CF780D98-AC4A-4335-B304-FE3514DD1580}" srcOrd="0" destOrd="0" presId="urn:microsoft.com/office/officeart/2005/8/layout/default#1"/>
    <dgm:cxn modelId="{500BD888-E822-45ED-9CA0-653003245ADA}" srcId="{4EADE197-EF41-495A-8269-5E0363D7BDBD}" destId="{60F9967E-068E-4EB3-BF48-30AB5862175E}" srcOrd="2" destOrd="0" parTransId="{89DAD1C9-6E89-4288-8E29-B217ECA530F6}" sibTransId="{D838F3DE-2BC5-4E40-9D36-D5316A0ED3CE}"/>
    <dgm:cxn modelId="{99AFD564-B0B0-45FC-A4A0-E8537D6D7654}" type="presOf" srcId="{86AD997D-34E0-476E-ABF7-9099D12D02BB}" destId="{16118B1F-8285-4DA3-A713-CE4DDC16813B}" srcOrd="0" destOrd="0" presId="urn:microsoft.com/office/officeart/2005/8/layout/default#1"/>
    <dgm:cxn modelId="{AC23B9D2-FAD0-4E97-83F8-6A02D4710612}" srcId="{4EADE197-EF41-495A-8269-5E0363D7BDBD}" destId="{986031C4-479E-4E04-83F9-2A34FA518851}" srcOrd="1" destOrd="0" parTransId="{AEEC2315-C474-4087-9ADD-2AC06D02115D}" sibTransId="{5D46C195-A46A-449D-9046-414CACAB8D59}"/>
    <dgm:cxn modelId="{4A6A8A0F-E96D-4A61-9A66-BBD4E304C383}" srcId="{4EADE197-EF41-495A-8269-5E0363D7BDBD}" destId="{86AD997D-34E0-476E-ABF7-9099D12D02BB}" srcOrd="3" destOrd="0" parTransId="{9D8E1F28-DB51-4E58-87BF-37A62B26BA30}" sibTransId="{FD2AA914-8CFC-468D-82DF-6321CEA14693}"/>
    <dgm:cxn modelId="{DB3358F7-37DE-43AA-8FC6-5ECB778792A1}" type="presOf" srcId="{4EADE197-EF41-495A-8269-5E0363D7BDBD}" destId="{01419AEC-14C3-4E94-9198-0A207D5B9475}" srcOrd="0" destOrd="0" presId="urn:microsoft.com/office/officeart/2005/8/layout/default#1"/>
    <dgm:cxn modelId="{97B5ADF0-1DEF-409B-8613-FDB9BADCF601}" type="presOf" srcId="{986031C4-479E-4E04-83F9-2A34FA518851}" destId="{C65E3264-4141-40E8-8DB4-ACB83F3606A7}" srcOrd="0" destOrd="0" presId="urn:microsoft.com/office/officeart/2005/8/layout/default#1"/>
    <dgm:cxn modelId="{7A768E60-2C8A-4813-B3D9-DA3C600B016E}" srcId="{4EADE197-EF41-495A-8269-5E0363D7BDBD}" destId="{5CF9ADF3-9ECD-47D8-AB02-6E08330DE865}" srcOrd="0" destOrd="0" parTransId="{BB1CE044-912F-4E73-A775-576FE66129FA}" sibTransId="{394219E7-6F0F-4FFA-A7C4-4B1C77080E28}"/>
    <dgm:cxn modelId="{A6F2E10D-55DE-4622-8719-90EDB3CD0898}" type="presOf" srcId="{60F9967E-068E-4EB3-BF48-30AB5862175E}" destId="{95DB90B2-94EF-4FBA-88E0-8CC2DE76A55F}" srcOrd="0" destOrd="0" presId="urn:microsoft.com/office/officeart/2005/8/layout/default#1"/>
    <dgm:cxn modelId="{A8BB1F5F-BAD8-49F2-BEEC-918A24EC7395}" type="presParOf" srcId="{01419AEC-14C3-4E94-9198-0A207D5B9475}" destId="{CF780D98-AC4A-4335-B304-FE3514DD1580}" srcOrd="0" destOrd="0" presId="urn:microsoft.com/office/officeart/2005/8/layout/default#1"/>
    <dgm:cxn modelId="{7BE3689D-B03A-49EB-91DF-399177082C69}" type="presParOf" srcId="{01419AEC-14C3-4E94-9198-0A207D5B9475}" destId="{42D17CD6-E184-4E72-809D-541CD2C0916A}" srcOrd="1" destOrd="0" presId="urn:microsoft.com/office/officeart/2005/8/layout/default#1"/>
    <dgm:cxn modelId="{9F7F62EE-755F-4B07-98F2-E46E739AD1F4}" type="presParOf" srcId="{01419AEC-14C3-4E94-9198-0A207D5B9475}" destId="{C65E3264-4141-40E8-8DB4-ACB83F3606A7}" srcOrd="2" destOrd="0" presId="urn:microsoft.com/office/officeart/2005/8/layout/default#1"/>
    <dgm:cxn modelId="{A9AD27FD-9292-446C-933D-06B3616AACCD}" type="presParOf" srcId="{01419AEC-14C3-4E94-9198-0A207D5B9475}" destId="{3E24A081-48E3-4A67-A924-9B57F892F112}" srcOrd="3" destOrd="0" presId="urn:microsoft.com/office/officeart/2005/8/layout/default#1"/>
    <dgm:cxn modelId="{D89ED133-CC4B-4C03-8EF1-482D88140D52}" type="presParOf" srcId="{01419AEC-14C3-4E94-9198-0A207D5B9475}" destId="{95DB90B2-94EF-4FBA-88E0-8CC2DE76A55F}" srcOrd="4" destOrd="0" presId="urn:microsoft.com/office/officeart/2005/8/layout/default#1"/>
    <dgm:cxn modelId="{D6583F86-E75D-407A-8C30-96F22399CE93}" type="presParOf" srcId="{01419AEC-14C3-4E94-9198-0A207D5B9475}" destId="{4546428A-CD92-4C86-91DC-B9911B77D676}" srcOrd="5" destOrd="0" presId="urn:microsoft.com/office/officeart/2005/8/layout/default#1"/>
    <dgm:cxn modelId="{E3FAA783-1D0D-4E89-ADFD-9891214AD214}" type="presParOf" srcId="{01419AEC-14C3-4E94-9198-0A207D5B9475}" destId="{16118B1F-8285-4DA3-A713-CE4DDC16813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46649D-940F-4DB7-A3AE-8E5A40826690}" type="datetimeFigureOut">
              <a:rPr lang="en-CA" smtClean="0"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DD54B0-52D6-425A-8656-C1F496970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55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D7E16A-4C41-4EF6-B02F-59FE8B1A993C}" type="datetimeFigureOut">
              <a:rPr lang="en-CA" smtClean="0"/>
              <a:pPr/>
              <a:t>2018-09-05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1D89AD-1DC9-4E18-82C0-012A98CEA66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50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couple notes: </a:t>
            </a:r>
          </a:p>
          <a:p>
            <a:r>
              <a:rPr lang="en-CA" dirty="0"/>
              <a:t> - please interrupt</a:t>
            </a:r>
            <a:r>
              <a:rPr lang="en-CA" baseline="0" dirty="0"/>
              <a:t> and ask questions throughout our talks!</a:t>
            </a:r>
          </a:p>
          <a:p>
            <a:r>
              <a:rPr lang="en-CA" baseline="0" dirty="0"/>
              <a:t> - this talk will be online: don’t worry about writing anything down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494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has stories</a:t>
            </a:r>
            <a:r>
              <a:rPr lang="en-US" baseline="0" dirty="0"/>
              <a:t> about students pressing him for information about why an assignment didn’t get returned with everyone else’s.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 is from The Atlantic:</a:t>
            </a:r>
            <a:r>
              <a:rPr lang="en-US" baseline="0" dirty="0"/>
              <a:t> http://</a:t>
            </a:r>
            <a:r>
              <a:rPr lang="en-US" baseline="0" dirty="0" err="1"/>
              <a:t>www.theatlantic.com</a:t>
            </a:r>
            <a:r>
              <a:rPr lang="en-US" baseline="0" dirty="0"/>
              <a:t>/national/archive/2012/03/investigation-finds-suspicious-achievement-in-schools-across-the-nation/255105/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(be careful about what you say regarding a grade dispute, otherwise, your word might be used against you!)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163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relevant for proper tutorials; might not be immediate concern for most of the students right now who would be generally doing PHY131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8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student asks a question, repeat the question first for the 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584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Dan has a good story to fit</a:t>
            </a:r>
            <a:r>
              <a:rPr lang="en-CA" baseline="0" dirty="0"/>
              <a:t> here: making clouds in the jar demonstration for a high school class last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Ugh…. I don’t like this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2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Leave in but only read the bold!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96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</a:t>
            </a:r>
            <a:r>
              <a:rPr lang="en-US" baseline="0" dirty="0"/>
              <a:t> from the Undergraduate program webpage of the Physics Dept.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34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happen right before tests if a student panics and thinks he/she "knows nothing", in which case it helps to be able to boil down with the student what the key take-home messages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 careful about what goes</a:t>
            </a:r>
            <a:r>
              <a:rPr lang="en-CA" baseline="0" dirty="0"/>
              <a:t> in your records and how well protected they are – keep sensitive information safe or just don’t include it (</a:t>
            </a:r>
            <a:r>
              <a:rPr lang="en-CA" baseline="0" dirty="0" err="1"/>
              <a:t>ie</a:t>
            </a:r>
            <a:r>
              <a:rPr lang="en-CA" baseline="0" dirty="0"/>
              <a:t>. Student number, grades, </a:t>
            </a:r>
            <a:r>
              <a:rPr lang="en-CA" baseline="0" dirty="0" err="1"/>
              <a:t>etc</a:t>
            </a:r>
            <a:r>
              <a:rPr lang="en-CA" baseline="0" dirty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72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en-US" dirty="0"/>
              <a:t>AGB</a:t>
            </a:r>
            <a:r>
              <a:rPr lang="en-US" baseline="0" dirty="0"/>
              <a:t> quote </a:t>
            </a:r>
            <a:r>
              <a:rPr lang="en-US" dirty="0">
                <a:solidFill>
                  <a:srgbClr val="252525"/>
                </a:solidFill>
                <a:latin typeface="Arial" charset="0"/>
              </a:rPr>
              <a:t>quoted in </a:t>
            </a:r>
            <a:r>
              <a:rPr lang="en-US" i="1" dirty="0">
                <a:solidFill>
                  <a:srgbClr val="252525"/>
                </a:solidFill>
                <a:latin typeface="Arial" charset="0"/>
              </a:rPr>
              <a:t>Sophia's Fire</a:t>
            </a:r>
            <a:r>
              <a:rPr lang="en-US" dirty="0">
                <a:solidFill>
                  <a:srgbClr val="252525"/>
                </a:solidFill>
                <a:latin typeface="Arial" charset="0"/>
              </a:rPr>
              <a:t> (2005) by Sango </a:t>
            </a:r>
            <a:r>
              <a:rPr lang="en-US" dirty="0" err="1">
                <a:solidFill>
                  <a:srgbClr val="252525"/>
                </a:solidFill>
                <a:latin typeface="Arial" charset="0"/>
              </a:rPr>
              <a:t>Mbella</a:t>
            </a:r>
            <a:r>
              <a:rPr lang="en-US" dirty="0">
                <a:solidFill>
                  <a:srgbClr val="252525"/>
                </a:solidFill>
                <a:latin typeface="Arial" charset="0"/>
              </a:rPr>
              <a:t>, p. 133.</a:t>
            </a:r>
            <a:endParaRPr lang="en-US" b="0" i="0" dirty="0">
              <a:solidFill>
                <a:srgbClr val="252525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24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It’s more important to be fair than to over-promise</a:t>
            </a:r>
            <a:r>
              <a:rPr lang="en-CA" baseline="0" dirty="0"/>
              <a:t> what you can’t deliver. E.g. 10 students emailing you at 10 pm the night before the test. </a:t>
            </a:r>
          </a:p>
          <a:p>
            <a:pPr algn="ctr"/>
            <a:r>
              <a:rPr lang="en-US" b="1" cap="all" dirty="0"/>
              <a:t>SETTING POLICIES </a:t>
            </a:r>
            <a:br>
              <a:rPr lang="en-US" b="1" cap="all" dirty="0"/>
            </a:br>
            <a:r>
              <a:rPr lang="en-US" b="1" cap="all" dirty="0"/>
              <a:t>DURING THE FIRST CLASS </a:t>
            </a:r>
            <a:br>
              <a:rPr lang="en-US" b="1" cap="all" dirty="0"/>
            </a:br>
            <a:r>
              <a:rPr lang="en-US" b="1" cap="all" dirty="0"/>
              <a:t>WILL HELP </a:t>
            </a:r>
            <a:r>
              <a:rPr lang="en-US" b="1" u="sng" cap="all" dirty="0"/>
              <a:t>SAVE TIME &amp; CONFUSION</a:t>
            </a:r>
            <a:r>
              <a:rPr lang="en-US" b="1" cap="all" dirty="0"/>
              <a:t> THROUGHOUT THE SEMESTER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64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connects with relationships with students. Dan can offer story about Teacher’s College</a:t>
            </a:r>
            <a:r>
              <a:rPr lang="en-US" baseline="0" dirty="0"/>
              <a:t> training on meeting opposite-sex students one-on-one. </a:t>
            </a:r>
          </a:p>
          <a:p>
            <a:r>
              <a:rPr lang="en-US" baseline="0" dirty="0"/>
              <a:t>If you’re particularly nervous or concerned, there are also a number of TATP free workshops that cover how to handle stressful situations with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D89AD-1DC9-4E18-82C0-012A98CEA660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25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38A7-2C0F-44E8-85D4-209B1A853C7F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78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420B-3E47-4CAE-B03D-0318BF5CA66B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88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003C-4E8E-43DC-944F-76039312DB66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33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A3E4-3437-4B0D-AB78-2D9A2A2DF7A8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801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7225-D96A-4EC2-9214-4986B09EA0DA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607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2F7-675E-4E9F-B28D-422BC1ADE41B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03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E7C2-36A9-42DB-88D9-8AC49EFCE2C9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36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A5C5-F05D-43E6-92D4-E9F329B28A96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09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7ED6-0D55-4B1D-810D-E3017D9061DA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92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9514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14022"/>
            <a:ext cx="6554867" cy="376767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21B0-FC6B-4F28-922D-CF3A4E35AB36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0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C4C-3B30-4B57-99FC-B2627688E3D6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83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7E3C-C10C-49BA-B06F-6A8FBE4CA1AA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80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9E55-E7E3-425E-B57A-A2A6019D90B8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21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7587-1AE5-4885-963C-FF75ADFE72AF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5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DD3-0287-4A03-988D-62F9D9CE5914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18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7B61-4E7F-43A4-A6E9-029FA0250CF8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60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A5A4-5DB6-43B7-98EC-F09E2785442A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67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38DB67-3ABE-4836-A5DE-3DEF67CA9577}" type="datetime1">
              <a:rPr lang="en-CA" smtClean="0"/>
              <a:pPr/>
              <a:t>2018-09-05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CA" dirty="0"/>
              <a:t>Dept. of Physics, TA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974295-9918-411C-B2CE-C66F26B4873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35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1444"/>
            <a:ext cx="7772400" cy="1472340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/>
              <a:t>Being an effective </a:t>
            </a:r>
            <a:br>
              <a:rPr lang="en-CA" sz="4000" b="1" dirty="0"/>
            </a:br>
            <a:r>
              <a:rPr lang="en-CA" sz="4000" b="1" dirty="0"/>
              <a:t>Physics 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1379" y="4420635"/>
            <a:ext cx="3612487" cy="1227626"/>
          </a:xfrm>
          <a:solidFill>
            <a:schemeClr val="tx1">
              <a:alpha val="95000"/>
            </a:schemeClr>
          </a:solidFill>
          <a:ln w="25400"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CA" sz="2400" b="1" dirty="0"/>
              <a:t>5 September 2018</a:t>
            </a:r>
            <a:endParaRPr lang="en-CA" sz="3200" dirty="0"/>
          </a:p>
          <a:p>
            <a:pPr algn="ctr"/>
            <a:r>
              <a:rPr lang="en-CA" sz="2400" b="1" dirty="0"/>
              <a:t>CJ Woodford</a:t>
            </a:r>
          </a:p>
          <a:p>
            <a:pPr algn="ctr"/>
            <a:r>
              <a:rPr lang="en-CA" sz="2400" b="1" dirty="0"/>
              <a:t>Deepak Chandan</a:t>
            </a:r>
          </a:p>
          <a:p>
            <a:pPr algn="ctr"/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66420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2" y="299514"/>
            <a:ext cx="6446520" cy="152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Common</a:t>
            </a:r>
            <a:r>
              <a:rPr lang="en-US" dirty="0"/>
              <a:t> teaching </a:t>
            </a:r>
            <a:r>
              <a:rPr lang="en-US" dirty="0">
                <a:solidFill>
                  <a:srgbClr val="FFFF00"/>
                </a:solidFill>
              </a:rPr>
              <a:t>concerns</a:t>
            </a:r>
            <a:r>
              <a:rPr lang="en-US" dirty="0"/>
              <a:t> for new TA</a:t>
            </a:r>
            <a:r>
              <a:rPr lang="en-US" cap="none" dirty="0"/>
              <a:t>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480" y="1857032"/>
            <a:ext cx="8156612" cy="4174492"/>
          </a:xfrm>
        </p:spPr>
        <p:txBody>
          <a:bodyPr>
            <a:noAutofit/>
          </a:bodyPr>
          <a:lstStyle/>
          <a:p>
            <a:r>
              <a:rPr lang="en-US" sz="2400" dirty="0"/>
              <a:t>Being effective at teaching</a:t>
            </a:r>
          </a:p>
          <a:p>
            <a:r>
              <a:rPr lang="en-US" sz="2400" dirty="0"/>
              <a:t>Planning tutorial lessons</a:t>
            </a:r>
          </a:p>
          <a:p>
            <a:r>
              <a:rPr lang="en-US" sz="2400" dirty="0"/>
              <a:t>Classroom management</a:t>
            </a:r>
          </a:p>
          <a:p>
            <a:r>
              <a:rPr lang="en-US" sz="2400" dirty="0"/>
              <a:t>Maintaining personal and professional boundaries</a:t>
            </a:r>
          </a:p>
          <a:p>
            <a:r>
              <a:rPr lang="en-US" sz="2400" dirty="0"/>
              <a:t>Grading fairly </a:t>
            </a:r>
          </a:p>
          <a:p>
            <a:r>
              <a:rPr lang="en-US" sz="2400" dirty="0"/>
              <a:t>Not being able to answer questions </a:t>
            </a:r>
          </a:p>
          <a:p>
            <a:r>
              <a:rPr lang="en-US" sz="2400" dirty="0"/>
              <a:t>Dealing with plagiarism and academic integrity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537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69" y="299514"/>
            <a:ext cx="5067300" cy="1524000"/>
          </a:xfrm>
        </p:spPr>
        <p:txBody>
          <a:bodyPr/>
          <a:lstStyle/>
          <a:p>
            <a:r>
              <a:rPr lang="en-CA" dirty="0"/>
              <a:t>Communicating with </a:t>
            </a:r>
            <a:r>
              <a:rPr lang="en-CA" dirty="0">
                <a:solidFill>
                  <a:srgbClr val="C00000"/>
                </a:solidFill>
              </a:rPr>
              <a:t>Course Instructor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42" y="1984642"/>
            <a:ext cx="2640105" cy="3928798"/>
          </a:xfrm>
          <a:ln w="19050">
            <a:solidFill>
              <a:schemeClr val="tx1"/>
            </a:solidFill>
          </a:ln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Set (realistic) Expectations</a:t>
            </a:r>
          </a:p>
          <a:p>
            <a:r>
              <a:rPr lang="en-CA" dirty="0">
                <a:solidFill>
                  <a:schemeClr val="tx1"/>
                </a:solidFill>
              </a:rPr>
              <a:t>Determine the course focus &amp; outcomes</a:t>
            </a:r>
          </a:p>
          <a:p>
            <a:r>
              <a:rPr lang="en-CA" dirty="0">
                <a:solidFill>
                  <a:schemeClr val="tx1"/>
                </a:solidFill>
              </a:rPr>
              <a:t>Identify your duties and responsibilities </a:t>
            </a:r>
          </a:p>
          <a:p>
            <a:pPr marL="0" indent="0">
              <a:buNone/>
            </a:pPr>
            <a:r>
              <a:rPr lang="en-CA" dirty="0"/>
              <a:t>(</a:t>
            </a:r>
            <a:r>
              <a:rPr lang="en-CA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&amp; time allocated   </a:t>
            </a:r>
            <a:r>
              <a:rPr lang="en-CA" dirty="0">
                <a:solidFill>
                  <a:schemeClr val="tx1"/>
                </a:solidFill>
              </a:rPr>
              <a:t>for them)</a:t>
            </a:r>
          </a:p>
          <a:p>
            <a:r>
              <a:rPr lang="en-CA" dirty="0">
                <a:solidFill>
                  <a:schemeClr val="tx1"/>
                </a:solidFill>
              </a:rPr>
              <a:t>Establish communication methods: email? Meetings?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>
                <a:solidFill>
                  <a:schemeClr val="tx1"/>
                </a:solidFill>
              </a:rPr>
              <a:pPr/>
              <a:t>11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32629" y="1984642"/>
            <a:ext cx="2640105" cy="332694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Mid-term Review</a:t>
            </a:r>
          </a:p>
          <a:p>
            <a:r>
              <a:rPr lang="en-CA" dirty="0">
                <a:solidFill>
                  <a:schemeClr val="tx1"/>
                </a:solidFill>
              </a:rPr>
              <a:t>Discuss time/work and job  performance</a:t>
            </a:r>
          </a:p>
          <a:p>
            <a:r>
              <a:rPr lang="en-CA" dirty="0">
                <a:solidFill>
                  <a:schemeClr val="tx1"/>
                </a:solidFill>
              </a:rPr>
              <a:t>Common student issues</a:t>
            </a:r>
          </a:p>
          <a:p>
            <a:r>
              <a:rPr lang="en-CA" dirty="0">
                <a:solidFill>
                  <a:schemeClr val="tx1"/>
                </a:solidFill>
              </a:rPr>
              <a:t>Discuss midterm exam (marking scheme)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36124" y="1984642"/>
            <a:ext cx="2495209" cy="292353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Feedback</a:t>
            </a:r>
          </a:p>
          <a:p>
            <a:r>
              <a:rPr lang="en-CA" dirty="0">
                <a:solidFill>
                  <a:schemeClr val="tx1"/>
                </a:solidFill>
              </a:rPr>
              <a:t>Evaluations from students</a:t>
            </a:r>
          </a:p>
          <a:p>
            <a:r>
              <a:rPr lang="en-CA" dirty="0">
                <a:solidFill>
                  <a:schemeClr val="tx1"/>
                </a:solidFill>
              </a:rPr>
              <a:t>Reflect on course: what was effective? What could be improved?</a:t>
            </a:r>
          </a:p>
        </p:txBody>
      </p:sp>
    </p:spTree>
    <p:extLst>
      <p:ext uri="{BB962C8B-B14F-4D97-AF65-F5344CB8AC3E}">
        <p14:creationId xmlns:p14="http://schemas.microsoft.com/office/powerpoint/2010/main" val="46058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4957C6B5-FB90-B849-8CFF-0EAEB7CC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2EE066-AA90-364E-9DF2-5B6CB621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D27D9E6-882C-0D49-8540-0ECE08EECF3C}"/>
              </a:ext>
            </a:extLst>
          </p:cNvPr>
          <p:cNvSpPr txBox="1">
            <a:spLocks/>
          </p:cNvSpPr>
          <p:nvPr/>
        </p:nvSpPr>
        <p:spPr>
          <a:xfrm>
            <a:off x="744414" y="505498"/>
            <a:ext cx="6554867" cy="701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Teaching assistant jobs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91651F-4A9C-E541-B103-ECCC3ED418CD}"/>
              </a:ext>
            </a:extLst>
          </p:cNvPr>
          <p:cNvSpPr txBox="1">
            <a:spLocks/>
          </p:cNvSpPr>
          <p:nvPr/>
        </p:nvSpPr>
        <p:spPr>
          <a:xfrm>
            <a:off x="943705" y="1937044"/>
            <a:ext cx="6554867" cy="241225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Traditional tutorial leader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Demonstrator for upper year labs</a:t>
            </a:r>
          </a:p>
          <a:p>
            <a:r>
              <a:rPr lang="en-US" sz="2400" dirty="0">
                <a:solidFill>
                  <a:schemeClr val="tx1"/>
                </a:solidFill>
              </a:rPr>
              <a:t>First-year </a:t>
            </a:r>
            <a:r>
              <a:rPr lang="en-US" sz="2400" dirty="0" err="1">
                <a:solidFill>
                  <a:schemeClr val="tx1"/>
                </a:solidFill>
              </a:rPr>
              <a:t>practicals</a:t>
            </a:r>
            <a:r>
              <a:rPr lang="en-US" sz="2400" dirty="0">
                <a:solidFill>
                  <a:schemeClr val="tx1"/>
                </a:solidFill>
              </a:rPr>
              <a:t> demonstrator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Marker</a:t>
            </a:r>
          </a:p>
        </p:txBody>
      </p:sp>
    </p:spTree>
    <p:extLst>
      <p:ext uri="{BB962C8B-B14F-4D97-AF65-F5344CB8AC3E}">
        <p14:creationId xmlns:p14="http://schemas.microsoft.com/office/powerpoint/2010/main" val="69999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4" y="436674"/>
            <a:ext cx="6554867" cy="701040"/>
          </a:xfrm>
        </p:spPr>
        <p:txBody>
          <a:bodyPr/>
          <a:lstStyle/>
          <a:p>
            <a:r>
              <a:rPr lang="en-US" dirty="0"/>
              <a:t>Tutorials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853" y="1272285"/>
            <a:ext cx="7241026" cy="3905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Interactive and participatory classroom sessions. </a:t>
            </a:r>
          </a:p>
          <a:p>
            <a:pPr marL="0" indent="0">
              <a:buNone/>
            </a:pPr>
            <a:r>
              <a:rPr lang="en-US" dirty="0"/>
              <a:t>TAs gauge student understanding and provide feedback, in line with assessment guidelines set by the instructor. </a:t>
            </a:r>
          </a:p>
          <a:p>
            <a:r>
              <a:rPr lang="en-US" dirty="0"/>
              <a:t>Answer questions on lecture topics </a:t>
            </a:r>
          </a:p>
          <a:p>
            <a:r>
              <a:rPr lang="en-US" dirty="0"/>
              <a:t>Review course material</a:t>
            </a:r>
          </a:p>
          <a:p>
            <a:r>
              <a:rPr lang="en-US" dirty="0"/>
              <a:t>Work on specific problems and skills</a:t>
            </a:r>
          </a:p>
          <a:p>
            <a:r>
              <a:rPr lang="en-US" dirty="0"/>
              <a:t>Help with assignments</a:t>
            </a:r>
          </a:p>
          <a:p>
            <a:r>
              <a:rPr lang="en-US" dirty="0"/>
              <a:t>Quizzes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838198" y="5178063"/>
            <a:ext cx="676721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Tip</a:t>
            </a:r>
            <a:r>
              <a:rPr lang="en-US" dirty="0"/>
              <a:t>: In general, don’t hand back work at the start of a class. It will consume students’ attention. </a:t>
            </a:r>
          </a:p>
        </p:txBody>
      </p:sp>
    </p:spTree>
    <p:extLst>
      <p:ext uri="{BB962C8B-B14F-4D97-AF65-F5344CB8AC3E}">
        <p14:creationId xmlns:p14="http://schemas.microsoft.com/office/powerpoint/2010/main" val="21378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1" y="299514"/>
            <a:ext cx="4753709" cy="896240"/>
          </a:xfrm>
        </p:spPr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69" y="1336430"/>
            <a:ext cx="6554867" cy="3733491"/>
          </a:xfrm>
        </p:spPr>
        <p:txBody>
          <a:bodyPr>
            <a:normAutofit/>
          </a:bodyPr>
          <a:lstStyle/>
          <a:p>
            <a:r>
              <a:rPr lang="en-US" dirty="0"/>
              <a:t>Teaching experimental skills</a:t>
            </a:r>
          </a:p>
          <a:p>
            <a:r>
              <a:rPr lang="en-US" dirty="0"/>
              <a:t>Second year and up</a:t>
            </a:r>
          </a:p>
          <a:p>
            <a:r>
              <a:rPr lang="en-US" dirty="0"/>
              <a:t>Problem solving</a:t>
            </a:r>
          </a:p>
          <a:p>
            <a:r>
              <a:rPr lang="en-US" dirty="0"/>
              <a:t>Tangible application and proof of theory</a:t>
            </a:r>
          </a:p>
          <a:p>
            <a:r>
              <a:rPr lang="en-US" dirty="0"/>
              <a:t>Science history: re-create classic experiments</a:t>
            </a:r>
          </a:p>
          <a:p>
            <a:r>
              <a:rPr lang="en-US" dirty="0"/>
              <a:t>Monitor student work</a:t>
            </a:r>
          </a:p>
          <a:p>
            <a:r>
              <a:rPr lang="en-US" dirty="0"/>
              <a:t>Ensure lab safety and protocols are followed</a:t>
            </a:r>
          </a:p>
          <a:p>
            <a:r>
              <a:rPr lang="en-US" dirty="0"/>
              <a:t>Provide feedback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2329" b="12407"/>
          <a:stretch/>
        </p:blipFill>
        <p:spPr>
          <a:xfrm>
            <a:off x="6345123" y="579119"/>
            <a:ext cx="2267861" cy="1706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414" y="5131354"/>
            <a:ext cx="65940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Tip</a:t>
            </a:r>
            <a:r>
              <a:rPr lang="en-US" dirty="0"/>
              <a:t>: investigating instrument problems can open up opportunities (“</a:t>
            </a:r>
            <a:r>
              <a:rPr lang="en-US"/>
              <a:t>teachable moments”) </a:t>
            </a:r>
            <a:r>
              <a:rPr lang="en-US" dirty="0"/>
              <a:t>for learning. </a:t>
            </a:r>
          </a:p>
        </p:txBody>
      </p:sp>
    </p:spTree>
    <p:extLst>
      <p:ext uri="{BB962C8B-B14F-4D97-AF65-F5344CB8AC3E}">
        <p14:creationId xmlns:p14="http://schemas.microsoft.com/office/powerpoint/2010/main" val="155438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69" y="299514"/>
            <a:ext cx="3550920" cy="978301"/>
          </a:xfrm>
        </p:spPr>
        <p:txBody>
          <a:bodyPr/>
          <a:lstStyle/>
          <a:p>
            <a:r>
              <a:rPr lang="en-US" dirty="0"/>
              <a:t>Practicals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705" y="1774055"/>
            <a:ext cx="6554867" cy="2912052"/>
          </a:xfrm>
        </p:spPr>
        <p:txBody>
          <a:bodyPr>
            <a:normAutofit/>
          </a:bodyPr>
          <a:lstStyle/>
          <a:p>
            <a:r>
              <a:rPr lang="en-US" dirty="0"/>
              <a:t>A mix of a tutorial and a lab</a:t>
            </a:r>
          </a:p>
          <a:p>
            <a:r>
              <a:rPr lang="en-US" dirty="0"/>
              <a:t>For first year undergrads only</a:t>
            </a:r>
          </a:p>
          <a:p>
            <a:r>
              <a:rPr lang="en-US" dirty="0"/>
              <a:t>Students learn theoretical concepts and experimental skills through hands-on activities</a:t>
            </a:r>
          </a:p>
          <a:p>
            <a:r>
              <a:rPr lang="en-US" dirty="0"/>
              <a:t>Research shows students learn more effectively through participation</a:t>
            </a:r>
          </a:p>
          <a:p>
            <a:r>
              <a:rPr lang="en-US" dirty="0"/>
              <a:t>Work in small groups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700" y="299514"/>
            <a:ext cx="31750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9798" y="5366041"/>
            <a:ext cx="666877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“Tell me and I forget. Show me and I remember. Involve me and I understand." </a:t>
            </a:r>
            <a:r>
              <a:rPr lang="en-US" i="1" dirty="0"/>
              <a:t>- various attributions</a:t>
            </a:r>
          </a:p>
        </p:txBody>
      </p:sp>
    </p:spTree>
    <p:extLst>
      <p:ext uri="{BB962C8B-B14F-4D97-AF65-F5344CB8AC3E}">
        <p14:creationId xmlns:p14="http://schemas.microsoft.com/office/powerpoint/2010/main" val="23712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1" y="299514"/>
            <a:ext cx="6554867" cy="1016930"/>
          </a:xfrm>
        </p:spPr>
        <p:txBody>
          <a:bodyPr/>
          <a:lstStyle/>
          <a:p>
            <a:r>
              <a:rPr lang="en-US" dirty="0"/>
              <a:t>One-on-one tutoring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259" y="1539240"/>
            <a:ext cx="7677074" cy="32647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Office hours</a:t>
            </a:r>
            <a:r>
              <a:rPr lang="en-US" dirty="0"/>
              <a:t>: for students to drop by and ask questions</a:t>
            </a:r>
          </a:p>
          <a:p>
            <a:pPr lvl="1"/>
            <a:r>
              <a:rPr lang="en-US" dirty="0"/>
              <a:t>Or they can make an appointment</a:t>
            </a:r>
          </a:p>
          <a:p>
            <a:r>
              <a:rPr lang="en-US" b="1" dirty="0"/>
              <a:t>Challenge</a:t>
            </a:r>
            <a:r>
              <a:rPr lang="en-US" dirty="0"/>
              <a:t>: how to start helping when a student doesn’t arrive with specific questions. </a:t>
            </a:r>
          </a:p>
          <a:p>
            <a:pPr lvl="1"/>
            <a:r>
              <a:rPr lang="en-US" dirty="0"/>
              <a:t>Try to narrow down goals for a meeting to one or two key topics to cover. </a:t>
            </a:r>
          </a:p>
          <a:p>
            <a:pPr lvl="1"/>
            <a:r>
              <a:rPr lang="en-US" dirty="0"/>
              <a:t>Suggest strategies for studying &amp; follow-up actions</a:t>
            </a:r>
          </a:p>
          <a:p>
            <a:r>
              <a:rPr lang="en-US" dirty="0"/>
              <a:t>You can’t charge students for private tutoring in the course you are a TA in for extra tutoring (conflict of interest, unethical)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827088" y="5026074"/>
            <a:ext cx="659389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There are plenty of under-used opportunities for students to get help</a:t>
            </a:r>
            <a:r>
              <a:rPr lang="en-US" dirty="0"/>
              <a:t>: TA &amp; Professors’ office hours, Drop-in Centre, writing centers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20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39" y="299514"/>
            <a:ext cx="6554867" cy="1087613"/>
          </a:xfrm>
        </p:spPr>
        <p:txBody>
          <a:bodyPr/>
          <a:lstStyle/>
          <a:p>
            <a:r>
              <a:rPr lang="en-US" dirty="0"/>
              <a:t>Physics drop-in Centre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6EE22916-5EC8-8042-A801-0E3363FE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90" y="1415929"/>
            <a:ext cx="7704643" cy="3767670"/>
          </a:xfrm>
          <a:noFill/>
        </p:spPr>
        <p:txBody>
          <a:bodyPr/>
          <a:lstStyle/>
          <a:p>
            <a:pPr>
              <a:buClr>
                <a:schemeClr val="bg1"/>
              </a:buClr>
              <a:buFont typeface="Wingdings 3" pitchFamily="2" charset="2"/>
              <a:buChar char=""/>
            </a:pPr>
            <a:r>
              <a:rPr lang="en-US" dirty="0"/>
              <a:t>Undergrads can stop by during Drop-In Centre hours and ask questions to a TA</a:t>
            </a:r>
          </a:p>
          <a:p>
            <a:pPr>
              <a:buClr>
                <a:schemeClr val="bg1"/>
              </a:buClr>
            </a:pPr>
            <a:r>
              <a:rPr lang="en-US" dirty="0"/>
              <a:t>Focused on first-year classes (mostly PHY131)</a:t>
            </a:r>
          </a:p>
          <a:p>
            <a:pPr>
              <a:buClr>
                <a:schemeClr val="bg1"/>
              </a:buClr>
            </a:pPr>
            <a:r>
              <a:rPr lang="en-US" dirty="0"/>
              <a:t>If an advanced undergrad student drops by hoping for help, and you don’t know the material, that’s OK. </a:t>
            </a:r>
          </a:p>
          <a:p>
            <a:pPr>
              <a:buClr>
                <a:schemeClr val="bg1"/>
              </a:buClr>
            </a:pPr>
            <a:r>
              <a:rPr lang="en-US" dirty="0"/>
              <a:t>Encourage students to use 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68" y="299514"/>
            <a:ext cx="7061200" cy="152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FEB27"/>
                </a:solidFill>
              </a:rPr>
              <a:t>Proactively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Check 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839" y="2164707"/>
            <a:ext cx="4287367" cy="3104877"/>
          </a:xfrm>
        </p:spPr>
        <p:txBody>
          <a:bodyPr>
            <a:normAutofit/>
          </a:bodyPr>
          <a:lstStyle/>
          <a:p>
            <a:r>
              <a:rPr lang="en-US" dirty="0"/>
              <a:t>Avoid the temptation to think silence &amp; nods indicate students understand. </a:t>
            </a:r>
          </a:p>
          <a:p>
            <a:r>
              <a:rPr lang="en-US" dirty="0"/>
              <a:t>During practicals &amp; labs, engage student groups. Sometimes, students *think* they’re fine when they aren’t. </a:t>
            </a:r>
          </a:p>
          <a:p>
            <a:r>
              <a:rPr lang="en-US" dirty="0"/>
              <a:t>Don’t be afraid to be nosy!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1026" name="Picture 2" descr="http://4.bp.blogspot.com/-rdZo_NxkAdM/VRujSlZqF-I/AAAAAAAAD5E/Ke3_H7av858/s1600/knew%2Bwhat%2Bto%2B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8" y="2298980"/>
            <a:ext cx="2754674" cy="30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0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39" y="299514"/>
            <a:ext cx="6554867" cy="1087613"/>
          </a:xfrm>
        </p:spPr>
        <p:txBody>
          <a:bodyPr/>
          <a:lstStyle/>
          <a:p>
            <a:r>
              <a:rPr lang="en-US" dirty="0"/>
              <a:t>Will students </a:t>
            </a:r>
            <a:r>
              <a:rPr lang="en-US" b="1" dirty="0">
                <a:solidFill>
                  <a:srgbClr val="FFFF00"/>
                </a:solidFill>
              </a:rPr>
              <a:t>remember</a:t>
            </a:r>
            <a:r>
              <a:rPr lang="en-US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14" y="1658220"/>
            <a:ext cx="5698886" cy="4219441"/>
          </a:xfrm>
          <a:ln>
            <a:solidFill>
              <a:schemeClr val="bg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92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4957C6B5-FB90-B849-8CFF-0EAEB7CC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2EE066-AA90-364E-9DF2-5B6CB621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D27D9E6-882C-0D49-8540-0ECE08EECF3C}"/>
              </a:ext>
            </a:extLst>
          </p:cNvPr>
          <p:cNvSpPr txBox="1">
            <a:spLocks/>
          </p:cNvSpPr>
          <p:nvPr/>
        </p:nvSpPr>
        <p:spPr>
          <a:xfrm>
            <a:off x="744414" y="505498"/>
            <a:ext cx="6554867" cy="701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outline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391651F-4A9C-E541-B103-ECCC3ED418CD}"/>
              </a:ext>
            </a:extLst>
          </p:cNvPr>
          <p:cNvSpPr txBox="1">
            <a:spLocks/>
          </p:cNvSpPr>
          <p:nvPr/>
        </p:nvSpPr>
        <p:spPr>
          <a:xfrm>
            <a:off x="943705" y="1937044"/>
            <a:ext cx="6554867" cy="241225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Part I: Role of a TA</a:t>
            </a:r>
          </a:p>
          <a:p>
            <a:r>
              <a:rPr lang="en-US" dirty="0">
                <a:solidFill>
                  <a:schemeClr val="tx1"/>
                </a:solidFill>
              </a:rPr>
              <a:t>Part II: University Policies</a:t>
            </a:r>
          </a:p>
          <a:p>
            <a:r>
              <a:rPr lang="en-US" dirty="0">
                <a:solidFill>
                  <a:schemeClr val="tx1"/>
                </a:solidFill>
              </a:rPr>
              <a:t>Part III: Grading</a:t>
            </a:r>
          </a:p>
          <a:p>
            <a:r>
              <a:rPr lang="en-US" dirty="0">
                <a:solidFill>
                  <a:schemeClr val="tx1"/>
                </a:solidFill>
              </a:rPr>
              <a:t>Part IV: Teaching Tips and Tricks</a:t>
            </a:r>
          </a:p>
          <a:p>
            <a:r>
              <a:rPr lang="en-US" dirty="0">
                <a:solidFill>
                  <a:schemeClr val="tx1"/>
                </a:solidFill>
              </a:rPr>
              <a:t>Part V: Support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61388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43" y="299514"/>
            <a:ext cx="6554867" cy="1067170"/>
          </a:xfrm>
        </p:spPr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8239" y="2587964"/>
            <a:ext cx="7518149" cy="8708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dirty="0"/>
              <a:t>Marking is more than assessment and formal evaluation: it’s a critical opportunity for feedback that guides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97413" y="294127"/>
            <a:ext cx="5290948" cy="2076772"/>
          </a:xfrm>
        </p:spPr>
        <p:txBody>
          <a:bodyPr>
            <a:normAutofit/>
          </a:bodyPr>
          <a:lstStyle/>
          <a:p>
            <a:r>
              <a:rPr lang="en-US" dirty="0"/>
              <a:t>Evaluation informs students and TAs what they understand</a:t>
            </a:r>
          </a:p>
          <a:p>
            <a:r>
              <a:rPr lang="en-US" dirty="0"/>
              <a:t>Keep a personal record of grades (e.g. in addition to Quercus – never too safe!)</a:t>
            </a:r>
          </a:p>
        </p:txBody>
      </p:sp>
      <p:pic>
        <p:nvPicPr>
          <p:cNvPr id="3" name="Picture 7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4DDC5DE5-FF79-4256-9443-122A8D00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69" y="3641339"/>
            <a:ext cx="5934972" cy="25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4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44" y="299514"/>
            <a:ext cx="6554867" cy="978680"/>
          </a:xfrm>
        </p:spPr>
        <p:txBody>
          <a:bodyPr/>
          <a:lstStyle/>
          <a:p>
            <a:r>
              <a:rPr lang="en-US" dirty="0"/>
              <a:t>Quercus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88" y="1301686"/>
            <a:ext cx="8183880" cy="3875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A tool for communication between instructors, teaching assistants and students </a:t>
            </a:r>
          </a:p>
          <a:p>
            <a:r>
              <a:rPr lang="en-US" sz="2200" dirty="0"/>
              <a:t>Send emails to groups of students</a:t>
            </a:r>
          </a:p>
          <a:p>
            <a:r>
              <a:rPr lang="en-US" sz="2200" dirty="0"/>
              <a:t>Course announcements are posted</a:t>
            </a:r>
          </a:p>
          <a:p>
            <a:r>
              <a:rPr lang="en-US" sz="2200" dirty="0"/>
              <a:t>Online discussion board </a:t>
            </a:r>
          </a:p>
          <a:p>
            <a:r>
              <a:rPr lang="en-US" sz="2200" dirty="0"/>
              <a:t>Access to uploaded course documents </a:t>
            </a:r>
          </a:p>
          <a:p>
            <a:r>
              <a:rPr lang="en-US" sz="2200" dirty="0"/>
              <a:t>Grade book recording and tabulation </a:t>
            </a:r>
          </a:p>
          <a:p>
            <a:r>
              <a:rPr lang="en-US" sz="2200" dirty="0"/>
              <a:t>Online testing and assignment submission 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D596E6-B443-DB46-9AF2-55BDB5B35F7C}"/>
              </a:ext>
            </a:extLst>
          </p:cNvPr>
          <p:cNvSpPr txBox="1"/>
          <p:nvPr/>
        </p:nvSpPr>
        <p:spPr>
          <a:xfrm>
            <a:off x="735393" y="5351554"/>
            <a:ext cx="584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Quercus: Latin for oak tree. Continues </a:t>
            </a:r>
            <a:r>
              <a:rPr lang="en-US" dirty="0" err="1"/>
              <a:t>UofT’s</a:t>
            </a:r>
            <a:r>
              <a:rPr lang="en-US" dirty="0"/>
              <a:t> obsession with oak</a:t>
            </a:r>
          </a:p>
        </p:txBody>
      </p:sp>
    </p:spTree>
    <p:extLst>
      <p:ext uri="{BB962C8B-B14F-4D97-AF65-F5344CB8AC3E}">
        <p14:creationId xmlns:p14="http://schemas.microsoft.com/office/powerpoint/2010/main" val="364234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46" y="372552"/>
            <a:ext cx="3550920" cy="797487"/>
          </a:xfrm>
        </p:spPr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39" y="1687315"/>
            <a:ext cx="7178040" cy="368204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Give thought to each session: </a:t>
            </a:r>
          </a:p>
          <a:p>
            <a:pPr marL="0" indent="0">
              <a:buNone/>
            </a:pPr>
            <a:r>
              <a:rPr lang="en-US" dirty="0"/>
              <a:t>		What should students specifically learn? </a:t>
            </a:r>
          </a:p>
          <a:p>
            <a:pPr marL="0" indent="0">
              <a:buNone/>
            </a:pPr>
            <a:r>
              <a:rPr lang="en-US" dirty="0"/>
              <a:t>		Where might students have difficulty?</a:t>
            </a:r>
          </a:p>
          <a:p>
            <a:pPr marL="0" indent="0">
              <a:buNone/>
            </a:pPr>
            <a:r>
              <a:rPr lang="en-US" dirty="0"/>
              <a:t>		How will you help students build understanding?</a:t>
            </a:r>
          </a:p>
          <a:p>
            <a:r>
              <a:rPr lang="en-US" dirty="0"/>
              <a:t>Labs and practicals challenge students in both theoretical knowledge and experimental skills:  </a:t>
            </a:r>
            <a:r>
              <a:rPr lang="en-US" dirty="0">
                <a:solidFill>
                  <a:srgbClr val="FFFF00"/>
                </a:solidFill>
              </a:rPr>
              <a:t>perform experiments yourself before guiding students</a:t>
            </a:r>
          </a:p>
          <a:p>
            <a:pPr>
              <a:buClr>
                <a:srgbClr val="FFFFFF"/>
              </a:buClr>
            </a:pPr>
            <a:r>
              <a:rPr lang="en-US" dirty="0"/>
              <a:t>Find a lesson planning format that works for you – it doesn't have to be formal!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389120" y="4455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</a:rPr>
              <a:t>“Before anything else, preparation is the key to success.” 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</a:rPr>
              <a:t>– Alexander Graham Bell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3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299514"/>
            <a:ext cx="6554867" cy="1077002"/>
          </a:xfrm>
        </p:spPr>
        <p:txBody>
          <a:bodyPr/>
          <a:lstStyle/>
          <a:p>
            <a:r>
              <a:rPr lang="en-US" dirty="0"/>
              <a:t>Your first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404" y="1461074"/>
            <a:ext cx="7785306" cy="3702372"/>
          </a:xfrm>
          <a:ln>
            <a:noFill/>
          </a:ln>
        </p:spPr>
        <p:txBody>
          <a:bodyPr/>
          <a:lstStyle/>
          <a:p>
            <a:r>
              <a:rPr lang="en-US" dirty="0"/>
              <a:t>Arrive early &amp; check room for any complications </a:t>
            </a:r>
          </a:p>
          <a:p>
            <a:r>
              <a:rPr lang="en-US" dirty="0"/>
              <a:t>Write your contact information on the board/slide</a:t>
            </a:r>
          </a:p>
          <a:p>
            <a:r>
              <a:rPr lang="en-US" dirty="0"/>
              <a:t>Introduce yourself</a:t>
            </a:r>
          </a:p>
          <a:p>
            <a:r>
              <a:rPr lang="en-US" dirty="0"/>
              <a:t>Use an icebreaker to get students talking to you and each other </a:t>
            </a:r>
          </a:p>
          <a:p>
            <a:r>
              <a:rPr lang="en-US" dirty="0"/>
              <a:t>Explain how the sessions will run</a:t>
            </a:r>
          </a:p>
          <a:p>
            <a:r>
              <a:rPr lang="en-US" dirty="0"/>
              <a:t>Leave time for questions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22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14" y="299514"/>
            <a:ext cx="6958781" cy="1524000"/>
          </a:xfrm>
        </p:spPr>
        <p:txBody>
          <a:bodyPr>
            <a:normAutofit/>
          </a:bodyPr>
          <a:lstStyle/>
          <a:p>
            <a:r>
              <a:rPr lang="en-CA" dirty="0"/>
              <a:t>set expectations </a:t>
            </a:r>
            <a:br>
              <a:rPr lang="en-CA" dirty="0"/>
            </a:br>
            <a:r>
              <a:rPr lang="en-CA" dirty="0"/>
              <a:t>on </a:t>
            </a:r>
            <a:r>
              <a:rPr lang="en-CA" dirty="0">
                <a:solidFill>
                  <a:srgbClr val="FFFF00"/>
                </a:solidFill>
              </a:rPr>
              <a:t>the first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39" y="1784186"/>
            <a:ext cx="7329457" cy="3464456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en-CA" dirty="0"/>
              <a:t>Be clear about how students should communicate with you: email? In person? Blackboard?</a:t>
            </a:r>
          </a:p>
          <a:p>
            <a:r>
              <a:rPr lang="en-CA" dirty="0"/>
              <a:t>How long it will take you to respond. </a:t>
            </a:r>
          </a:p>
          <a:p>
            <a:r>
              <a:rPr lang="en-CA" dirty="0"/>
              <a:t>How students submit work.</a:t>
            </a:r>
          </a:p>
          <a:p>
            <a:r>
              <a:rPr lang="en-CA" dirty="0"/>
              <a:t>Explain the reasons for how you do things…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“I do not respond to emails the night before a mid-term because…”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82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Part II: University policies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8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46" y="299514"/>
            <a:ext cx="6554867" cy="949183"/>
          </a:xfrm>
        </p:spPr>
        <p:txBody>
          <a:bodyPr/>
          <a:lstStyle/>
          <a:p>
            <a:r>
              <a:rPr lang="en-CA" dirty="0"/>
              <a:t>TA policies: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15" y="1335715"/>
            <a:ext cx="8351520" cy="3344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Code of </a:t>
            </a:r>
            <a:r>
              <a:rPr lang="en-US" b="1" dirty="0" err="1"/>
              <a:t>Behaviour</a:t>
            </a:r>
            <a:r>
              <a:rPr lang="en-US" b="1" dirty="0"/>
              <a:t> on Academic Matters </a:t>
            </a:r>
          </a:p>
          <a:p>
            <a:r>
              <a:rPr lang="en-US" sz="1800" dirty="0"/>
              <a:t>http://</a:t>
            </a:r>
            <a:r>
              <a:rPr lang="en-US" sz="1800" dirty="0" err="1"/>
              <a:t>www.governingcouncil.utoronto.ca</a:t>
            </a:r>
            <a:r>
              <a:rPr lang="en-US" sz="1800" dirty="0"/>
              <a:t>/policies/</a:t>
            </a:r>
            <a:r>
              <a:rPr lang="en-US" sz="1800" dirty="0" err="1"/>
              <a:t>behaveac.htm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b="1" dirty="0"/>
              <a:t>Code of Student Conduct </a:t>
            </a:r>
          </a:p>
          <a:p>
            <a:r>
              <a:rPr lang="en-US" sz="1800" dirty="0"/>
              <a:t>http://</a:t>
            </a:r>
            <a:r>
              <a:rPr lang="en-US" sz="1800" dirty="0" err="1"/>
              <a:t>www.governingcouncil.utoronto.ca</a:t>
            </a:r>
            <a:r>
              <a:rPr lang="en-US" sz="1800" dirty="0"/>
              <a:t>/Asset4733.aspx?method=1 </a:t>
            </a:r>
          </a:p>
          <a:p>
            <a:pPr marL="0" indent="0">
              <a:buNone/>
            </a:pPr>
            <a:r>
              <a:rPr lang="en-US" b="1" dirty="0"/>
              <a:t>Freedom of Information and Protection of Privacy </a:t>
            </a:r>
          </a:p>
          <a:p>
            <a:r>
              <a:rPr lang="en-US" sz="1800" dirty="0"/>
              <a:t>http://</a:t>
            </a:r>
            <a:r>
              <a:rPr lang="en-US" sz="1800" dirty="0" err="1"/>
              <a:t>www.provost.utoronto.ca</a:t>
            </a:r>
            <a:r>
              <a:rPr lang="en-US" sz="1800" dirty="0"/>
              <a:t>/policy/</a:t>
            </a:r>
            <a:r>
              <a:rPr lang="en-US" sz="1800" dirty="0" err="1"/>
              <a:t>fippa.htm</a:t>
            </a:r>
            <a:r>
              <a:rPr lang="en-US" sz="18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056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45" y="299514"/>
            <a:ext cx="6554867" cy="942452"/>
          </a:xfrm>
        </p:spPr>
        <p:txBody>
          <a:bodyPr/>
          <a:lstStyle/>
          <a:p>
            <a:r>
              <a:rPr lang="en-CA" dirty="0"/>
              <a:t>Areas of responsibility	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699531"/>
              </p:ext>
            </p:extLst>
          </p:nvPr>
        </p:nvGraphicFramePr>
        <p:xfrm>
          <a:off x="1099457" y="1823514"/>
          <a:ext cx="6554788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9076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47" y="0"/>
            <a:ext cx="6554867" cy="1524000"/>
          </a:xfrm>
        </p:spPr>
        <p:txBody>
          <a:bodyPr/>
          <a:lstStyle/>
          <a:p>
            <a:r>
              <a:rPr lang="en-CA" dirty="0"/>
              <a:t>Respecting confidentiality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9435" y="1300723"/>
            <a:ext cx="7921898" cy="4637961"/>
          </a:xfrm>
        </p:spPr>
        <p:txBody>
          <a:bodyPr>
            <a:normAutofit/>
          </a:bodyPr>
          <a:lstStyle/>
          <a:p>
            <a:r>
              <a:rPr lang="en-CA" dirty="0"/>
              <a:t>You have access to sensitive information</a:t>
            </a:r>
          </a:p>
          <a:p>
            <a:r>
              <a:rPr lang="en-CA" dirty="0">
                <a:solidFill>
                  <a:srgbClr val="FFFF00"/>
                </a:solidFill>
              </a:rPr>
              <a:t>As an education professional, you are trusted </a:t>
            </a:r>
            <a:r>
              <a:rPr lang="en-CA" dirty="0"/>
              <a:t>to keep student information confidential</a:t>
            </a:r>
          </a:p>
          <a:p>
            <a:r>
              <a:rPr lang="en-CA" dirty="0"/>
              <a:t>Avoid putting grades on front page where it is easy for others to see</a:t>
            </a:r>
          </a:p>
          <a:p>
            <a:r>
              <a:rPr lang="en-CA" dirty="0"/>
              <a:t>Don’t identify individual students when discussing challenges or strategies with others (for example, when discussing mistakes in assignments in front of a classroom)</a:t>
            </a:r>
          </a:p>
          <a:p>
            <a:r>
              <a:rPr lang="en-CA" dirty="0"/>
              <a:t>Don’t leave marked tests and assignments out – not on your desk, not in the hallway! This goes for </a:t>
            </a:r>
            <a:r>
              <a:rPr lang="en-CA" dirty="0" err="1"/>
              <a:t>labbooks</a:t>
            </a:r>
            <a:r>
              <a:rPr lang="en-CA" dirty="0"/>
              <a:t> too.</a:t>
            </a:r>
          </a:p>
          <a:p>
            <a:r>
              <a:rPr lang="en-CA" dirty="0"/>
              <a:t>Encrypt your documents that have sensitive info</a:t>
            </a:r>
          </a:p>
        </p:txBody>
      </p:sp>
    </p:spTree>
    <p:extLst>
      <p:ext uri="{BB962C8B-B14F-4D97-AF65-F5344CB8AC3E}">
        <p14:creationId xmlns:p14="http://schemas.microsoft.com/office/powerpoint/2010/main" val="4084945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14" y="299514"/>
            <a:ext cx="8610600" cy="1524000"/>
          </a:xfrm>
        </p:spPr>
        <p:txBody>
          <a:bodyPr/>
          <a:lstStyle/>
          <a:p>
            <a:r>
              <a:rPr lang="en-US" dirty="0"/>
              <a:t>Safeguarding the learning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61" y="1768821"/>
            <a:ext cx="6554867" cy="41810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Policies: </a:t>
            </a:r>
          </a:p>
          <a:p>
            <a:r>
              <a:rPr lang="en-US" dirty="0"/>
              <a:t>Code of Student Conduct </a:t>
            </a:r>
          </a:p>
          <a:p>
            <a:r>
              <a:rPr lang="en-US" dirty="0"/>
              <a:t>Ontario Human Rights Code </a:t>
            </a:r>
          </a:p>
          <a:p>
            <a:r>
              <a:rPr lang="en-US" dirty="0"/>
              <a:t>Policy on Sexual Harassment </a:t>
            </a:r>
          </a:p>
          <a:p>
            <a:r>
              <a:rPr lang="en-US" dirty="0"/>
              <a:t>Policy on Appropriate Use of Information Technology </a:t>
            </a:r>
          </a:p>
          <a:p>
            <a:r>
              <a:rPr lang="en-US" dirty="0"/>
              <a:t>Accessibility for Ontarians with Disabilities Act </a:t>
            </a:r>
          </a:p>
          <a:p>
            <a:pPr marL="0" indent="0">
              <a:buNone/>
            </a:pPr>
            <a:r>
              <a:rPr lang="en-US" b="1" u="sng" dirty="0"/>
              <a:t>Where to go and what to do: </a:t>
            </a:r>
          </a:p>
          <a:p>
            <a:r>
              <a:rPr lang="en-US" dirty="0"/>
              <a:t>Campus police: (416) 978-2222 </a:t>
            </a:r>
          </a:p>
          <a:p>
            <a:r>
              <a:rPr lang="en-US" dirty="0"/>
              <a:t>Student crisis response: (416) 946-7111 </a:t>
            </a:r>
          </a:p>
          <a:p>
            <a:r>
              <a:rPr lang="en-US" dirty="0"/>
              <a:t>Equity offices on campus:</a:t>
            </a:r>
            <a:br>
              <a:rPr lang="en-US" dirty="0"/>
            </a:br>
            <a:r>
              <a:rPr lang="en-US" dirty="0"/>
              <a:t>Community Safety; Anti-racism and Cultural Diversity; Sexual and Gender Diversity; Sexual Harassment Office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4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50959"/>
            <a:ext cx="4865077" cy="762000"/>
          </a:xfrm>
        </p:spPr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51545" y="1631538"/>
            <a:ext cx="3716866" cy="609600"/>
          </a:xfrm>
        </p:spPr>
        <p:txBody>
          <a:bodyPr/>
          <a:lstStyle/>
          <a:p>
            <a:r>
              <a:rPr lang="en-US" dirty="0"/>
              <a:t>Deepak </a:t>
            </a:r>
            <a:r>
              <a:rPr lang="en-US" dirty="0" err="1" smtClean="0"/>
              <a:t>chandan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66717" y="1648207"/>
            <a:ext cx="3764051" cy="576262"/>
          </a:xfrm>
        </p:spPr>
        <p:txBody>
          <a:bodyPr/>
          <a:lstStyle/>
          <a:p>
            <a:r>
              <a:rPr lang="en-US" dirty="0"/>
              <a:t>CJ </a:t>
            </a:r>
            <a:r>
              <a:rPr lang="en-US" dirty="0" smtClean="0"/>
              <a:t>Woodford</a:t>
            </a:r>
          </a:p>
          <a:p>
            <a:r>
              <a:rPr lang="en-US" dirty="0" smtClean="0"/>
              <a:t>(he/him)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89951" y="2388825"/>
            <a:ext cx="4094180" cy="23419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Ph.D. candidate,               Prof. Murray’s research group + Gravity Group</a:t>
            </a:r>
          </a:p>
          <a:p>
            <a:r>
              <a:rPr lang="en-US" dirty="0">
                <a:solidFill>
                  <a:schemeClr val="tx1"/>
                </a:solidFill>
              </a:rPr>
              <a:t>TA in the Dept. of Physics since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32691" y="2402445"/>
            <a:ext cx="4104263" cy="3608448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PhD Physics, Sept 2018,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(Geophysics, Climate Dynamics, Atmospheric Physics)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Prof. Peltier’s group</a:t>
            </a:r>
          </a:p>
          <a:p>
            <a:r>
              <a:rPr lang="en-CA" dirty="0">
                <a:solidFill>
                  <a:schemeClr val="tx1"/>
                </a:solidFill>
              </a:rPr>
              <a:t>TA in the Dept. of Physics since 2010</a:t>
            </a:r>
          </a:p>
          <a:p>
            <a:r>
              <a:rPr lang="en-CA" dirty="0">
                <a:solidFill>
                  <a:schemeClr val="tx1"/>
                </a:solidFill>
              </a:rPr>
              <a:t>TA for 9 courses across two campuses</a:t>
            </a:r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219444"/>
            <a:ext cx="4149970" cy="1150461"/>
          </a:xfrm>
        </p:spPr>
        <p:txBody>
          <a:bodyPr/>
          <a:lstStyle/>
          <a:p>
            <a:pPr algn="ctr"/>
            <a:r>
              <a:rPr lang="en-US" b="1" dirty="0"/>
              <a:t>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1015" y="1495304"/>
            <a:ext cx="4149970" cy="3138175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Intellectual honesty </a:t>
            </a:r>
          </a:p>
          <a:p>
            <a:r>
              <a:rPr lang="en-US" dirty="0">
                <a:solidFill>
                  <a:schemeClr val="tx1"/>
                </a:solidFill>
              </a:rPr>
              <a:t>Appropriate use of information </a:t>
            </a:r>
          </a:p>
          <a:p>
            <a:r>
              <a:rPr lang="en-US" dirty="0">
                <a:solidFill>
                  <a:schemeClr val="tx1"/>
                </a:solidFill>
              </a:rPr>
              <a:t>Accurate citation and referencing (a problem for essay-type questions)</a:t>
            </a:r>
          </a:p>
          <a:p>
            <a:r>
              <a:rPr lang="en-US" dirty="0">
                <a:solidFill>
                  <a:schemeClr val="tx1"/>
                </a:solidFill>
              </a:rPr>
              <a:t>Awareness of and adherence to strict academic principles and values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03493" y="491086"/>
            <a:ext cx="3876383" cy="57626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violations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03493" y="1483879"/>
            <a:ext cx="3876384" cy="3149600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Plagiarism</a:t>
            </a:r>
          </a:p>
          <a:p>
            <a:r>
              <a:rPr lang="en-US" dirty="0">
                <a:solidFill>
                  <a:schemeClr val="tx1"/>
                </a:solidFill>
              </a:rPr>
              <a:t>Impersonation</a:t>
            </a:r>
          </a:p>
          <a:p>
            <a:r>
              <a:rPr lang="en-US" dirty="0">
                <a:solidFill>
                  <a:schemeClr val="tx1"/>
                </a:solidFill>
              </a:rPr>
              <a:t>Copying</a:t>
            </a:r>
          </a:p>
          <a:p>
            <a:r>
              <a:rPr lang="en-US" dirty="0">
                <a:solidFill>
                  <a:schemeClr val="tx1"/>
                </a:solidFill>
              </a:rPr>
              <a:t>Cheating</a:t>
            </a:r>
          </a:p>
          <a:p>
            <a:r>
              <a:rPr lang="en-US" dirty="0">
                <a:solidFill>
                  <a:schemeClr val="tx1"/>
                </a:solidFill>
              </a:rPr>
              <a:t>Purchased essays</a:t>
            </a:r>
          </a:p>
          <a:p>
            <a:r>
              <a:rPr lang="en-US" dirty="0">
                <a:solidFill>
                  <a:schemeClr val="tx1"/>
                </a:solidFill>
              </a:rPr>
              <a:t>Reusing materials from other courses</a:t>
            </a:r>
          </a:p>
          <a:p>
            <a:r>
              <a:rPr lang="en-US" dirty="0">
                <a:solidFill>
                  <a:schemeClr val="tx1"/>
                </a:solidFill>
              </a:rPr>
              <a:t>Misuse of digital sources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211015" y="5317703"/>
            <a:ext cx="828821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www.utoronto.ca/</a:t>
            </a:r>
            <a:r>
              <a:rPr lang="en-US" b="1" dirty="0" err="1"/>
              <a:t>academicintegrity</a:t>
            </a:r>
            <a:endParaRPr lang="en-US" b="1" dirty="0"/>
          </a:p>
          <a:p>
            <a:r>
              <a:rPr lang="en-US" b="1" dirty="0"/>
              <a:t>www.writing.utoronto.ca/advice/using-sources/how-not-to- plagiarize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78" y="297288"/>
            <a:ext cx="6554867" cy="1524000"/>
          </a:xfrm>
        </p:spPr>
        <p:txBody>
          <a:bodyPr>
            <a:normAutofit/>
          </a:bodyPr>
          <a:lstStyle/>
          <a:p>
            <a:r>
              <a:rPr lang="en-US" dirty="0"/>
              <a:t>academic integrity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cap="none" dirty="0"/>
              <a:t>(cheating)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357" y="2331903"/>
            <a:ext cx="7356231" cy="376767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Do not take action independently</a:t>
            </a:r>
          </a:p>
          <a:p>
            <a:r>
              <a:rPr lang="en-US" b="1" dirty="0">
                <a:solidFill>
                  <a:srgbClr val="DFEB27"/>
                </a:solidFill>
              </a:rPr>
              <a:t>Do not tell the student you suspect plagiarism  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Do not return any papers </a:t>
            </a:r>
          </a:p>
          <a:p>
            <a:r>
              <a:rPr lang="en-US" dirty="0"/>
              <a:t>Stop marking once you realize there might be an academic offense</a:t>
            </a:r>
          </a:p>
          <a:p>
            <a:r>
              <a:rPr lang="en-US" dirty="0"/>
              <a:t>Refer the problem to the instructor, who will follow U of T protocols </a:t>
            </a:r>
          </a:p>
          <a:p>
            <a:r>
              <a:rPr lang="en-US" dirty="0"/>
              <a:t>Assist the instructor by investigating if asked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It is an academic offence to not report cheating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31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3662" y="914625"/>
            <a:ext cx="2505941" cy="13446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11" y="299514"/>
            <a:ext cx="6554867" cy="1027841"/>
          </a:xfrm>
        </p:spPr>
        <p:txBody>
          <a:bodyPr/>
          <a:lstStyle/>
          <a:p>
            <a:r>
              <a:rPr lang="en-US" dirty="0"/>
              <a:t>Identifying cheating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84" y="989357"/>
            <a:ext cx="8003457" cy="40581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You’ll get to know your student’s style and quality of work. </a:t>
            </a:r>
          </a:p>
          <a:p>
            <a:r>
              <a:rPr lang="en-US" dirty="0"/>
              <a:t>Watch for abrupt change in quality: of a single answer or an entire assignment</a:t>
            </a:r>
          </a:p>
          <a:p>
            <a:r>
              <a:rPr lang="en-US" dirty="0"/>
              <a:t>Out of place sentences/passages that appear copied from another source (try Googling it)</a:t>
            </a:r>
          </a:p>
          <a:p>
            <a:r>
              <a:rPr lang="en-US" dirty="0"/>
              <a:t>Exact or very close wording to other students</a:t>
            </a:r>
          </a:p>
          <a:p>
            <a:r>
              <a:rPr lang="en-US" dirty="0"/>
              <a:t>Exact same typos and mistakes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455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Part III: marking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550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78" y="34047"/>
            <a:ext cx="6554867" cy="1524000"/>
          </a:xfrm>
        </p:spPr>
        <p:txBody>
          <a:bodyPr/>
          <a:lstStyle/>
          <a:p>
            <a:r>
              <a:rPr lang="en-US" dirty="0"/>
              <a:t>Fairness in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38" y="1231884"/>
            <a:ext cx="8226391" cy="4750203"/>
          </a:xfrm>
        </p:spPr>
        <p:txBody>
          <a:bodyPr>
            <a:noAutofit/>
          </a:bodyPr>
          <a:lstStyle/>
          <a:p>
            <a:r>
              <a:rPr lang="en-US" sz="1800" dirty="0"/>
              <a:t>Cover or ignore names before/while grading to guard against bias</a:t>
            </a:r>
          </a:p>
          <a:p>
            <a:r>
              <a:rPr lang="en-US" sz="1800" dirty="0"/>
              <a:t>Avoid grading while in a tired/negative emotional state</a:t>
            </a:r>
          </a:p>
          <a:p>
            <a:r>
              <a:rPr lang="en-US" sz="1800" dirty="0"/>
              <a:t>Be consistent, mark all the students in the same way </a:t>
            </a:r>
          </a:p>
          <a:p>
            <a:pPr lvl="1"/>
            <a:r>
              <a:rPr lang="en-US" dirty="0"/>
              <a:t>Rubrics help with this</a:t>
            </a:r>
          </a:p>
          <a:p>
            <a:pPr lvl="1"/>
            <a:r>
              <a:rPr lang="en-US" dirty="0"/>
              <a:t>Helps to mark one question for all students, then move to next question</a:t>
            </a:r>
          </a:p>
          <a:p>
            <a:pPr lvl="1"/>
            <a:r>
              <a:rPr lang="en-US" dirty="0"/>
              <a:t>When done one question, review the first few papers you marked to make sure you were consistent</a:t>
            </a:r>
          </a:p>
          <a:p>
            <a:r>
              <a:rPr lang="en-US" sz="1800" dirty="0"/>
              <a:t>Consistency is very important in multi-TA courses (ask other TAs how they approached difficult situations and reach consensus)</a:t>
            </a:r>
          </a:p>
          <a:p>
            <a:r>
              <a:rPr lang="en-US" sz="1800" dirty="0"/>
              <a:t>Read a few (~10) papers first to get a feeling for how students approached the problem (this “temperature check” helps  “normalizing” the grading scheme if need be)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902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299514"/>
            <a:ext cx="6554867" cy="978680"/>
          </a:xfrm>
        </p:spPr>
        <p:txBody>
          <a:bodyPr/>
          <a:lstStyle/>
          <a:p>
            <a:r>
              <a:rPr lang="en-US" dirty="0"/>
              <a:t>Rubrics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398" y="1508880"/>
            <a:ext cx="7962759" cy="297085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Method of marking which: </a:t>
            </a:r>
          </a:p>
          <a:p>
            <a:r>
              <a:rPr lang="en-US" dirty="0"/>
              <a:t>Increases efficiency since you know what you’re looking for and how much it’s worth</a:t>
            </a:r>
          </a:p>
          <a:p>
            <a:r>
              <a:rPr lang="en-US" dirty="0"/>
              <a:t>Ensures consistency and fairness</a:t>
            </a:r>
          </a:p>
          <a:p>
            <a:r>
              <a:rPr lang="en-US" dirty="0"/>
              <a:t>Justifies grade decisions</a:t>
            </a:r>
          </a:p>
          <a:p>
            <a:r>
              <a:rPr lang="en-US" dirty="0"/>
              <a:t>Helps students understand expectations and evaluate their own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0123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13" y="299514"/>
            <a:ext cx="6554867" cy="909854"/>
          </a:xfrm>
        </p:spPr>
        <p:txBody>
          <a:bodyPr/>
          <a:lstStyle/>
          <a:p>
            <a:r>
              <a:rPr lang="en-US" dirty="0"/>
              <a:t>Grading: disputes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64" y="1249275"/>
            <a:ext cx="7681452" cy="37676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Students are students – they WILL argue about grades</a:t>
            </a:r>
          </a:p>
          <a:p>
            <a:r>
              <a:rPr lang="en-US" dirty="0"/>
              <a:t>Do NOT comment on grading issues if you weren’t the marker – refer the student to the course instructor or marker. Listen respectfully and openly to student concerns</a:t>
            </a:r>
          </a:p>
          <a:p>
            <a:r>
              <a:rPr lang="en-US" dirty="0"/>
              <a:t>Encourage students to discuss why they got their mark – it’s an opportunity to help them identify misunderstandings</a:t>
            </a:r>
          </a:p>
          <a:p>
            <a:r>
              <a:rPr lang="en-US" dirty="0"/>
              <a:t>Feedback and comments should help remind you why you graded as you did</a:t>
            </a:r>
          </a:p>
          <a:p>
            <a:r>
              <a:rPr lang="en-US" dirty="0"/>
              <a:t>Use of a standard rubric can help justify grades</a:t>
            </a:r>
          </a:p>
          <a:p>
            <a:r>
              <a:rPr lang="en-US" dirty="0"/>
              <a:t>If you can’t resolve a dispute, discuss the issue with the course instructor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949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89" y="299514"/>
            <a:ext cx="8754602" cy="1524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Part IV: teaching tips and strategies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569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560494"/>
            <a:ext cx="3428999" cy="2218850"/>
          </a:xfrm>
        </p:spPr>
        <p:txBody>
          <a:bodyPr>
            <a:normAutofit/>
          </a:bodyPr>
          <a:lstStyle/>
          <a:p>
            <a:r>
              <a:rPr lang="en-US" dirty="0"/>
              <a:t>Each class has its own character &amp; challenges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>
          <a:xfrm>
            <a:off x="746760" y="2993089"/>
            <a:ext cx="5708061" cy="23298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Why are students in the course</a:t>
            </a:r>
          </a:p>
          <a:p>
            <a:r>
              <a:rPr lang="en-US" dirty="0">
                <a:solidFill>
                  <a:schemeClr val="tx1"/>
                </a:solidFill>
              </a:rPr>
              <a:t>What they are getting out of lectures</a:t>
            </a:r>
          </a:p>
          <a:p>
            <a:r>
              <a:rPr lang="en-US" dirty="0">
                <a:solidFill>
                  <a:schemeClr val="tx1"/>
                </a:solidFill>
              </a:rPr>
              <a:t>How do they learn best</a:t>
            </a:r>
          </a:p>
          <a:p>
            <a:r>
              <a:rPr lang="en-US" dirty="0">
                <a:solidFill>
                  <a:schemeClr val="tx1"/>
                </a:solidFill>
              </a:rPr>
              <a:t>Background knowledge &amp; understanding</a:t>
            </a:r>
          </a:p>
          <a:p>
            <a:r>
              <a:rPr lang="en-US" dirty="0">
                <a:solidFill>
                  <a:schemeClr val="tx1"/>
                </a:solidFill>
              </a:rPr>
              <a:t>English language barriers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38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8161" y="560494"/>
            <a:ext cx="4581808" cy="2072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CF6C75-2E46-4C2C-8E1A-8F477FC75685}"/>
              </a:ext>
            </a:extLst>
          </p:cNvPr>
          <p:cNvSpPr txBox="1"/>
          <p:nvPr/>
        </p:nvSpPr>
        <p:spPr>
          <a:xfrm>
            <a:off x="2797832" y="5625647"/>
            <a:ext cx="4074915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Get to know your students!</a:t>
            </a:r>
          </a:p>
        </p:txBody>
      </p:sp>
    </p:spTree>
    <p:extLst>
      <p:ext uri="{BB962C8B-B14F-4D97-AF65-F5344CB8AC3E}">
        <p14:creationId xmlns:p14="http://schemas.microsoft.com/office/powerpoint/2010/main" val="119317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25" y="488175"/>
            <a:ext cx="6219587" cy="662203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602526"/>
            <a:ext cx="7343518" cy="3468594"/>
          </a:xfrm>
        </p:spPr>
        <p:txBody>
          <a:bodyPr>
            <a:normAutofit/>
          </a:bodyPr>
          <a:lstStyle/>
          <a:p>
            <a:r>
              <a:rPr lang="en-US" dirty="0"/>
              <a:t>It can be tough to plan the right amount of material for a session</a:t>
            </a:r>
          </a:p>
          <a:p>
            <a:r>
              <a:rPr lang="en-US" b="1" dirty="0"/>
              <a:t>Aim to cover 1-3 critical skills/ideas </a:t>
            </a:r>
          </a:p>
          <a:p>
            <a:r>
              <a:rPr lang="en-US" dirty="0"/>
              <a:t>Create opportunities to be adaptable</a:t>
            </a:r>
          </a:p>
          <a:p>
            <a:r>
              <a:rPr lang="en-US" dirty="0"/>
              <a:t>Try to build your lesson plan in modules: enable yourself to drop/add parts because of the flow of the session.</a:t>
            </a:r>
          </a:p>
          <a:p>
            <a:r>
              <a:rPr lang="en-US" dirty="0"/>
              <a:t>Think about how </a:t>
            </a:r>
            <a:r>
              <a:rPr lang="en-US" b="1" dirty="0"/>
              <a:t>you</a:t>
            </a:r>
            <a:r>
              <a:rPr lang="en-US" dirty="0"/>
              <a:t> would have liked to be taught that subject as a student to identify where to spend more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1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57" y="365126"/>
            <a:ext cx="7886700" cy="1826745"/>
          </a:xfrm>
        </p:spPr>
        <p:txBody>
          <a:bodyPr>
            <a:normAutofit/>
          </a:bodyPr>
          <a:lstStyle/>
          <a:p>
            <a:r>
              <a:rPr lang="en-CA" b="1" dirty="0"/>
              <a:t>Survey</a:t>
            </a:r>
            <a:r>
              <a:rPr lang="en-CA" dirty="0"/>
              <a:t>: </a:t>
            </a:r>
            <a:br>
              <a:rPr lang="en-CA" dirty="0"/>
            </a:br>
            <a:r>
              <a:rPr lang="en-CA" dirty="0"/>
              <a:t>Do you already have </a:t>
            </a:r>
            <a:br>
              <a:rPr lang="en-CA" dirty="0"/>
            </a:br>
            <a:r>
              <a:rPr lang="en-CA" dirty="0">
                <a:solidFill>
                  <a:srgbClr val="FFFF00"/>
                </a:solidFill>
              </a:rPr>
              <a:t>teaching experience?</a:t>
            </a:r>
          </a:p>
        </p:txBody>
      </p:sp>
      <p:pic>
        <p:nvPicPr>
          <p:cNvPr id="1026" name="Picture 2" descr="http://img3.wikia.nocookie.net/__cb20130811200111/disney/images/9/9e/3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4" y="2675608"/>
            <a:ext cx="2283731" cy="30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>
                <a:solidFill>
                  <a:schemeClr val="tx1"/>
                </a:solidFill>
              </a:rPr>
              <a:pPr/>
              <a:t>4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38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4768"/>
            <a:ext cx="5151120" cy="1167722"/>
          </a:xfrm>
        </p:spPr>
        <p:txBody>
          <a:bodyPr/>
          <a:lstStyle/>
          <a:p>
            <a:r>
              <a:rPr lang="en-US" dirty="0"/>
              <a:t>When you don’t know the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1" y="1912588"/>
            <a:ext cx="4998720" cy="376767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RELAX! </a:t>
            </a:r>
            <a:r>
              <a:rPr lang="en-US" dirty="0"/>
              <a:t>It’s not the end of the world!</a:t>
            </a:r>
            <a:endParaRPr lang="en-US" b="1" dirty="0"/>
          </a:p>
          <a:p>
            <a:r>
              <a:rPr lang="en-US" dirty="0"/>
              <a:t>Ensure you understand the question </a:t>
            </a:r>
          </a:p>
          <a:p>
            <a:r>
              <a:rPr lang="en-US" dirty="0"/>
              <a:t>Commit to finding out what the answer is and get back to the student</a:t>
            </a:r>
          </a:p>
          <a:p>
            <a:r>
              <a:rPr lang="en-US" dirty="0"/>
              <a:t>If you are in front of a class, there is no shame in turning the hunt for an answer into a group effort!</a:t>
            </a:r>
          </a:p>
          <a:p>
            <a:r>
              <a:rPr lang="en-US" dirty="0"/>
              <a:t>Physicists are like physicians: there are specialists because there’s too much for one person to know everything!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40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2773" y="595791"/>
            <a:ext cx="2448560" cy="37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81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41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EB9D698C-A3C3-C944-8331-9D9BBF6B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49" y="1219284"/>
            <a:ext cx="7543800" cy="3767670"/>
          </a:xfrm>
        </p:spPr>
        <p:txBody>
          <a:bodyPr/>
          <a:lstStyle/>
          <a:p>
            <a:r>
              <a:rPr lang="en-US" dirty="0"/>
              <a:t>After each class/lab/practical, reflect on what went well or not</a:t>
            </a:r>
          </a:p>
          <a:p>
            <a:r>
              <a:rPr lang="en-US" dirty="0"/>
              <a:t>Apply new ideas about how to be effective to the next time you teach and share insights with others</a:t>
            </a:r>
          </a:p>
          <a:p>
            <a:endParaRPr lang="en-US" dirty="0"/>
          </a:p>
          <a:p>
            <a:r>
              <a:rPr lang="en-US" i="1" dirty="0"/>
              <a:t>Learning to teach is a continuous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0E0970D9-9D79-9047-911C-D0B8C24D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99514"/>
            <a:ext cx="6554867" cy="1037673"/>
          </a:xfrm>
        </p:spPr>
        <p:txBody>
          <a:bodyPr/>
          <a:lstStyle/>
          <a:p>
            <a:r>
              <a:rPr lang="en-US" dirty="0"/>
              <a:t>Reflection and iteration</a:t>
            </a:r>
          </a:p>
        </p:txBody>
      </p:sp>
    </p:spTree>
    <p:extLst>
      <p:ext uri="{BB962C8B-B14F-4D97-AF65-F5344CB8AC3E}">
        <p14:creationId xmlns:p14="http://schemas.microsoft.com/office/powerpoint/2010/main" val="3994285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1" y="299514"/>
            <a:ext cx="6554867" cy="1524000"/>
          </a:xfrm>
        </p:spPr>
        <p:txBody>
          <a:bodyPr/>
          <a:lstStyle/>
          <a:p>
            <a:r>
              <a:rPr lang="en-US" dirty="0"/>
              <a:t>Designing questions to ask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82" y="2079774"/>
            <a:ext cx="7282651" cy="31151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 mindful of implying there is a singular “right” answer </a:t>
            </a:r>
          </a:p>
          <a:p>
            <a:r>
              <a:rPr lang="en-US" dirty="0"/>
              <a:t>Ask a variety of question types</a:t>
            </a:r>
          </a:p>
          <a:p>
            <a:r>
              <a:rPr lang="en-US" dirty="0"/>
              <a:t>Encourage participation</a:t>
            </a:r>
          </a:p>
          <a:p>
            <a:r>
              <a:rPr lang="en-US" dirty="0"/>
              <a:t>Probe for intuition, partial understanding, &amp; logic </a:t>
            </a:r>
          </a:p>
          <a:p>
            <a:r>
              <a:rPr lang="en-US" dirty="0"/>
              <a:t>Aim to ask questions that prompt students to show their understanding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038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80" y="260186"/>
            <a:ext cx="7034546" cy="1524000"/>
          </a:xfrm>
        </p:spPr>
        <p:txBody>
          <a:bodyPr>
            <a:noAutofit/>
          </a:bodyPr>
          <a:lstStyle/>
          <a:p>
            <a:r>
              <a:rPr lang="en-CA" dirty="0"/>
              <a:t>Teaching tips: </a:t>
            </a:r>
            <a:br>
              <a:rPr lang="en-CA" dirty="0"/>
            </a:br>
            <a:r>
              <a:rPr lang="en-CA" dirty="0"/>
              <a:t>leave space for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31" y="2159479"/>
            <a:ext cx="7523544" cy="227076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CA" dirty="0"/>
              <a:t>Ensure you leave time for students to think about the question you asked</a:t>
            </a:r>
          </a:p>
          <a:p>
            <a:r>
              <a:rPr lang="en-CA" dirty="0"/>
              <a:t>Try not to answer your own questions</a:t>
            </a:r>
          </a:p>
          <a:p>
            <a:r>
              <a:rPr lang="en-CA" dirty="0"/>
              <a:t>Be comfortable standing in front of a class in a few seconds of silence</a:t>
            </a:r>
          </a:p>
          <a:p>
            <a:r>
              <a:rPr lang="en-CA" dirty="0"/>
              <a:t>Make them comfortable and at ease (often, students are shy and scared of being wrong in front of others)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481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13" y="279850"/>
            <a:ext cx="6554867" cy="1524000"/>
          </a:xfrm>
        </p:spPr>
        <p:txBody>
          <a:bodyPr/>
          <a:lstStyle/>
          <a:p>
            <a:r>
              <a:rPr lang="en-US" dirty="0"/>
              <a:t>Class management: Potential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69" y="1855262"/>
            <a:ext cx="7363379" cy="4058178"/>
          </a:xfrm>
        </p:spPr>
        <p:txBody>
          <a:bodyPr>
            <a:normAutofit/>
          </a:bodyPr>
          <a:lstStyle/>
          <a:p>
            <a:r>
              <a:rPr lang="en-US" dirty="0"/>
              <a:t>Food &amp; drink in labs</a:t>
            </a:r>
          </a:p>
          <a:p>
            <a:r>
              <a:rPr lang="en-US" dirty="0"/>
              <a:t>Teaching right before/after an exam or deadline</a:t>
            </a:r>
          </a:p>
          <a:p>
            <a:r>
              <a:rPr lang="en-US" dirty="0"/>
              <a:t>Inattentiveness (e.g. to instructions)</a:t>
            </a:r>
          </a:p>
          <a:p>
            <a:r>
              <a:rPr lang="en-US" dirty="0"/>
              <a:t>Not working constructively with group members</a:t>
            </a:r>
          </a:p>
          <a:p>
            <a:r>
              <a:rPr lang="en-US" dirty="0"/>
              <a:t>Creating excessive noise </a:t>
            </a:r>
          </a:p>
          <a:p>
            <a:r>
              <a:rPr lang="en-US" dirty="0"/>
              <a:t>Entering class late or leaving early </a:t>
            </a:r>
          </a:p>
          <a:p>
            <a:r>
              <a:rPr lang="en-US" dirty="0"/>
              <a:t>Use of phones (or computers) in the classroom </a:t>
            </a:r>
          </a:p>
          <a:p>
            <a:r>
              <a:rPr lang="en-US" dirty="0"/>
              <a:t>Disrespecting others’ rights to express their viewpoints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937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13" y="299514"/>
            <a:ext cx="6554867" cy="1019494"/>
          </a:xfrm>
        </p:spPr>
        <p:txBody>
          <a:bodyPr/>
          <a:lstStyle/>
          <a:p>
            <a:r>
              <a:rPr lang="en-US" dirty="0"/>
              <a:t>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881" y="1499048"/>
            <a:ext cx="7241026" cy="3250458"/>
          </a:xfrm>
        </p:spPr>
        <p:txBody>
          <a:bodyPr/>
          <a:lstStyle/>
          <a:p>
            <a:r>
              <a:rPr lang="en-US" dirty="0"/>
              <a:t>Listen carefully and attentively </a:t>
            </a:r>
          </a:p>
          <a:p>
            <a:r>
              <a:rPr lang="en-US" dirty="0"/>
              <a:t>Avoid pre-forming an answer or being too strict in how students should formulate their answer</a:t>
            </a:r>
          </a:p>
          <a:p>
            <a:r>
              <a:rPr lang="en-US" dirty="0"/>
              <a:t>Restate questions to confirm their understanding </a:t>
            </a:r>
          </a:p>
          <a:p>
            <a:r>
              <a:rPr lang="en-US" dirty="0"/>
              <a:t>Watch for signals of confusion in students               (don’t talk to the board!)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85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46" y="299514"/>
            <a:ext cx="6554867" cy="991958"/>
          </a:xfrm>
        </p:spPr>
        <p:txBody>
          <a:bodyPr/>
          <a:lstStyle/>
          <a:p>
            <a:r>
              <a:rPr lang="en-US" dirty="0"/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46" y="1150603"/>
            <a:ext cx="6554867" cy="376767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Encourage questions. </a:t>
            </a:r>
            <a:r>
              <a:rPr lang="en-US" dirty="0"/>
              <a:t>There are many reasons students are reluctant to ask.</a:t>
            </a:r>
          </a:p>
          <a:p>
            <a:r>
              <a:rPr lang="en-US" dirty="0"/>
              <a:t>Make sure you understand the question </a:t>
            </a:r>
          </a:p>
          <a:p>
            <a:r>
              <a:rPr lang="en-US" dirty="0"/>
              <a:t>Paraphrasing may help with understanding </a:t>
            </a:r>
          </a:p>
          <a:p>
            <a:r>
              <a:rPr lang="en-US" dirty="0"/>
              <a:t>Ask them what part they don’t understand </a:t>
            </a:r>
          </a:p>
          <a:p>
            <a:r>
              <a:rPr lang="en-US" dirty="0"/>
              <a:t>Pause and reflect, to help form clear answers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01" y="299514"/>
            <a:ext cx="6457361" cy="1094111"/>
          </a:xfrm>
        </p:spPr>
        <p:txBody>
          <a:bodyPr/>
          <a:lstStyle/>
          <a:p>
            <a:r>
              <a:rPr lang="en-US" dirty="0"/>
              <a:t>Choose words carefully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626" y="1757525"/>
            <a:ext cx="3952875" cy="3481392"/>
          </a:xfrm>
        </p:spPr>
        <p:txBody>
          <a:bodyPr/>
          <a:lstStyle/>
          <a:p>
            <a:r>
              <a:rPr lang="en-US" dirty="0"/>
              <a:t>Be deliberate &amp; precise in your choice of words</a:t>
            </a:r>
          </a:p>
          <a:p>
            <a:r>
              <a:rPr lang="en-US" dirty="0"/>
              <a:t>Your use of words is how students learn content</a:t>
            </a:r>
          </a:p>
          <a:p>
            <a:r>
              <a:rPr lang="en-US" dirty="0"/>
              <a:t>There are many basic terms which may not be understood by all students</a:t>
            </a:r>
          </a:p>
          <a:p>
            <a:pPr lvl="1"/>
            <a:r>
              <a:rPr lang="en-US" dirty="0"/>
              <a:t>E.g. precise vs accurate, error vs uncertainty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47</a:t>
            </a:fld>
            <a:endParaRPr lang="en-CA"/>
          </a:p>
        </p:txBody>
      </p:sp>
      <p:pic>
        <p:nvPicPr>
          <p:cNvPr id="2050" name="Picture 2" descr="http://blogs.agu.org/mountainbeltway/files/2011/10/table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2" y="1823514"/>
            <a:ext cx="3556061" cy="26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0383" y="4548425"/>
            <a:ext cx="3790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table from “Communicating the Science of Climate Change” by Richard C. J. Somerville and Susan Joy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Hassol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October 2011 issue of 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Physics Today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35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19" y="299514"/>
            <a:ext cx="6554867" cy="1524000"/>
          </a:xfrm>
        </p:spPr>
        <p:txBody>
          <a:bodyPr/>
          <a:lstStyle/>
          <a:p>
            <a:r>
              <a:rPr lang="en-US" dirty="0"/>
              <a:t>Effective feedback: </a:t>
            </a:r>
            <a:br>
              <a:rPr lang="en-US" dirty="0"/>
            </a:br>
            <a:r>
              <a:rPr lang="en-US" cap="none" dirty="0">
                <a:solidFill>
                  <a:srgbClr val="DFEB27"/>
                </a:solidFill>
              </a:rPr>
              <a:t>more than marking</a:t>
            </a:r>
            <a:endParaRPr lang="en-US" dirty="0">
              <a:solidFill>
                <a:srgbClr val="DFEB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983" y="2042944"/>
            <a:ext cx="6554867" cy="3290892"/>
          </a:xfrm>
        </p:spPr>
        <p:txBody>
          <a:bodyPr/>
          <a:lstStyle/>
          <a:p>
            <a:r>
              <a:rPr lang="en-US" dirty="0"/>
              <a:t>Formal evaluation (e.g. assignments, tests)</a:t>
            </a:r>
          </a:p>
          <a:p>
            <a:r>
              <a:rPr lang="en-US" dirty="0"/>
              <a:t>Informal feedback is critical to “scaffolding” student learning</a:t>
            </a:r>
          </a:p>
          <a:p>
            <a:pPr lvl="1"/>
            <a:r>
              <a:rPr lang="en-US" dirty="0"/>
              <a:t>Checking up on lab groups during session (probe with targeted questions)</a:t>
            </a:r>
          </a:p>
          <a:p>
            <a:pPr lvl="1"/>
            <a:r>
              <a:rPr lang="en-US" dirty="0"/>
              <a:t>Answering questions (e.g. tutorials, one-on-one meetings, etc.)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20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46" y="299514"/>
            <a:ext cx="6554867" cy="944824"/>
          </a:xfrm>
        </p:spPr>
        <p:txBody>
          <a:bodyPr/>
          <a:lstStyle/>
          <a:p>
            <a:r>
              <a:rPr lang="en-CA" dirty="0"/>
              <a:t>Classroom 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45" y="1244338"/>
            <a:ext cx="7696198" cy="2901731"/>
          </a:xfrm>
        </p:spPr>
        <p:txBody>
          <a:bodyPr/>
          <a:lstStyle/>
          <a:p>
            <a:r>
              <a:rPr lang="en-CA" dirty="0">
                <a:solidFill>
                  <a:srgbClr val="FFFF00"/>
                </a:solidFill>
              </a:rPr>
              <a:t>Be aware</a:t>
            </a:r>
            <a:r>
              <a:rPr lang="en-CA" dirty="0"/>
              <a:t>, receptive and responsive to the mental, emotional, and physical state of students in the learning environment</a:t>
            </a:r>
          </a:p>
          <a:p>
            <a:r>
              <a:rPr lang="en-CA" dirty="0">
                <a:solidFill>
                  <a:srgbClr val="FFFF00"/>
                </a:solidFill>
              </a:rPr>
              <a:t>Fostering a good relationship between you and students facilitates student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40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Part I: Role of a 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407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47" y="346649"/>
            <a:ext cx="5957676" cy="1048397"/>
          </a:xfrm>
        </p:spPr>
        <p:txBody>
          <a:bodyPr>
            <a:noAutofit/>
          </a:bodyPr>
          <a:lstStyle/>
          <a:p>
            <a:r>
              <a:rPr lang="en-CA" dirty="0"/>
              <a:t>Helping with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54" y="1605603"/>
            <a:ext cx="6554867" cy="311520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“Something isn’t working!”</a:t>
            </a:r>
          </a:p>
          <a:p>
            <a:r>
              <a:rPr lang="en-CA" dirty="0"/>
              <a:t>It’s tempting to fix equipment or adjust it to ensure a smooth lab experience. Resist. </a:t>
            </a:r>
          </a:p>
          <a:p>
            <a:r>
              <a:rPr lang="en-CA" dirty="0"/>
              <a:t>“Teachable moment”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50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8163" y="1507549"/>
            <a:ext cx="2412526" cy="16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73" y="299514"/>
            <a:ext cx="6554867" cy="1312470"/>
          </a:xfrm>
        </p:spPr>
        <p:txBody>
          <a:bodyPr/>
          <a:lstStyle/>
          <a:p>
            <a:r>
              <a:rPr lang="en-CA" dirty="0"/>
              <a:t>Teaching tips: misconceptions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440" y="1687368"/>
            <a:ext cx="5202725" cy="3720680"/>
          </a:xfrm>
        </p:spPr>
        <p:txBody>
          <a:bodyPr>
            <a:normAutofit/>
          </a:bodyPr>
          <a:lstStyle/>
          <a:p>
            <a:r>
              <a:rPr lang="en-CA" dirty="0"/>
              <a:t>It’s important to reflect and investigate what misconceptions and misunderstandings your students have.</a:t>
            </a:r>
          </a:p>
          <a:p>
            <a:r>
              <a:rPr lang="en-CA" dirty="0"/>
              <a:t>Try to understand where your students are starting from </a:t>
            </a:r>
          </a:p>
          <a:p>
            <a:r>
              <a:rPr lang="en-CA" b="1" dirty="0"/>
              <a:t>Misconceptions are what students think is true but is not. </a:t>
            </a:r>
            <a:r>
              <a:rPr lang="en-CA" dirty="0"/>
              <a:t>They are a significant obstacle to understanding.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51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46" y="520811"/>
            <a:ext cx="2368049" cy="36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32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67" y="299514"/>
            <a:ext cx="6554867" cy="869410"/>
          </a:xfrm>
        </p:spPr>
        <p:txBody>
          <a:bodyPr/>
          <a:lstStyle/>
          <a:p>
            <a:r>
              <a:rPr lang="en-CA" dirty="0"/>
              <a:t>Identifying misconceptions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226" y="1520299"/>
            <a:ext cx="6901694" cy="1889327"/>
          </a:xfrm>
        </p:spPr>
        <p:txBody>
          <a:bodyPr>
            <a:normAutofit/>
          </a:bodyPr>
          <a:lstStyle/>
          <a:p>
            <a:r>
              <a:rPr lang="en-CA" dirty="0"/>
              <a:t>E.g. “friction always opposes motion” but that’s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52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221226" y="3959521"/>
            <a:ext cx="6693535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“It [is not] what you don't know that gets you into trouble. It's what you know for sure that just [is not] so.</a:t>
            </a:r>
            <a:br>
              <a:rPr lang="en-CA" dirty="0"/>
            </a:br>
            <a:r>
              <a:rPr lang="en-CA" dirty="0"/>
              <a:t> - Mark Twain</a:t>
            </a:r>
          </a:p>
        </p:txBody>
      </p:sp>
    </p:spTree>
    <p:extLst>
      <p:ext uri="{BB962C8B-B14F-4D97-AF65-F5344CB8AC3E}">
        <p14:creationId xmlns:p14="http://schemas.microsoft.com/office/powerpoint/2010/main" val="353012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46" y="290087"/>
            <a:ext cx="6554867" cy="1524000"/>
          </a:xfrm>
        </p:spPr>
        <p:txBody>
          <a:bodyPr/>
          <a:lstStyle/>
          <a:p>
            <a:r>
              <a:rPr lang="en-US" dirty="0"/>
              <a:t>Public speaking: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everything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388" y="1823514"/>
            <a:ext cx="5347252" cy="4069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Become aware of the details</a:t>
            </a:r>
          </a:p>
          <a:p>
            <a:r>
              <a:rPr lang="en-US" dirty="0"/>
              <a:t>Your voice: volume, tone</a:t>
            </a:r>
          </a:p>
          <a:p>
            <a:r>
              <a:rPr lang="en-US" dirty="0"/>
              <a:t>Your eye contact</a:t>
            </a:r>
          </a:p>
          <a:p>
            <a:r>
              <a:rPr lang="en-US" dirty="0"/>
              <a:t>Choice of words</a:t>
            </a:r>
          </a:p>
          <a:p>
            <a:r>
              <a:rPr lang="en-US" dirty="0"/>
              <a:t>Body language</a:t>
            </a:r>
          </a:p>
          <a:p>
            <a:r>
              <a:rPr lang="en-US" dirty="0"/>
              <a:t>Enunciation</a:t>
            </a:r>
          </a:p>
          <a:p>
            <a:r>
              <a:rPr lang="en-US" dirty="0"/>
              <a:t>Confidence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will be a more detailed talk in two weeks about public speaking.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5386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01" y="299514"/>
            <a:ext cx="6554867" cy="1524000"/>
          </a:xfrm>
        </p:spPr>
        <p:txBody>
          <a:bodyPr/>
          <a:lstStyle/>
          <a:p>
            <a:r>
              <a:rPr lang="en-CA" dirty="0"/>
              <a:t>Teaching puts a new lens on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646" y="2381249"/>
            <a:ext cx="5274707" cy="1571625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CA" dirty="0"/>
              <a:t>You may start to recognize opportunities for new examples to use in the classroom in a variety of places: everyday life, your research, etc.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54</a:t>
            </a:fld>
            <a:endParaRPr lang="en-CA"/>
          </a:p>
        </p:txBody>
      </p:sp>
      <p:pic>
        <p:nvPicPr>
          <p:cNvPr id="1026" name="Picture 2" descr="Image result for simpsons go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4437430"/>
            <a:ext cx="2479674" cy="18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086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89" y="299514"/>
            <a:ext cx="8754602" cy="1524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Part V: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59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01" y="299514"/>
            <a:ext cx="6554867" cy="935397"/>
          </a:xfrm>
        </p:spPr>
        <p:txBody>
          <a:bodyPr/>
          <a:lstStyle/>
          <a:p>
            <a:r>
              <a:rPr lang="en-CA" dirty="0"/>
              <a:t>Teaching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73" y="1407011"/>
            <a:ext cx="6141720" cy="376767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Becoming an educator is a continuous process.  You have plenty of support available:</a:t>
            </a:r>
          </a:p>
          <a:p>
            <a:r>
              <a:rPr lang="en-CA" dirty="0"/>
              <a:t>Fellow TAs</a:t>
            </a:r>
          </a:p>
          <a:p>
            <a:r>
              <a:rPr lang="en-CA" dirty="0"/>
              <a:t>Course instructors</a:t>
            </a:r>
          </a:p>
          <a:p>
            <a:r>
              <a:rPr lang="en-CA" dirty="0"/>
              <a:t>Teaching Professors!</a:t>
            </a:r>
          </a:p>
          <a:p>
            <a:r>
              <a:rPr lang="en-CA" dirty="0"/>
              <a:t>TATP</a:t>
            </a:r>
          </a:p>
          <a:p>
            <a:r>
              <a:rPr lang="en-CA" dirty="0"/>
              <a:t>Other online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276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47" y="299514"/>
            <a:ext cx="6554867" cy="991958"/>
          </a:xfrm>
        </p:spPr>
        <p:txBody>
          <a:bodyPr/>
          <a:lstStyle/>
          <a:p>
            <a:r>
              <a:rPr lang="en-CA" dirty="0"/>
              <a:t>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52" y="1571648"/>
            <a:ext cx="7888882" cy="349997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 few key points to remember:</a:t>
            </a:r>
          </a:p>
          <a:p>
            <a:r>
              <a:rPr lang="en-CA" dirty="0"/>
              <a:t>There is no “one-size-fits-all” approach. Learn from your good experiences and mistakes.</a:t>
            </a:r>
          </a:p>
          <a:p>
            <a:r>
              <a:rPr lang="en-CA" dirty="0"/>
              <a:t>You will develop your own teaching style as you go.</a:t>
            </a:r>
          </a:p>
          <a:p>
            <a:r>
              <a:rPr lang="en-CA" dirty="0"/>
              <a:t>There are many opportunities offered by the department: find what suits you best.</a:t>
            </a:r>
          </a:p>
          <a:p>
            <a:r>
              <a:rPr lang="en-CA" dirty="0"/>
              <a:t>See </a:t>
            </a:r>
            <a:r>
              <a:rPr lang="en-CA" dirty="0" err="1"/>
              <a:t>TAing</a:t>
            </a:r>
            <a:r>
              <a:rPr lang="en-CA" dirty="0"/>
              <a:t> as an opportunity to develop your teaching skills: something that will be useful for your future career!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276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00" y="121920"/>
            <a:ext cx="6554867" cy="1524000"/>
          </a:xfrm>
        </p:spPr>
        <p:txBody>
          <a:bodyPr/>
          <a:lstStyle/>
          <a:p>
            <a:r>
              <a:rPr lang="en-CA" dirty="0"/>
              <a:t>Useful resources &amp; Professional development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1645919"/>
            <a:ext cx="5485924" cy="3850279"/>
          </a:xfrm>
          <a:ln>
            <a:solidFill>
              <a:schemeClr val="bg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5258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20" y="299514"/>
            <a:ext cx="6046867" cy="1524000"/>
          </a:xfrm>
        </p:spPr>
        <p:txBody>
          <a:bodyPr/>
          <a:lstStyle/>
          <a:p>
            <a:r>
              <a:rPr lang="en-US" dirty="0"/>
              <a:t>Reminder: </a:t>
            </a:r>
            <a:br>
              <a:rPr lang="en-US" dirty="0"/>
            </a:br>
            <a:r>
              <a:rPr lang="en-US" b="1" dirty="0"/>
              <a:t>TA training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18" y="1987360"/>
            <a:ext cx="5631607" cy="2883280"/>
          </a:xfrm>
        </p:spPr>
        <p:txBody>
          <a:bodyPr/>
          <a:lstStyle/>
          <a:p>
            <a:r>
              <a:rPr lang="en-US" dirty="0"/>
              <a:t>Week 1: Introduction to </a:t>
            </a:r>
            <a:r>
              <a:rPr lang="en-US" dirty="0" err="1"/>
              <a:t>TAing</a:t>
            </a:r>
            <a:endParaRPr lang="en-US" dirty="0"/>
          </a:p>
          <a:p>
            <a:r>
              <a:rPr lang="en-US" dirty="0"/>
              <a:t>Week 2: Micro-teaching (short lessons)</a:t>
            </a:r>
          </a:p>
          <a:p>
            <a:r>
              <a:rPr lang="en-US" dirty="0"/>
              <a:t>Week 3: Public Speaking (lecture)</a:t>
            </a:r>
          </a:p>
          <a:p>
            <a:r>
              <a:rPr lang="en-US" dirty="0"/>
              <a:t>Week 4: Micro-teaching, part 2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(also: improvisation workshop Sept. </a:t>
            </a:r>
            <a:r>
              <a:rPr lang="en-CA" smtClean="0"/>
              <a:t>12</a:t>
            </a:r>
            <a:r>
              <a:rPr lang="en-CA" smtClean="0"/>
              <a:t>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87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460" y="623858"/>
            <a:ext cx="7838643" cy="79546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WHAT IS YOUR </a:t>
            </a:r>
            <a:r>
              <a:rPr lang="en-CA" dirty="0">
                <a:solidFill>
                  <a:srgbClr val="FFFF00"/>
                </a:solidFill>
              </a:rPr>
              <a:t>PURPOSE</a:t>
            </a:r>
            <a:r>
              <a:rPr lang="en-CA" dirty="0">
                <a:solidFill>
                  <a:srgbClr val="FFFFFF"/>
                </a:solidFill>
              </a:rPr>
              <a:t> AS A TA?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>
                <a:solidFill>
                  <a:schemeClr val="tx1"/>
                </a:solidFill>
              </a:rPr>
              <a:pPr/>
              <a:t>6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294" y="2557429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Share experiences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8164" y="2453764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Insights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1405" y="3197099"/>
            <a:ext cx="3316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Convey the “big picture”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796" y="5124278"/>
            <a:ext cx="291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Model professionalism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2191" y="4722785"/>
            <a:ext cx="2093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Demonstrate high-quality thinking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0446" y="1536555"/>
            <a:ext cx="250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Approachable source of help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3633" y="3626150"/>
            <a:ext cx="223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Still remember </a:t>
            </a:r>
            <a:r>
              <a:rPr lang="en-US" sz="2400" dirty="0"/>
              <a:t>being</a:t>
            </a:r>
            <a:r>
              <a:rPr lang="en-US" sz="2000" dirty="0"/>
              <a:t> in undergrad</a:t>
            </a:r>
          </a:p>
        </p:txBody>
      </p:sp>
    </p:spTree>
    <p:extLst>
      <p:ext uri="{BB962C8B-B14F-4D97-AF65-F5344CB8AC3E}">
        <p14:creationId xmlns:p14="http://schemas.microsoft.com/office/powerpoint/2010/main" val="2342255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4712"/>
            <a:ext cx="6554867" cy="876187"/>
          </a:xfrm>
        </p:spPr>
        <p:txBody>
          <a:bodyPr>
            <a:normAutofit/>
          </a:bodyPr>
          <a:lstStyle/>
          <a:p>
            <a:r>
              <a:rPr lang="en-CA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60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772510" y="2117913"/>
            <a:ext cx="772510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Contacts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b="1" dirty="0"/>
              <a:t>Deepak Chandan:         	</a:t>
            </a:r>
            <a:r>
              <a:rPr lang="en-US" dirty="0" err="1"/>
              <a:t>dchandan@atmosp.physics.utoronto.ca</a:t>
            </a:r>
            <a:endParaRPr lang="en-US" dirty="0"/>
          </a:p>
          <a:p>
            <a:r>
              <a:rPr lang="en-US" b="1" dirty="0"/>
              <a:t>CJ Woodford</a:t>
            </a:r>
            <a:r>
              <a:rPr lang="en-US" dirty="0"/>
              <a:t>:                    </a:t>
            </a:r>
            <a:r>
              <a:rPr lang="en-US" dirty="0" err="1"/>
              <a:t>woodford@cita.utoronto.ca</a:t>
            </a:r>
            <a:endParaRPr lang="en-US" dirty="0"/>
          </a:p>
          <a:p>
            <a:r>
              <a:rPr lang="en-US" b="1" dirty="0"/>
              <a:t>Prof. Jason Harlow</a:t>
            </a:r>
            <a:r>
              <a:rPr lang="en-US" dirty="0"/>
              <a:t>:	</a:t>
            </a:r>
            <a:r>
              <a:rPr lang="en-US" dirty="0" err="1"/>
              <a:t>jharlow@physics.utoronto.ca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8324" y="5015934"/>
            <a:ext cx="4033476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/>
              <a:t>Acknowledgements &amp; Thanks</a:t>
            </a:r>
          </a:p>
          <a:p>
            <a:pPr algn="ctr"/>
            <a:r>
              <a:rPr lang="en-US" dirty="0"/>
              <a:t>Prof. Jason Harlow</a:t>
            </a:r>
          </a:p>
          <a:p>
            <a:pPr algn="ctr"/>
            <a:r>
              <a:rPr lang="en-US" dirty="0"/>
              <a:t>TATP</a:t>
            </a:r>
          </a:p>
          <a:p>
            <a:pPr algn="ctr"/>
            <a:r>
              <a:rPr lang="en-US" dirty="0"/>
              <a:t>Comics from: XKCD &amp; PHD Comics</a:t>
            </a:r>
          </a:p>
        </p:txBody>
      </p:sp>
    </p:spTree>
    <p:extLst>
      <p:ext uri="{BB962C8B-B14F-4D97-AF65-F5344CB8AC3E}">
        <p14:creationId xmlns:p14="http://schemas.microsoft.com/office/powerpoint/2010/main" val="149420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06" y="278380"/>
            <a:ext cx="5363312" cy="1043439"/>
          </a:xfrm>
        </p:spPr>
        <p:txBody>
          <a:bodyPr>
            <a:noAutofit/>
          </a:bodyPr>
          <a:lstStyle/>
          <a:p>
            <a:r>
              <a:rPr lang="en-CA" dirty="0"/>
              <a:t>Qualities of a great 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62307" y="1787649"/>
            <a:ext cx="3020219" cy="2617203"/>
          </a:xfrm>
          <a:ln>
            <a:noFill/>
          </a:ln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Enthusiastic</a:t>
            </a:r>
          </a:p>
          <a:p>
            <a:r>
              <a:rPr lang="en-CA" sz="2400" dirty="0">
                <a:solidFill>
                  <a:schemeClr val="tx1"/>
                </a:solidFill>
              </a:rPr>
              <a:t>Knowledgeable</a:t>
            </a:r>
          </a:p>
          <a:p>
            <a:r>
              <a:rPr lang="en-CA" sz="2400" dirty="0">
                <a:solidFill>
                  <a:schemeClr val="tx1"/>
                </a:solidFill>
              </a:rPr>
              <a:t>Motivated</a:t>
            </a:r>
          </a:p>
          <a:p>
            <a:r>
              <a:rPr lang="en-CA" sz="2400" dirty="0">
                <a:solidFill>
                  <a:schemeClr val="tx1"/>
                </a:solidFill>
              </a:rPr>
              <a:t>Organized</a:t>
            </a:r>
          </a:p>
          <a:p>
            <a:r>
              <a:rPr lang="en-CA" sz="2400" dirty="0">
                <a:solidFill>
                  <a:schemeClr val="tx1"/>
                </a:solidFill>
              </a:rPr>
              <a:t>Patient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>
                <a:solidFill>
                  <a:schemeClr val="tx1"/>
                </a:solidFill>
              </a:rPr>
              <a:pPr/>
              <a:t>7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1521179-82DA-404B-B013-CAB220F1FD20}"/>
              </a:ext>
            </a:extLst>
          </p:cNvPr>
          <p:cNvSpPr txBox="1">
            <a:spLocks/>
          </p:cNvSpPr>
          <p:nvPr/>
        </p:nvSpPr>
        <p:spPr>
          <a:xfrm>
            <a:off x="5182660" y="1781530"/>
            <a:ext cx="3020219" cy="2623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>
                <a:solidFill>
                  <a:schemeClr val="tx1"/>
                </a:solidFill>
              </a:rPr>
              <a:t>Available</a:t>
            </a:r>
          </a:p>
          <a:p>
            <a:r>
              <a:rPr lang="en-CA" sz="2400" dirty="0">
                <a:solidFill>
                  <a:schemeClr val="tx1"/>
                </a:solidFill>
              </a:rPr>
              <a:t>Adaptable</a:t>
            </a:r>
          </a:p>
          <a:p>
            <a:r>
              <a:rPr lang="en-CA" sz="2400" dirty="0">
                <a:solidFill>
                  <a:schemeClr val="tx1"/>
                </a:solidFill>
              </a:rPr>
              <a:t>Trustworthy</a:t>
            </a:r>
          </a:p>
          <a:p>
            <a:r>
              <a:rPr lang="en-CA" sz="2400" dirty="0">
                <a:solidFill>
                  <a:schemeClr val="tx1"/>
                </a:solidFill>
              </a:rPr>
              <a:t>Empathetic</a:t>
            </a:r>
          </a:p>
          <a:p>
            <a:r>
              <a:rPr lang="en-CA" sz="2400" dirty="0">
                <a:solidFill>
                  <a:schemeClr val="tx1"/>
                </a:solidFill>
              </a:rPr>
              <a:t>Proactive</a:t>
            </a:r>
          </a:p>
        </p:txBody>
      </p:sp>
    </p:spTree>
    <p:extLst>
      <p:ext uri="{BB962C8B-B14F-4D97-AF65-F5344CB8AC3E}">
        <p14:creationId xmlns:p14="http://schemas.microsoft.com/office/powerpoint/2010/main" val="20483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0" y="63541"/>
            <a:ext cx="6554867" cy="1524000"/>
          </a:xfrm>
        </p:spPr>
        <p:txBody>
          <a:bodyPr/>
          <a:lstStyle/>
          <a:p>
            <a:r>
              <a:rPr lang="en-CA" dirty="0"/>
              <a:t>Teachers as </a:t>
            </a:r>
            <a:r>
              <a:rPr lang="en-CA" dirty="0">
                <a:solidFill>
                  <a:srgbClr val="FFFF00"/>
                </a:solidFill>
              </a:rPr>
              <a:t>role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639" y="1317154"/>
            <a:ext cx="6494266" cy="375496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/>
              <a:t>Set the tone &amp; expectations</a:t>
            </a:r>
          </a:p>
          <a:p>
            <a:r>
              <a:rPr lang="en-CA" dirty="0"/>
              <a:t>Be organized</a:t>
            </a:r>
          </a:p>
          <a:p>
            <a:r>
              <a:rPr lang="en-CA" dirty="0"/>
              <a:t>Be consistent and honest</a:t>
            </a:r>
          </a:p>
          <a:p>
            <a:r>
              <a:rPr lang="en-CA" dirty="0"/>
              <a:t>Be firm in expectations, deadlines, etc.</a:t>
            </a:r>
          </a:p>
          <a:p>
            <a:r>
              <a:rPr lang="en-CA" dirty="0"/>
              <a:t>Be flexible as needed (professional judgement)</a:t>
            </a:r>
          </a:p>
          <a:p>
            <a:r>
              <a:rPr lang="en-CA" dirty="0"/>
              <a:t>Show enthusiasm </a:t>
            </a:r>
          </a:p>
          <a:p>
            <a:r>
              <a:rPr lang="en-CA" dirty="0"/>
              <a:t>Strive to build a good rapport with students</a:t>
            </a:r>
          </a:p>
          <a:p>
            <a:r>
              <a:rPr lang="en-CA" dirty="0"/>
              <a:t>Demonstrate quality thinking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9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0" y="63541"/>
            <a:ext cx="6554867" cy="1524000"/>
          </a:xfrm>
        </p:spPr>
        <p:txBody>
          <a:bodyPr/>
          <a:lstStyle/>
          <a:p>
            <a:r>
              <a:rPr lang="en-CA" dirty="0"/>
              <a:t>What’s in it for </a:t>
            </a:r>
            <a:r>
              <a:rPr lang="en-CA" dirty="0">
                <a:solidFill>
                  <a:srgbClr val="FFFF00"/>
                </a:solidFill>
              </a:rPr>
              <a:t>you</a:t>
            </a:r>
            <a:r>
              <a:rPr lang="en-CA" dirty="0"/>
              <a:t>?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78" y="1469552"/>
            <a:ext cx="7253133" cy="4391985"/>
          </a:xfrm>
          <a:ln>
            <a:noFill/>
          </a:ln>
        </p:spPr>
        <p:txBody>
          <a:bodyPr>
            <a:noAutofit/>
          </a:bodyPr>
          <a:lstStyle/>
          <a:p>
            <a:r>
              <a:rPr lang="en-CA" dirty="0"/>
              <a:t>Money…</a:t>
            </a:r>
          </a:p>
          <a:p>
            <a:r>
              <a:rPr lang="en-CA" dirty="0"/>
              <a:t>Opportunity to really understand something well</a:t>
            </a:r>
          </a:p>
          <a:p>
            <a:r>
              <a:rPr lang="en-CA" dirty="0"/>
              <a:t>Career development (looks good on resume)</a:t>
            </a:r>
          </a:p>
          <a:p>
            <a:r>
              <a:rPr lang="en-CA" dirty="0"/>
              <a:t>Speaking skills</a:t>
            </a:r>
          </a:p>
          <a:p>
            <a:r>
              <a:rPr lang="en-CA" dirty="0"/>
              <a:t>Teaching skills </a:t>
            </a:r>
          </a:p>
          <a:p>
            <a:r>
              <a:rPr lang="en-CA" dirty="0"/>
              <a:t>Build relationships with other people, helps expand your network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Resist the temptation of being ”bought out” of TA work by your supervisor in upper years if you don't want to  - do what's right for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Dept. of Physics, TA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4295-9918-411C-B2CE-C66F26B48736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858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29270</TotalTime>
  <Words>3344</Words>
  <Application>Microsoft Office PowerPoint</Application>
  <PresentationFormat>On-screen Show (4:3)</PresentationFormat>
  <Paragraphs>525</Paragraphs>
  <Slides>60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Century Gothic</vt:lpstr>
      <vt:lpstr>Wingdings 3</vt:lpstr>
      <vt:lpstr>Slice</vt:lpstr>
      <vt:lpstr>Being an effective  Physics TA</vt:lpstr>
      <vt:lpstr>PowerPoint Presentation</vt:lpstr>
      <vt:lpstr>Introductions</vt:lpstr>
      <vt:lpstr>Survey:  Do you already have  teaching experience?</vt:lpstr>
      <vt:lpstr>Part I: Role of a ta</vt:lpstr>
      <vt:lpstr>WHAT IS YOUR PURPOSE AS A TA?</vt:lpstr>
      <vt:lpstr>Qualities of a great ta</vt:lpstr>
      <vt:lpstr>Teachers as role models</vt:lpstr>
      <vt:lpstr>What’s in it for you?</vt:lpstr>
      <vt:lpstr>Common teaching concerns for new TAs </vt:lpstr>
      <vt:lpstr>Communicating with Course Instructor</vt:lpstr>
      <vt:lpstr>PowerPoint Presentation</vt:lpstr>
      <vt:lpstr>Tutorials</vt:lpstr>
      <vt:lpstr>Labs</vt:lpstr>
      <vt:lpstr>Practicals</vt:lpstr>
      <vt:lpstr>One-on-one tutoring</vt:lpstr>
      <vt:lpstr>Physics drop-in Centre</vt:lpstr>
      <vt:lpstr>Proactively  Check student understanding</vt:lpstr>
      <vt:lpstr>Will students remember?</vt:lpstr>
      <vt:lpstr>Grading</vt:lpstr>
      <vt:lpstr>Quercus</vt:lpstr>
      <vt:lpstr>preparation</vt:lpstr>
      <vt:lpstr>Your first class</vt:lpstr>
      <vt:lpstr>set expectations  on the first day</vt:lpstr>
      <vt:lpstr>Part II: University policies</vt:lpstr>
      <vt:lpstr>TA policies:</vt:lpstr>
      <vt:lpstr>Areas of responsibility </vt:lpstr>
      <vt:lpstr>Respecting confidentiality</vt:lpstr>
      <vt:lpstr>Safeguarding the learning environment</vt:lpstr>
      <vt:lpstr>Academic integrity</vt:lpstr>
      <vt:lpstr>academic integrity (cheating)</vt:lpstr>
      <vt:lpstr>Identifying cheating</vt:lpstr>
      <vt:lpstr>Part III: marking</vt:lpstr>
      <vt:lpstr>Fairness in Grading</vt:lpstr>
      <vt:lpstr>Rubrics</vt:lpstr>
      <vt:lpstr>Grading: disputes</vt:lpstr>
      <vt:lpstr>Part IV: teaching tips and strategies</vt:lpstr>
      <vt:lpstr>Each class has its own character &amp; challenges</vt:lpstr>
      <vt:lpstr>timing</vt:lpstr>
      <vt:lpstr>When you don’t know the answer</vt:lpstr>
      <vt:lpstr>Reflection and iteration</vt:lpstr>
      <vt:lpstr>Designing questions to ask students</vt:lpstr>
      <vt:lpstr>Teaching tips:  leave space for answers</vt:lpstr>
      <vt:lpstr>Class management: Potential challenges</vt:lpstr>
      <vt:lpstr>Listening</vt:lpstr>
      <vt:lpstr>Student questions</vt:lpstr>
      <vt:lpstr>Choose words carefully</vt:lpstr>
      <vt:lpstr>Effective feedback:  more than marking</vt:lpstr>
      <vt:lpstr>Classroom presence</vt:lpstr>
      <vt:lpstr>Helping with experiments</vt:lpstr>
      <vt:lpstr>Teaching tips: misconceptions</vt:lpstr>
      <vt:lpstr>Identifying misconceptions</vt:lpstr>
      <vt:lpstr>Public speaking:  everything matters</vt:lpstr>
      <vt:lpstr>Teaching puts a new lens on the world</vt:lpstr>
      <vt:lpstr>Part V: Resources</vt:lpstr>
      <vt:lpstr>Teaching support</vt:lpstr>
      <vt:lpstr>Perspectives</vt:lpstr>
      <vt:lpstr>Useful resources &amp; Professional development</vt:lpstr>
      <vt:lpstr>Reminder:  TA training schedule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an effective Physics TA</dc:title>
  <dc:creator>Dan Weaver</dc:creator>
  <cp:lastModifiedBy>Catherine</cp:lastModifiedBy>
  <cp:revision>295</cp:revision>
  <cp:lastPrinted>2015-09-09T12:53:57Z</cp:lastPrinted>
  <dcterms:created xsi:type="dcterms:W3CDTF">2015-08-17T15:11:01Z</dcterms:created>
  <dcterms:modified xsi:type="dcterms:W3CDTF">2018-09-05T16:26:31Z</dcterms:modified>
</cp:coreProperties>
</file>