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382" r:id="rId3"/>
    <p:sldId id="543" r:id="rId4"/>
    <p:sldId id="429" r:id="rId5"/>
    <p:sldId id="434" r:id="rId6"/>
    <p:sldId id="472" r:id="rId7"/>
    <p:sldId id="393" r:id="rId8"/>
    <p:sldId id="546" r:id="rId9"/>
    <p:sldId id="548" r:id="rId10"/>
    <p:sldId id="549" r:id="rId11"/>
    <p:sldId id="550" r:id="rId12"/>
    <p:sldId id="551" r:id="rId13"/>
    <p:sldId id="576" r:id="rId14"/>
    <p:sldId id="577" r:id="rId15"/>
    <p:sldId id="552" r:id="rId16"/>
    <p:sldId id="553" r:id="rId17"/>
    <p:sldId id="556" r:id="rId18"/>
    <p:sldId id="557" r:id="rId19"/>
    <p:sldId id="558" r:id="rId20"/>
    <p:sldId id="559" r:id="rId21"/>
    <p:sldId id="560" r:id="rId22"/>
    <p:sldId id="578" r:id="rId23"/>
    <p:sldId id="583" r:id="rId24"/>
    <p:sldId id="579" r:id="rId25"/>
    <p:sldId id="567" r:id="rId26"/>
    <p:sldId id="568" r:id="rId27"/>
    <p:sldId id="569" r:id="rId28"/>
    <p:sldId id="570" r:id="rId29"/>
    <p:sldId id="519" r:id="rId30"/>
    <p:sldId id="521" r:id="rId31"/>
    <p:sldId id="580" r:id="rId32"/>
    <p:sldId id="508" r:id="rId33"/>
    <p:sldId id="509" r:id="rId34"/>
    <p:sldId id="479" r:id="rId35"/>
    <p:sldId id="469" r:id="rId36"/>
    <p:sldId id="409" r:id="rId37"/>
    <p:sldId id="540" r:id="rId38"/>
    <p:sldId id="484" r:id="rId39"/>
    <p:sldId id="585" r:id="rId40"/>
    <p:sldId id="501" r:id="rId41"/>
    <p:sldId id="584" r:id="rId42"/>
    <p:sldId id="582" r:id="rId43"/>
    <p:sldId id="478" r:id="rId44"/>
    <p:sldId id="566" r:id="rId45"/>
    <p:sldId id="525" r:id="rId46"/>
    <p:sldId id="533" r:id="rId47"/>
    <p:sldId id="518" r:id="rId48"/>
    <p:sldId id="581" r:id="rId4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66FFFF"/>
    <a:srgbClr val="CC6600"/>
    <a:srgbClr val="FF0000"/>
    <a:srgbClr val="CCFFFF"/>
    <a:srgbClr val="0000FF"/>
    <a:srgbClr val="FF7C80"/>
    <a:srgbClr val="0000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5" autoAdjust="0"/>
    <p:restoredTop sz="94652" autoAdjust="0"/>
  </p:normalViewPr>
  <p:slideViewPr>
    <p:cSldViewPr snapToGrid="0" snapToObjects="1">
      <p:cViewPr varScale="1">
        <p:scale>
          <a:sx n="65" d="100"/>
          <a:sy n="65" d="100"/>
        </p:scale>
        <p:origin x="14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281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406774-4473-4FC4-BB6B-03CE6E943075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BBF9E-D4A2-46E9-9CF9-F1D46D63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0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23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58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40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43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53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57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90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4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3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46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3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Significant player in ozone-depletion and </a:t>
            </a:r>
            <a:r>
              <a:rPr lang="en-US" dirty="0" err="1" smtClean="0"/>
              <a:t>ODGases</a:t>
            </a:r>
            <a:r>
              <a:rPr lang="en-US" dirty="0" smtClean="0"/>
              <a:t>.</a:t>
            </a:r>
            <a:r>
              <a:rPr lang="en-US" baseline="0" dirty="0" smtClean="0"/>
              <a:t>  Second largest contributor…  that’s because production for all uses has been ~zero since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06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7EA8C-F584-456B-9BEE-0EFDB75508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04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55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9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5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20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NOAA network, weekly</a:t>
            </a:r>
            <a:r>
              <a:rPr lang="en-US" baseline="0" dirty="0" smtClean="0"/>
              <a:t> flasks at remote sites, and in-situ data, but also </a:t>
            </a:r>
            <a:r>
              <a:rPr lang="en-US" baseline="0" dirty="0" err="1" smtClean="0"/>
              <a:t>dairly</a:t>
            </a:r>
            <a:r>
              <a:rPr lang="en-US" baseline="0" dirty="0" smtClean="0"/>
              <a:t> samples over the US from towers, and bi-weekly from aircraft—vertical monitoring of the atmosphere over the US and a few other locations (RTA).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7EA8C-F584-456B-9BEE-0EFDB75508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17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Significant player in ozone-depletion and </a:t>
            </a:r>
            <a:r>
              <a:rPr lang="en-US" dirty="0" err="1" smtClean="0"/>
              <a:t>ODGases</a:t>
            </a:r>
            <a:r>
              <a:rPr lang="en-US" dirty="0" smtClean="0"/>
              <a:t>.</a:t>
            </a:r>
            <a:r>
              <a:rPr lang="en-US" baseline="0" dirty="0" smtClean="0"/>
              <a:t>  Second largest contributor…  that’s because production for all uses has been ~zero since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NOAA network, weekly</a:t>
            </a:r>
            <a:r>
              <a:rPr lang="en-US" baseline="0" dirty="0" smtClean="0"/>
              <a:t> flasks at remote sites, and in-situ data, but also </a:t>
            </a:r>
            <a:r>
              <a:rPr lang="en-US" baseline="0" dirty="0" err="1" smtClean="0"/>
              <a:t>dairly</a:t>
            </a:r>
            <a:r>
              <a:rPr lang="en-US" baseline="0" dirty="0" smtClean="0"/>
              <a:t> samples over the US from towers, and bi-weekly from aircraft—vertical monitoring of the atmosphere over the US and a few other locations (RTA).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7EA8C-F584-456B-9BEE-0EFDB75508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3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2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42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0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BF9E-D4A2-46E9-9CF9-F1D46D639C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0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2D99-600E-4721-8655-1FFFBB067B9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989B-C14E-407A-9B83-32AE474FC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6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F899-D1B8-44F7-89F7-A39B86C2D1F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989B-C14E-407A-9B83-32AE474FC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4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AA8E-50ED-4B83-AEFF-1F78CB69F6AF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989B-C14E-407A-9B83-32AE474FC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1E5E0-21C6-4645-A955-E6DE73E6B53A}" type="datetime1">
              <a:rPr lang="en-US" smtClean="0">
                <a:solidFill>
                  <a:srgbClr val="000000"/>
                </a:solidFill>
              </a:r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C8C66-6E14-4657-86A2-3483118F2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A1EDC-A340-4753-9A14-A202726C59EF}" type="datetime1">
              <a:rPr lang="en-US" smtClean="0">
                <a:solidFill>
                  <a:srgbClr val="000000"/>
                </a:solidFill>
              </a:r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A23A-B599-417F-B9BA-40D15A3AD0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21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17E07-7721-4D36-ACAF-A80FADB2CAA5}" type="datetime1">
              <a:rPr lang="en-US" smtClean="0">
                <a:solidFill>
                  <a:srgbClr val="000000"/>
                </a:solidFill>
              </a:r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5AA66-6962-409E-94AB-385236950E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2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D503-EC3B-4830-8476-3B76EE96E87D}" type="datetime1">
              <a:rPr lang="en-US" smtClean="0">
                <a:solidFill>
                  <a:srgbClr val="000000"/>
                </a:solidFill>
              </a:r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84E83-C344-43C4-88AA-E4BB4B16D9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3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2C3A5-E929-456F-8F15-6BA1C28744B1}" type="datetime1">
              <a:rPr lang="en-US" smtClean="0">
                <a:solidFill>
                  <a:srgbClr val="000000"/>
                </a:solidFill>
              </a:r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EAAE0-7F90-4890-95AE-B9A9F6280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22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5B1C-17D9-4F4E-88DE-53A9712F1AE3}" type="datetime1">
              <a:rPr lang="en-US" smtClean="0">
                <a:solidFill>
                  <a:srgbClr val="000000"/>
                </a:solidFill>
              </a:r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B0AA-2AEB-4FB5-905B-E8D076D63E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64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FD362-3DC9-4E9C-8646-7CBCE7C3708D}" type="datetime1">
              <a:rPr lang="en-US" smtClean="0">
                <a:solidFill>
                  <a:srgbClr val="000000"/>
                </a:solidFill>
              </a:r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DB3D3-D2A9-497F-9794-EBD5D8950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295F-A9CA-4601-8CF2-7871F827EDB9}" type="datetime1">
              <a:rPr lang="en-US" smtClean="0">
                <a:solidFill>
                  <a:srgbClr val="000000"/>
                </a:solidFill>
              </a:r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B11C-93E2-4DE4-A94A-A6A0FD5406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2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7837-5F5D-4F84-89CD-B535C093F33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989B-C14E-407A-9B83-32AE474FC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66E99-5A8E-4B87-A54B-89A99C50EA3E}" type="datetime1">
              <a:rPr lang="en-US" smtClean="0">
                <a:solidFill>
                  <a:srgbClr val="000000"/>
                </a:solidFill>
              </a:r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D6B7-4EFC-4A28-8E1E-49F7A32564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37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F7475-FE48-42F7-9306-10E8462E8FF6}" type="datetime1">
              <a:rPr lang="en-US" smtClean="0">
                <a:solidFill>
                  <a:srgbClr val="000000"/>
                </a:solidFill>
              </a:r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4B0F1-458D-4CE8-A75A-ABBB9073BB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64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DC84A-90C6-42FE-8F91-6175F4EC41BA}" type="datetime1">
              <a:rPr lang="en-US" smtClean="0">
                <a:solidFill>
                  <a:srgbClr val="000000"/>
                </a:solidFill>
              </a:r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5D70D-D455-4464-A3BB-95B9BF8F9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332C-D7E3-4065-8A97-0B582457C21D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989B-C14E-407A-9B83-32AE474FC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1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8555-CFC4-4F95-815B-E9117AD358D9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989B-C14E-407A-9B83-32AE474FC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154-0C40-4A6A-BE5F-1B56DD65485E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989B-C14E-407A-9B83-32AE474FC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5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DDB6-5581-4B17-B257-311A1A5B0201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989B-C14E-407A-9B83-32AE474FC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7E5E-37BC-4775-A29D-D32ED72085ED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989B-C14E-407A-9B83-32AE474FC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4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4E2E-F58B-47A7-832D-7503B0A7529F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989B-C14E-407A-9B83-32AE474FC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1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8CE-28B8-4F78-BA62-EE889F89C9D7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989B-C14E-407A-9B83-32AE474FC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ED85F-B13C-40A2-9590-3F13FB1FDD5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2989B-C14E-407A-9B83-32AE474FC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5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45351-8F5E-40DC-B5BD-B92402D4EDAA}" type="datetime1">
              <a:rPr lang="en-US" smtClean="0">
                <a:solidFill>
                  <a:srgbClr val="000000"/>
                </a:solidFill>
              </a:rPr>
              <a:t>2/27/2020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8AC94-2F80-4030-AA3E-3A08A85E79A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22.emf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242" y="1011985"/>
            <a:ext cx="50760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Montzka</a:t>
            </a:r>
          </a:p>
          <a:p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Global Monitoring Division, 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Boulder,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337" y="78426"/>
            <a:ext cx="8517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surprising case of CFC-11:  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we fallen off the path to ozone layer recovery?</a:t>
            </a:r>
          </a:p>
        </p:txBody>
      </p:sp>
      <p:pic>
        <p:nvPicPr>
          <p:cNvPr id="6" name="Picture 5" descr="NOAA_logo_color">
            <a:extLst>
              <a:ext uri="{FF2B5EF4-FFF2-40B4-BE49-F238E27FC236}">
                <a16:creationId xmlns:a16="http://schemas.microsoft.com/office/drawing/2014/main" id="{15DDECF9-DCFA-F24E-9418-6F200F1A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63" y="5932146"/>
            <a:ext cx="836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234" y="4026491"/>
            <a:ext cx="7731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to:</a:t>
            </a: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Colleagues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NOAA and CIRES.</a:t>
            </a: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co-authors on associated papers</a:t>
            </a:r>
            <a:endParaRPr lang="en-US" altLang="en-US" sz="14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tabLst>
                <a:tab pos="463550" algn="l"/>
              </a:tabLst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Montzka </a:t>
            </a:r>
            <a:r>
              <a:rPr lang="fr-F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2018, https://doi.org/10.1038/s41586-018-0106-2</a:t>
            </a:r>
          </a:p>
          <a:p>
            <a:pPr marL="342900" indent="-342900">
              <a:tabLst>
                <a:tab pos="463550" algn="l"/>
              </a:tabLst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Rigby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2019, https://doi.org/10.1038/s41586-019-1193-4</a:t>
            </a:r>
          </a:p>
          <a:p>
            <a:pPr marL="342900" indent="-342900">
              <a:tabLst>
                <a:tab pos="463550" algn="l"/>
              </a:tabLs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Ray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2020, https://doi.org/10.1038/s41561-019-0507-3</a:t>
            </a:r>
          </a:p>
          <a:p>
            <a:pPr marL="342900" indent="-342900">
              <a:tabLst>
                <a:tab pos="463550" algn="l"/>
              </a:tabLs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tabLst>
                <a:tab pos="46355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and cooperative institutes around the world helping with flask sampling and instrument maintenance</a:t>
            </a:r>
          </a:p>
          <a:p>
            <a:pPr marL="342900" indent="-342900">
              <a:tabLst>
                <a:tab pos="463550" algn="l"/>
              </a:tabLst>
            </a:pPr>
            <a:endParaRPr lang="en-US" sz="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tabLst>
                <a:tab pos="46355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AGAGE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of scientists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041" y="3706777"/>
            <a:ext cx="2003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/>
                </a:solidFill>
              </a:rPr>
              <a:t>Sunrise at the Mauna Loa Baseline Observatory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0219" y="589395"/>
            <a:ext cx="4365523" cy="6180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3" y="606119"/>
            <a:ext cx="4287645" cy="625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44427" y="637639"/>
            <a:ext cx="438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Hemispheric mean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concentration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59175" y="3279070"/>
            <a:ext cx="2849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Global rate of change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4836" y="95081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5979" y="129840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SH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6633" y="3069771"/>
            <a:ext cx="85411" cy="10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15497" y="3126715"/>
            <a:ext cx="85411" cy="10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238713" y="3170207"/>
            <a:ext cx="85411" cy="9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45878" y="4674110"/>
            <a:ext cx="85411" cy="9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01925" y="4756074"/>
            <a:ext cx="152442" cy="138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86449" y="4692433"/>
            <a:ext cx="85411" cy="9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636728" y="455007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458588" y="456839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238713" y="435387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-567512" y="1676002"/>
            <a:ext cx="2365556" cy="373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Mole fraction (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ppt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16200000">
            <a:off x="-597007" y="3901536"/>
            <a:ext cx="2365556" cy="373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Global rate (per </a:t>
            </a:r>
            <a:r>
              <a:rPr lang="en-US" sz="1600" dirty="0" err="1" smtClean="0">
                <a:solidFill>
                  <a:schemeClr val="tx1"/>
                </a:solidFill>
              </a:rPr>
              <a:t>yr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-136326" y="5457825"/>
            <a:ext cx="1503185" cy="480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Difference 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(N – S;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ppt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62309" y="4934309"/>
            <a:ext cx="4183812" cy="1794295"/>
          </a:xfrm>
          <a:custGeom>
            <a:avLst/>
            <a:gdLst>
              <a:gd name="connsiteX0" fmla="*/ 836763 w 4183812"/>
              <a:gd name="connsiteY0" fmla="*/ 0 h 1794295"/>
              <a:gd name="connsiteX1" fmla="*/ 4183812 w 4183812"/>
              <a:gd name="connsiteY1" fmla="*/ 0 h 1794295"/>
              <a:gd name="connsiteX2" fmla="*/ 4175185 w 4183812"/>
              <a:gd name="connsiteY2" fmla="*/ 1794295 h 1794295"/>
              <a:gd name="connsiteX3" fmla="*/ 0 w 4183812"/>
              <a:gd name="connsiteY3" fmla="*/ 1794295 h 1794295"/>
              <a:gd name="connsiteX4" fmla="*/ 43133 w 4183812"/>
              <a:gd name="connsiteY4" fmla="*/ 293299 h 1794295"/>
              <a:gd name="connsiteX5" fmla="*/ 526212 w 4183812"/>
              <a:gd name="connsiteY5" fmla="*/ 284672 h 1794295"/>
              <a:gd name="connsiteX6" fmla="*/ 560717 w 4183812"/>
              <a:gd name="connsiteY6" fmla="*/ 181155 h 1794295"/>
              <a:gd name="connsiteX7" fmla="*/ 836763 w 4183812"/>
              <a:gd name="connsiteY7" fmla="*/ 189782 h 1794295"/>
              <a:gd name="connsiteX8" fmla="*/ 836763 w 4183812"/>
              <a:gd name="connsiteY8" fmla="*/ 0 h 179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3812" h="1794295">
                <a:moveTo>
                  <a:pt x="836763" y="0"/>
                </a:moveTo>
                <a:lnTo>
                  <a:pt x="4183812" y="0"/>
                </a:lnTo>
                <a:cubicBezTo>
                  <a:pt x="4180936" y="598098"/>
                  <a:pt x="4178061" y="1196197"/>
                  <a:pt x="4175185" y="1794295"/>
                </a:cubicBezTo>
                <a:lnTo>
                  <a:pt x="0" y="1794295"/>
                </a:lnTo>
                <a:lnTo>
                  <a:pt x="43133" y="293299"/>
                </a:lnTo>
                <a:lnTo>
                  <a:pt x="526212" y="284672"/>
                </a:lnTo>
                <a:lnTo>
                  <a:pt x="560717" y="181155"/>
                </a:lnTo>
                <a:lnTo>
                  <a:pt x="836763" y="189782"/>
                </a:lnTo>
                <a:lnTo>
                  <a:pt x="83676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88994" y="4928527"/>
            <a:ext cx="33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1995         2000        2005        2010        2015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4723" y="25967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625763" y="28316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117588" y="30522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150221" y="23907"/>
            <a:ext cx="3721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CFC-11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0219" y="5205526"/>
            <a:ext cx="4621981" cy="165247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12969" y="2808352"/>
            <a:ext cx="1010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NOAA/GMD</a:t>
            </a:r>
          </a:p>
          <a:p>
            <a:r>
              <a:rPr lang="en-US" sz="1100" i="1" dirty="0" smtClean="0"/>
              <a:t>In situ &amp; flasks</a:t>
            </a:r>
            <a:endParaRPr lang="en-US" sz="11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406534" y="2274870"/>
            <a:ext cx="128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Expectation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76979" y="2617023"/>
            <a:ext cx="723171" cy="138499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240986" y="4436760"/>
            <a:ext cx="1524776" cy="400110"/>
          </a:xfrm>
          <a:prstGeom prst="rect">
            <a:avLst/>
          </a:prstGeom>
          <a:noFill/>
          <a:ln>
            <a:solidFill>
              <a:srgbClr val="CC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FFFF"/>
                </a:solidFill>
              </a:rPr>
              <a:t>Expectation</a:t>
            </a:r>
            <a:endParaRPr lang="en-US" sz="2000" dirty="0">
              <a:solidFill>
                <a:srgbClr val="CCFFFF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4645742" y="4636815"/>
            <a:ext cx="595244" cy="55618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 rot="16200000">
            <a:off x="-597008" y="1690750"/>
            <a:ext cx="2365556" cy="373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Concentration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(hemispheric mean </a:t>
            </a:r>
            <a:r>
              <a:rPr lang="en-US" sz="1600" dirty="0" err="1" smtClean="0">
                <a:solidFill>
                  <a:schemeClr val="tx1"/>
                </a:solidFill>
              </a:rPr>
              <a:t>ppt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3213206" y="1502629"/>
            <a:ext cx="293355" cy="63700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826422" y="510500"/>
            <a:ext cx="135165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Reported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production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phase-out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0219" y="589395"/>
            <a:ext cx="4365523" cy="6180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3" y="606119"/>
            <a:ext cx="4287645" cy="625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34836" y="95081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5979" y="129840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SH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9175" y="4860098"/>
            <a:ext cx="3596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Hemispheric concentration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difference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6633" y="3069771"/>
            <a:ext cx="85411" cy="10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15497" y="3126715"/>
            <a:ext cx="85411" cy="10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238713" y="3170207"/>
            <a:ext cx="85411" cy="9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45878" y="4674110"/>
            <a:ext cx="85411" cy="9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01925" y="4756074"/>
            <a:ext cx="152442" cy="138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86449" y="4692433"/>
            <a:ext cx="85411" cy="9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636728" y="455007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458588" y="456839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238713" y="435387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-567512" y="1676002"/>
            <a:ext cx="2365556" cy="373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Mole fraction (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ppt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16200000">
            <a:off x="-597007" y="3901536"/>
            <a:ext cx="2365556" cy="373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Global rate (per </a:t>
            </a:r>
            <a:r>
              <a:rPr lang="en-US" sz="1600" dirty="0" err="1" smtClean="0">
                <a:solidFill>
                  <a:schemeClr val="tx1"/>
                </a:solidFill>
              </a:rPr>
              <a:t>yr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-136326" y="5457825"/>
            <a:ext cx="1503185" cy="480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Difference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(N – S; </a:t>
            </a:r>
            <a:r>
              <a:rPr lang="en-US" sz="1600" dirty="0" err="1" smtClean="0">
                <a:solidFill>
                  <a:schemeClr val="tx1"/>
                </a:solidFill>
              </a:rPr>
              <a:t>ppt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4723" y="25967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625763" y="28316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117588" y="30522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720502" y="3552201"/>
            <a:ext cx="755391" cy="3041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50221" y="23907"/>
            <a:ext cx="3721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CFC-11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06534" y="2274870"/>
            <a:ext cx="128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Expectation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276979" y="2617023"/>
            <a:ext cx="723171" cy="138499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12969" y="2808352"/>
            <a:ext cx="1010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NOAA/GMD</a:t>
            </a:r>
          </a:p>
          <a:p>
            <a:r>
              <a:rPr lang="en-US" sz="1100" i="1" dirty="0" smtClean="0"/>
              <a:t>In situ &amp; flasks</a:t>
            </a:r>
            <a:endParaRPr lang="en-US" sz="11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5240986" y="4436760"/>
            <a:ext cx="1524776" cy="400110"/>
          </a:xfrm>
          <a:prstGeom prst="rect">
            <a:avLst/>
          </a:prstGeom>
          <a:noFill/>
          <a:ln>
            <a:solidFill>
              <a:srgbClr val="CC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FFFF"/>
                </a:solidFill>
              </a:rPr>
              <a:t>Expectation</a:t>
            </a:r>
            <a:endParaRPr lang="en-US" sz="2000" dirty="0">
              <a:solidFill>
                <a:srgbClr val="CCFFFF"/>
              </a:solidFill>
            </a:endParaRPr>
          </a:p>
        </p:txBody>
      </p:sp>
      <p:cxnSp>
        <p:nvCxnSpPr>
          <p:cNvPr id="54" name="Straight Arrow Connector 53"/>
          <p:cNvCxnSpPr>
            <a:stCxn id="53" idx="1"/>
          </p:cNvCxnSpPr>
          <p:nvPr/>
        </p:nvCxnSpPr>
        <p:spPr>
          <a:xfrm flipH="1">
            <a:off x="4645742" y="4636815"/>
            <a:ext cx="595244" cy="55618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744427" y="637639"/>
            <a:ext cx="438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Hemispheric mean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concentration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59175" y="3279070"/>
            <a:ext cx="2849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Global rate of change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4758" y="5722383"/>
            <a:ext cx="4429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2400" dirty="0" smtClean="0">
                <a:solidFill>
                  <a:srgbClr val="CCFFFF"/>
                </a:solidFill>
                <a:sym typeface="Wingdings" panose="05000000000000000000" pitchFamily="2" charset="2"/>
              </a:rPr>
              <a:t>Qualitatively consistent with </a:t>
            </a:r>
          </a:p>
          <a:p>
            <a:r>
              <a:rPr lang="en-US" sz="2400" dirty="0" smtClean="0">
                <a:solidFill>
                  <a:srgbClr val="CCFFFF"/>
                </a:solidFill>
                <a:sym typeface="Wingdings" panose="05000000000000000000" pitchFamily="2" charset="2"/>
              </a:rPr>
              <a:t>    an increase in NH emissions</a:t>
            </a:r>
            <a:endParaRPr lang="en-US" sz="2400" dirty="0">
              <a:solidFill>
                <a:srgbClr val="CC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 rot="16200000">
            <a:off x="-597008" y="1690750"/>
            <a:ext cx="2365556" cy="373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Concentration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(hemispheric mean </a:t>
            </a:r>
            <a:r>
              <a:rPr lang="en-US" sz="1600" dirty="0" err="1" smtClean="0">
                <a:solidFill>
                  <a:schemeClr val="tx1"/>
                </a:solidFill>
              </a:rPr>
              <a:t>ppt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3213206" y="1502629"/>
            <a:ext cx="293355" cy="63700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826422" y="510500"/>
            <a:ext cx="135165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Reported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production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phase-out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0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195" y="88493"/>
            <a:ext cx="84360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Why the unexpected slowdown?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Consider the evidence: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It does NOT seem to be a measurement problem:</a:t>
            </a:r>
            <a:endParaRPr lang="en-US" dirty="0" smtClean="0">
              <a:solidFill>
                <a:schemeClr val="bg1"/>
              </a:solidFill>
            </a:endParaRPr>
          </a:p>
          <a:p>
            <a:pPr marL="855663" indent="-398463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slowdown observed by independent measurements (NOAA and AGAGE) using multiple techniques, and in different aspects of the data</a:t>
            </a:r>
          </a:p>
          <a:p>
            <a:endParaRPr lang="en-US" sz="1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It is NOT unique to certain sites, it is observed everywhere</a:t>
            </a:r>
          </a:p>
          <a:p>
            <a:pPr indent="457200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initially in the NH, and then later in the SH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93080" y="2915678"/>
            <a:ext cx="5503046" cy="3735846"/>
            <a:chOff x="3093080" y="2915678"/>
            <a:chExt cx="5503046" cy="37358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3080" y="2915678"/>
              <a:ext cx="5503046" cy="373584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</p:pic>
        <p:sp>
          <p:nvSpPr>
            <p:cNvPr id="3" name="TextBox 2"/>
            <p:cNvSpPr txBox="1"/>
            <p:nvPr/>
          </p:nvSpPr>
          <p:spPr>
            <a:xfrm>
              <a:off x="3765080" y="5424829"/>
              <a:ext cx="2079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NOAA flasks analyzed by GCMS</a:t>
              </a:r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850" y="1635619"/>
            <a:ext cx="6927506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Considering a mass balance approach to CFC-11 in the global atmosphere: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dG</a:t>
            </a:r>
            <a:r>
              <a:rPr lang="en-US" sz="2400" baseline="-25000" dirty="0" smtClean="0">
                <a:solidFill>
                  <a:schemeClr val="bg1"/>
                </a:solidFill>
              </a:rPr>
              <a:t>F11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dt</a:t>
            </a:r>
            <a:r>
              <a:rPr lang="en-US" sz="2400" dirty="0" smtClean="0">
                <a:solidFill>
                  <a:schemeClr val="bg1"/>
                </a:solidFill>
              </a:rPr>
              <a:t> = Emission – G</a:t>
            </a:r>
            <a:r>
              <a:rPr lang="en-US" sz="2400" baseline="-25000" dirty="0">
                <a:solidFill>
                  <a:schemeClr val="bg1"/>
                </a:solidFill>
                <a:sym typeface="Symbol"/>
              </a:rPr>
              <a:t>F11</a:t>
            </a:r>
            <a:r>
              <a:rPr lang="en-US" sz="2400" dirty="0" smtClean="0">
                <a:solidFill>
                  <a:schemeClr val="bg1"/>
                </a:solidFill>
              </a:rPr>
              <a:t>*k</a:t>
            </a:r>
            <a:r>
              <a:rPr lang="en-US" sz="2400" baseline="-25000" dirty="0" smtClean="0">
                <a:solidFill>
                  <a:schemeClr val="bg1"/>
                </a:solidFill>
                <a:sym typeface="Symbol"/>
              </a:rPr>
              <a:t>F11</a:t>
            </a:r>
            <a:endParaRPr lang="en-US" sz="2400" baseline="-250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dG</a:t>
            </a:r>
            <a:r>
              <a:rPr lang="en-US" sz="2400" baseline="-25000" dirty="0" smtClean="0">
                <a:solidFill>
                  <a:schemeClr val="bg1"/>
                </a:solidFill>
              </a:rPr>
              <a:t>F11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dt</a:t>
            </a:r>
            <a:r>
              <a:rPr lang="en-US" sz="2400" dirty="0" smtClean="0">
                <a:solidFill>
                  <a:schemeClr val="bg1"/>
                </a:solidFill>
              </a:rPr>
              <a:t> = Emission – G</a:t>
            </a:r>
            <a:r>
              <a:rPr lang="en-US" sz="2400" baseline="-25000" dirty="0">
                <a:solidFill>
                  <a:schemeClr val="bg1"/>
                </a:solidFill>
                <a:sym typeface="Symbol"/>
              </a:rPr>
              <a:t>F11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</a:t>
            </a:r>
            <a:r>
              <a:rPr lang="en-US" sz="2400" baseline="-25000" dirty="0" smtClean="0">
                <a:solidFill>
                  <a:schemeClr val="bg1"/>
                </a:solidFill>
                <a:sym typeface="Symbol"/>
              </a:rPr>
              <a:t>F11</a:t>
            </a:r>
          </a:p>
          <a:p>
            <a:endParaRPr lang="en-US" sz="2400" dirty="0" smtClean="0">
              <a:solidFill>
                <a:schemeClr val="bg1"/>
              </a:solidFill>
              <a:sym typeface="Symbol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195" y="58993"/>
            <a:ext cx="81116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Why the unexpected slowdown?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What does it imply about global emission rates?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9161" y="2448670"/>
            <a:ext cx="343705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Where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G</a:t>
            </a:r>
            <a:r>
              <a:rPr lang="en-US" sz="2000" baseline="-25000" dirty="0" smtClean="0">
                <a:solidFill>
                  <a:srgbClr val="FFFF00"/>
                </a:solidFill>
              </a:rPr>
              <a:t>F11</a:t>
            </a:r>
            <a:r>
              <a:rPr lang="en-US" sz="2000" dirty="0" smtClean="0">
                <a:solidFill>
                  <a:srgbClr val="FFFF00"/>
                </a:solidFill>
              </a:rPr>
              <a:t> = global CFC-11 mass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k</a:t>
            </a:r>
            <a:r>
              <a:rPr lang="en-US" sz="2000" baseline="-25000" dirty="0" smtClean="0">
                <a:solidFill>
                  <a:srgbClr val="FFFF00"/>
                </a:solidFill>
                <a:sym typeface="Symbol"/>
              </a:rPr>
              <a:t>F11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= pseudo 1</a:t>
            </a:r>
            <a:r>
              <a:rPr lang="en-US" sz="2000" baseline="30000" dirty="0" smtClean="0">
                <a:solidFill>
                  <a:srgbClr val="FFFF00"/>
                </a:solidFill>
              </a:rPr>
              <a:t>st</a:t>
            </a:r>
            <a:r>
              <a:rPr lang="en-US" sz="2000" dirty="0" smtClean="0">
                <a:solidFill>
                  <a:srgbClr val="FFFF00"/>
                </a:solidFill>
              </a:rPr>
              <a:t>-order loss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	</a:t>
            </a:r>
            <a:r>
              <a:rPr lang="en-US" sz="2000" dirty="0" smtClean="0">
                <a:solidFill>
                  <a:srgbClr val="FFFF00"/>
                </a:solidFill>
              </a:rPr>
              <a:t>rate constant</a:t>
            </a:r>
          </a:p>
          <a:p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</a:t>
            </a:r>
            <a:r>
              <a:rPr lang="en-US" sz="2000" baseline="-25000" dirty="0" smtClean="0">
                <a:solidFill>
                  <a:srgbClr val="FFFF00"/>
                </a:solidFill>
                <a:sym typeface="Symbol"/>
              </a:rPr>
              <a:t>F11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 = global CFC-11 lifetime</a:t>
            </a:r>
          </a:p>
          <a:p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655" y="4822813"/>
            <a:ext cx="78393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Estimated from measurements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	</a:t>
            </a:r>
            <a:r>
              <a:rPr lang="en-US" sz="2000" dirty="0" smtClean="0">
                <a:solidFill>
                  <a:srgbClr val="FFFF00"/>
                </a:solidFill>
              </a:rPr>
              <a:t>and, typically, simple box models that:</a:t>
            </a:r>
          </a:p>
          <a:p>
            <a:r>
              <a:rPr lang="en-US" sz="2000" dirty="0">
                <a:solidFill>
                  <a:srgbClr val="FFFF00"/>
                </a:solidFill>
              </a:rPr>
              <a:t>	</a:t>
            </a:r>
            <a:r>
              <a:rPr lang="en-US" sz="2000" dirty="0" smtClean="0">
                <a:solidFill>
                  <a:srgbClr val="FFFF00"/>
                </a:solidFill>
              </a:rPr>
              <a:t>	a) constrain G and </a:t>
            </a:r>
            <a:r>
              <a:rPr lang="en-US" sz="2000" dirty="0" err="1" smtClean="0">
                <a:solidFill>
                  <a:srgbClr val="FFFF00"/>
                </a:solidFill>
              </a:rPr>
              <a:t>dG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</a:rPr>
              <a:t>dt</a:t>
            </a:r>
            <a:r>
              <a:rPr lang="en-US" sz="2000" dirty="0" smtClean="0">
                <a:solidFill>
                  <a:srgbClr val="FFFF00"/>
                </a:solidFill>
              </a:rPr>
              <a:t> based on surface 				measurements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	</a:t>
            </a:r>
            <a:r>
              <a:rPr lang="en-US" sz="2000" dirty="0" smtClean="0">
                <a:solidFill>
                  <a:srgbClr val="FFFF00"/>
                </a:solidFill>
              </a:rPr>
              <a:t>	b) constrain k and </a:t>
            </a:r>
            <a:r>
              <a:rPr lang="en-US" sz="2000" dirty="0">
                <a:solidFill>
                  <a:srgbClr val="FFFF00"/>
                </a:solidFill>
                <a:sym typeface="Symbol"/>
              </a:rPr>
              <a:t></a:t>
            </a:r>
            <a:r>
              <a:rPr lang="en-US" sz="2000" dirty="0" smtClean="0">
                <a:solidFill>
                  <a:srgbClr val="FFFF00"/>
                </a:solidFill>
              </a:rPr>
              <a:t> based on laboratory studies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297866" y="4038942"/>
            <a:ext cx="693174" cy="76912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37419" y="4015053"/>
            <a:ext cx="464093" cy="7930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54287" y="3908222"/>
            <a:ext cx="1141785" cy="52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19855" y="3908222"/>
            <a:ext cx="2750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96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871020" y="1792057"/>
            <a:ext cx="5636295" cy="4589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20" y="1792056"/>
            <a:ext cx="5636295" cy="458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775" y="28717"/>
            <a:ext cx="6912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smtClean="0">
                <a:solidFill>
                  <a:srgbClr val="FFFF00"/>
                </a:solidFill>
              </a:rPr>
              <a:t>Deriving emissions from concentrations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723" y="602104"/>
            <a:ext cx="786253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Global CFC-11 concentration changes reflect the balance of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a) </a:t>
            </a:r>
            <a:r>
              <a:rPr lang="en-US" sz="2000" b="1" dirty="0" smtClean="0">
                <a:solidFill>
                  <a:schemeClr val="bg1"/>
                </a:solidFill>
              </a:rPr>
              <a:t>EMISSION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b) </a:t>
            </a:r>
            <a:r>
              <a:rPr lang="en-US" sz="2000" b="1" dirty="0" smtClean="0">
                <a:solidFill>
                  <a:schemeClr val="bg1"/>
                </a:solidFill>
              </a:rPr>
              <a:t>REMOVAL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i="1" dirty="0" smtClean="0">
                <a:solidFill>
                  <a:schemeClr val="bg1"/>
                </a:solidFill>
              </a:rPr>
              <a:t>lifetime</a:t>
            </a:r>
            <a:r>
              <a:rPr lang="en-US" sz="2000" dirty="0" smtClean="0">
                <a:solidFill>
                  <a:schemeClr val="bg1"/>
                </a:solidFill>
              </a:rPr>
              <a:t> &amp; transport)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20" y="1792057"/>
            <a:ext cx="5636295" cy="458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35223" y="2963122"/>
            <a:ext cx="2449902" cy="2018581"/>
            <a:chOff x="3795623" y="3180272"/>
            <a:chExt cx="2449902" cy="2018581"/>
          </a:xfrm>
        </p:grpSpPr>
        <p:sp>
          <p:nvSpPr>
            <p:cNvPr id="4" name="Freeform 3"/>
            <p:cNvSpPr/>
            <p:nvPr/>
          </p:nvSpPr>
          <p:spPr>
            <a:xfrm>
              <a:off x="3795623" y="3180272"/>
              <a:ext cx="178279" cy="1150188"/>
            </a:xfrm>
            <a:custGeom>
              <a:avLst/>
              <a:gdLst>
                <a:gd name="connsiteX0" fmla="*/ 23003 w 178279"/>
                <a:gd name="connsiteY0" fmla="*/ 0 h 1150188"/>
                <a:gd name="connsiteX1" fmla="*/ 155275 w 178279"/>
                <a:gd name="connsiteY1" fmla="*/ 69011 h 1150188"/>
                <a:gd name="connsiteX2" fmla="*/ 178279 w 178279"/>
                <a:gd name="connsiteY2" fmla="*/ 1127185 h 1150188"/>
                <a:gd name="connsiteX3" fmla="*/ 115019 w 178279"/>
                <a:gd name="connsiteY3" fmla="*/ 1150188 h 1150188"/>
                <a:gd name="connsiteX4" fmla="*/ 92015 w 178279"/>
                <a:gd name="connsiteY4" fmla="*/ 1035170 h 1150188"/>
                <a:gd name="connsiteX5" fmla="*/ 0 w 178279"/>
                <a:gd name="connsiteY5" fmla="*/ 115019 h 1150188"/>
                <a:gd name="connsiteX6" fmla="*/ 23003 w 178279"/>
                <a:gd name="connsiteY6" fmla="*/ 0 h 115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279" h="1150188">
                  <a:moveTo>
                    <a:pt x="23003" y="0"/>
                  </a:moveTo>
                  <a:lnTo>
                    <a:pt x="155275" y="69011"/>
                  </a:lnTo>
                  <a:lnTo>
                    <a:pt x="178279" y="1127185"/>
                  </a:lnTo>
                  <a:lnTo>
                    <a:pt x="115019" y="1150188"/>
                  </a:lnTo>
                  <a:lnTo>
                    <a:pt x="92015" y="1035170"/>
                  </a:lnTo>
                  <a:lnTo>
                    <a:pt x="0" y="115019"/>
                  </a:lnTo>
                  <a:lnTo>
                    <a:pt x="230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4899804" y="3525328"/>
              <a:ext cx="166777" cy="1334219"/>
            </a:xfrm>
            <a:custGeom>
              <a:avLst/>
              <a:gdLst>
                <a:gd name="connsiteX0" fmla="*/ 34505 w 166777"/>
                <a:gd name="connsiteY0" fmla="*/ 0 h 1334219"/>
                <a:gd name="connsiteX1" fmla="*/ 155275 w 166777"/>
                <a:gd name="connsiteY1" fmla="*/ 63261 h 1334219"/>
                <a:gd name="connsiteX2" fmla="*/ 166777 w 166777"/>
                <a:gd name="connsiteY2" fmla="*/ 1334219 h 1334219"/>
                <a:gd name="connsiteX3" fmla="*/ 109268 w 166777"/>
                <a:gd name="connsiteY3" fmla="*/ 1334219 h 1334219"/>
                <a:gd name="connsiteX4" fmla="*/ 74762 w 166777"/>
                <a:gd name="connsiteY4" fmla="*/ 1150189 h 1334219"/>
                <a:gd name="connsiteX5" fmla="*/ 0 w 166777"/>
                <a:gd name="connsiteY5" fmla="*/ 57510 h 1334219"/>
                <a:gd name="connsiteX6" fmla="*/ 34505 w 166777"/>
                <a:gd name="connsiteY6" fmla="*/ 0 h 133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777" h="1334219">
                  <a:moveTo>
                    <a:pt x="34505" y="0"/>
                  </a:moveTo>
                  <a:lnTo>
                    <a:pt x="155275" y="63261"/>
                  </a:lnTo>
                  <a:lnTo>
                    <a:pt x="166777" y="1334219"/>
                  </a:lnTo>
                  <a:lnTo>
                    <a:pt x="109268" y="1334219"/>
                  </a:lnTo>
                  <a:lnTo>
                    <a:pt x="74762" y="1150189"/>
                  </a:lnTo>
                  <a:lnTo>
                    <a:pt x="0" y="57510"/>
                  </a:lnTo>
                  <a:lnTo>
                    <a:pt x="3450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992483" y="3789872"/>
              <a:ext cx="253042" cy="1408981"/>
            </a:xfrm>
            <a:custGeom>
              <a:avLst/>
              <a:gdLst>
                <a:gd name="connsiteX0" fmla="*/ 23004 w 253042"/>
                <a:gd name="connsiteY0" fmla="*/ 0 h 1408981"/>
                <a:gd name="connsiteX1" fmla="*/ 138023 w 253042"/>
                <a:gd name="connsiteY1" fmla="*/ 28754 h 1408981"/>
                <a:gd name="connsiteX2" fmla="*/ 253042 w 253042"/>
                <a:gd name="connsiteY2" fmla="*/ 11502 h 1408981"/>
                <a:gd name="connsiteX3" fmla="*/ 138023 w 253042"/>
                <a:gd name="connsiteY3" fmla="*/ 1408981 h 1408981"/>
                <a:gd name="connsiteX4" fmla="*/ 92015 w 253042"/>
                <a:gd name="connsiteY4" fmla="*/ 1293962 h 1408981"/>
                <a:gd name="connsiteX5" fmla="*/ 0 w 253042"/>
                <a:gd name="connsiteY5" fmla="*/ 74762 h 1408981"/>
                <a:gd name="connsiteX6" fmla="*/ 23004 w 253042"/>
                <a:gd name="connsiteY6" fmla="*/ 0 h 140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042" h="1408981">
                  <a:moveTo>
                    <a:pt x="23004" y="0"/>
                  </a:moveTo>
                  <a:lnTo>
                    <a:pt x="138023" y="28754"/>
                  </a:lnTo>
                  <a:lnTo>
                    <a:pt x="253042" y="11502"/>
                  </a:lnTo>
                  <a:lnTo>
                    <a:pt x="138023" y="1408981"/>
                  </a:lnTo>
                  <a:lnTo>
                    <a:pt x="92015" y="1293962"/>
                  </a:lnTo>
                  <a:lnTo>
                    <a:pt x="0" y="74762"/>
                  </a:lnTo>
                  <a:lnTo>
                    <a:pt x="230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26017" y="332889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2%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34532" y="384510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2%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27368" y="42746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2%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3809" y="2742782"/>
            <a:ext cx="12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MEASURED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96879" y="347489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75422" y="390490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09191" y="430257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6291" y="1951404"/>
            <a:ext cx="2230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For a ~ 50 </a:t>
            </a:r>
            <a:r>
              <a:rPr lang="en-US" sz="2400" dirty="0" err="1" smtClean="0">
                <a:solidFill>
                  <a:schemeClr val="bg1"/>
                </a:solidFill>
              </a:rPr>
              <a:t>yr</a:t>
            </a:r>
            <a:r>
              <a:rPr lang="en-US" sz="2400" dirty="0" smtClean="0">
                <a:solidFill>
                  <a:schemeClr val="bg1"/>
                </a:solidFill>
              </a:rPr>
              <a:t> lifetime,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atmospheric concentrations should decline at ~1/50 yr</a:t>
            </a:r>
            <a:r>
              <a:rPr lang="en-US" sz="2400" baseline="30000" dirty="0" smtClean="0">
                <a:solidFill>
                  <a:schemeClr val="bg1"/>
                </a:solidFill>
              </a:rPr>
              <a:t>-1</a:t>
            </a:r>
            <a:r>
              <a:rPr lang="en-US" sz="2400" dirty="0" smtClean="0">
                <a:solidFill>
                  <a:schemeClr val="bg1"/>
                </a:solidFill>
              </a:rPr>
              <a:t> or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2% yr</a:t>
            </a:r>
            <a:r>
              <a:rPr lang="en-US" sz="2400" baseline="30000" dirty="0" smtClean="0">
                <a:solidFill>
                  <a:schemeClr val="bg1"/>
                </a:solidFill>
              </a:rPr>
              <a:t>-1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400" i="1" dirty="0" smtClean="0">
                <a:solidFill>
                  <a:srgbClr val="FFFF00"/>
                </a:solidFill>
              </a:rPr>
              <a:t>in </a:t>
            </a:r>
            <a:r>
              <a:rPr lang="en-US" sz="2400" i="1" dirty="0">
                <a:solidFill>
                  <a:srgbClr val="FFFF00"/>
                </a:solidFill>
              </a:rPr>
              <a:t>the absence of </a:t>
            </a:r>
            <a:r>
              <a:rPr lang="en-US" sz="2400" i="1" dirty="0" smtClean="0">
                <a:solidFill>
                  <a:srgbClr val="FFFF00"/>
                </a:solidFill>
              </a:rPr>
              <a:t>emissions.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9" grpId="0"/>
      <p:bldP spid="39" grpId="1"/>
      <p:bldP spid="40" grpId="0"/>
      <p:bldP spid="40" grpId="1"/>
      <p:bldP spid="46" grpId="0"/>
      <p:bldP spid="49" grpId="0"/>
      <p:bldP spid="50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650" y="1333679"/>
            <a:ext cx="4919534" cy="3547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71766" y="1404479"/>
            <a:ext cx="4835410" cy="3509478"/>
            <a:chOff x="771766" y="1404479"/>
            <a:chExt cx="4835410" cy="35094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66" y="1404479"/>
              <a:ext cx="4835410" cy="3509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Freeform 27"/>
            <p:cNvSpPr/>
            <p:nvPr/>
          </p:nvSpPr>
          <p:spPr>
            <a:xfrm>
              <a:off x="3569849" y="2993300"/>
              <a:ext cx="1571740" cy="470053"/>
            </a:xfrm>
            <a:custGeom>
              <a:avLst/>
              <a:gdLst>
                <a:gd name="connsiteX0" fmla="*/ 0 w 1571740"/>
                <a:gd name="connsiteY0" fmla="*/ 99151 h 470053"/>
                <a:gd name="connsiteX1" fmla="*/ 0 w 1571740"/>
                <a:gd name="connsiteY1" fmla="*/ 25706 h 470053"/>
                <a:gd name="connsiteX2" fmla="*/ 268077 w 1571740"/>
                <a:gd name="connsiteY2" fmla="*/ 91807 h 470053"/>
                <a:gd name="connsiteX3" fmla="*/ 734458 w 1571740"/>
                <a:gd name="connsiteY3" fmla="*/ 190959 h 470053"/>
                <a:gd name="connsiteX4" fmla="*/ 752819 w 1571740"/>
                <a:gd name="connsiteY4" fmla="*/ 0 h 470053"/>
                <a:gd name="connsiteX5" fmla="*/ 914400 w 1571740"/>
                <a:gd name="connsiteY5" fmla="*/ 128530 h 470053"/>
                <a:gd name="connsiteX6" fmla="*/ 1571740 w 1571740"/>
                <a:gd name="connsiteY6" fmla="*/ 374573 h 470053"/>
                <a:gd name="connsiteX7" fmla="*/ 1527672 w 1571740"/>
                <a:gd name="connsiteY7" fmla="*/ 470053 h 470053"/>
                <a:gd name="connsiteX8" fmla="*/ 0 w 1571740"/>
                <a:gd name="connsiteY8" fmla="*/ 99151 h 47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740" h="470053">
                  <a:moveTo>
                    <a:pt x="0" y="99151"/>
                  </a:moveTo>
                  <a:lnTo>
                    <a:pt x="0" y="25706"/>
                  </a:lnTo>
                  <a:lnTo>
                    <a:pt x="268077" y="91807"/>
                  </a:lnTo>
                  <a:lnTo>
                    <a:pt x="734458" y="190959"/>
                  </a:lnTo>
                  <a:lnTo>
                    <a:pt x="752819" y="0"/>
                  </a:lnTo>
                  <a:lnTo>
                    <a:pt x="914400" y="128530"/>
                  </a:lnTo>
                  <a:lnTo>
                    <a:pt x="1571740" y="374573"/>
                  </a:lnTo>
                  <a:lnTo>
                    <a:pt x="1527672" y="470053"/>
                  </a:lnTo>
                  <a:lnTo>
                    <a:pt x="0" y="99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50749" y="1129244"/>
            <a:ext cx="324653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dG</a:t>
            </a:r>
            <a:r>
              <a:rPr lang="en-US" sz="2000" baseline="-25000" dirty="0" smtClean="0">
                <a:solidFill>
                  <a:schemeClr val="bg1"/>
                </a:solidFill>
              </a:rPr>
              <a:t>F11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</a:rPr>
              <a:t>dt</a:t>
            </a:r>
            <a:r>
              <a:rPr lang="en-US" sz="2000" dirty="0" smtClean="0">
                <a:solidFill>
                  <a:schemeClr val="bg1"/>
                </a:solidFill>
              </a:rPr>
              <a:t> = Emission </a:t>
            </a:r>
            <a:r>
              <a:rPr lang="en-US" sz="2000" b="1" dirty="0" smtClean="0">
                <a:solidFill>
                  <a:schemeClr val="bg1"/>
                </a:solidFill>
                <a:sym typeface="Symbol"/>
              </a:rPr>
              <a:t>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Loss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9627" y="1129244"/>
            <a:ext cx="3368486" cy="40011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dG</a:t>
            </a:r>
            <a:r>
              <a:rPr lang="en-US" sz="2000" baseline="-25000" dirty="0" smtClean="0">
                <a:solidFill>
                  <a:schemeClr val="bg1"/>
                </a:solidFill>
              </a:rPr>
              <a:t>F11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</a:rPr>
              <a:t>dt</a:t>
            </a:r>
            <a:r>
              <a:rPr lang="en-US" sz="2000" dirty="0" smtClean="0">
                <a:solidFill>
                  <a:schemeClr val="bg1"/>
                </a:solidFill>
              </a:rPr>
              <a:t> = Emission – G/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</a:t>
            </a:r>
            <a:r>
              <a:rPr lang="en-US" sz="2000" baseline="-25000" dirty="0" smtClean="0">
                <a:solidFill>
                  <a:schemeClr val="bg1"/>
                </a:solidFill>
                <a:sym typeface="Symbol"/>
              </a:rPr>
              <a:t>F11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3350"/>
            <a:ext cx="7528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600" i="1" dirty="0" smtClean="0">
                <a:solidFill>
                  <a:srgbClr val="FFFF00"/>
                </a:solidFill>
              </a:rPr>
              <a:t>2) The derived CFC-11 emissions history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4850" y="3829122"/>
            <a:ext cx="98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Reported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Production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4842" y="4439311"/>
            <a:ext cx="3655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1995          2000          2005           2010          2015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97350" y="709438"/>
            <a:ext cx="759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Mass balance considerations (a simple box-model analysis):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807" y="2132612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Measured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638925" y="1701885"/>
            <a:ext cx="1300164" cy="50422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001000" y="1701885"/>
            <a:ext cx="213852" cy="504221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593830" y="2824100"/>
            <a:ext cx="30809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Emission or Production (Gg/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20254" y="183677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60460" y="1600315"/>
            <a:ext cx="87846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03365" y="1595055"/>
            <a:ext cx="2750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54526" y="2382385"/>
            <a:ext cx="3363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13 ± 5 Gg/</a:t>
            </a:r>
            <a:r>
              <a:rPr lang="en-US" sz="2000" dirty="0" err="1" smtClean="0">
                <a:solidFill>
                  <a:srgbClr val="FFFF00"/>
                </a:solidFill>
              </a:rPr>
              <a:t>yr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(25%) increase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(2014-2016 </a:t>
            </a:r>
            <a:r>
              <a:rPr lang="en-US" sz="2000" i="1" dirty="0" smtClean="0">
                <a:solidFill>
                  <a:srgbClr val="FFFF00"/>
                </a:solidFill>
              </a:rPr>
              <a:t>vs.</a:t>
            </a:r>
            <a:r>
              <a:rPr lang="en-US" sz="2000" dirty="0" smtClean="0">
                <a:solidFill>
                  <a:srgbClr val="FFFF00"/>
                </a:solidFill>
              </a:rPr>
              <a:t> 2002-2012; 2017 is similarly elevated)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55960" y="2504820"/>
            <a:ext cx="1125842" cy="457200"/>
            <a:chOff x="3293758" y="2209800"/>
            <a:chExt cx="1583042" cy="4572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293758" y="2667000"/>
              <a:ext cx="1583042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962400" y="2209800"/>
              <a:ext cx="914400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5428397" y="2504820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44160" y="4343634"/>
            <a:ext cx="308969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</a:rPr>
              <a:t>Are CFC-11 emissions </a:t>
            </a:r>
            <a:r>
              <a:rPr lang="en-US" sz="2400" i="1" dirty="0" smtClean="0">
                <a:solidFill>
                  <a:srgbClr val="000099"/>
                </a:solidFill>
              </a:rPr>
              <a:t>really</a:t>
            </a:r>
          </a:p>
          <a:p>
            <a:r>
              <a:rPr lang="en-US" sz="2400" dirty="0" smtClean="0">
                <a:solidFill>
                  <a:srgbClr val="000099"/>
                </a:solidFill>
              </a:rPr>
              <a:t>increasing despite the Montreal Protocol and reported phase-out by 2010?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3036" y="6401608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bg1">
                    <a:lumMod val="85000"/>
                  </a:schemeClr>
                </a:solidFill>
              </a:rPr>
              <a:t>Montzka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 et al., 2018</a:t>
            </a:r>
            <a:endParaRPr lang="en-US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8355115" y="1159749"/>
            <a:ext cx="529659" cy="4047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8650" y="1333679"/>
            <a:ext cx="4919534" cy="3547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6" y="1404479"/>
            <a:ext cx="4835410" cy="350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33350"/>
            <a:ext cx="7528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600" i="1" dirty="0" smtClean="0">
                <a:solidFill>
                  <a:srgbClr val="FFFF00"/>
                </a:solidFill>
              </a:rPr>
              <a:t>2) The derived CFC-11 emissions history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4850" y="3829122"/>
            <a:ext cx="98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Reported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Production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4842" y="4439311"/>
            <a:ext cx="3655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1995          2000          2005           2010          2015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97350" y="709438"/>
            <a:ext cx="7662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Mass balance considerations (a simple box-model </a:t>
            </a:r>
            <a:r>
              <a:rPr lang="en-US" sz="2400" smtClean="0">
                <a:solidFill>
                  <a:schemeClr val="bg1"/>
                </a:solidFill>
              </a:rPr>
              <a:t>analysis):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593830" y="2824100"/>
            <a:ext cx="30809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Emission or Production (Gg/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20254" y="183677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Emission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4525" y="2382385"/>
            <a:ext cx="32714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13 ± 5 Gg/</a:t>
            </a:r>
            <a:r>
              <a:rPr lang="en-US" sz="2000" dirty="0" err="1" smtClean="0">
                <a:solidFill>
                  <a:srgbClr val="FFFF00"/>
                </a:solidFill>
              </a:rPr>
              <a:t>yr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(25%) increase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(2014-2016 </a:t>
            </a:r>
            <a:r>
              <a:rPr lang="en-US" sz="2000" i="1" dirty="0" smtClean="0">
                <a:solidFill>
                  <a:srgbClr val="FFFF00"/>
                </a:solidFill>
              </a:rPr>
              <a:t>vs.</a:t>
            </a:r>
            <a:r>
              <a:rPr lang="en-US" sz="2000" dirty="0" smtClean="0">
                <a:solidFill>
                  <a:srgbClr val="FFFF00"/>
                </a:solidFill>
              </a:rPr>
              <a:t> 2002-2012; 2017 is similarly elevated)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40194" y="2504820"/>
            <a:ext cx="1125842" cy="457200"/>
            <a:chOff x="3293758" y="2209800"/>
            <a:chExt cx="1583042" cy="4572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293758" y="2667000"/>
              <a:ext cx="1583042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962400" y="2209800"/>
              <a:ext cx="914400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5428397" y="2504820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39431" y="5095861"/>
            <a:ext cx="7549520" cy="1200329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FF"/>
                </a:solidFill>
              </a:rPr>
              <a:t>Or has CFC-11 loss and transport changed (“</a:t>
            </a:r>
            <a:r>
              <a:rPr lang="en-US" sz="2400" dirty="0" smtClean="0">
                <a:solidFill>
                  <a:srgbClr val="CCFFFF"/>
                </a:solidFill>
                <a:sym typeface="Symbol"/>
              </a:rPr>
              <a:t></a:t>
            </a:r>
            <a:r>
              <a:rPr lang="en-US" sz="2400" baseline="-25000" dirty="0" smtClean="0">
                <a:solidFill>
                  <a:srgbClr val="CCFFFF"/>
                </a:solidFill>
                <a:sym typeface="Symbol"/>
              </a:rPr>
              <a:t>F11</a:t>
            </a:r>
            <a:r>
              <a:rPr lang="en-US" sz="2400" dirty="0" smtClean="0">
                <a:solidFill>
                  <a:srgbClr val="CCFFFF"/>
                </a:solidFill>
              </a:rPr>
              <a:t>”)?</a:t>
            </a:r>
          </a:p>
          <a:p>
            <a:pPr marL="285750" indent="-285750">
              <a:buFont typeface="Wingdings"/>
              <a:buChar char="à"/>
            </a:pPr>
            <a:r>
              <a:rPr lang="en-US" sz="2400" b="1" dirty="0" smtClean="0">
                <a:solidFill>
                  <a:srgbClr val="CCFFFF"/>
                </a:solidFill>
                <a:sym typeface="Wingdings" panose="05000000000000000000" pitchFamily="2" charset="2"/>
              </a:rPr>
              <a:t>How constant is the Brewer-Dobson circulation, or the CFC-11 lifetime?</a:t>
            </a:r>
            <a:endParaRPr lang="en-US" sz="2400" b="1" dirty="0">
              <a:solidFill>
                <a:srgbClr val="CC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96807" y="2132612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Measured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6638925" y="1701885"/>
            <a:ext cx="1300164" cy="50422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760460" y="1600315"/>
            <a:ext cx="87846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569849" y="2993300"/>
            <a:ext cx="1571740" cy="470053"/>
          </a:xfrm>
          <a:custGeom>
            <a:avLst/>
            <a:gdLst>
              <a:gd name="connsiteX0" fmla="*/ 0 w 1571740"/>
              <a:gd name="connsiteY0" fmla="*/ 99151 h 470053"/>
              <a:gd name="connsiteX1" fmla="*/ 0 w 1571740"/>
              <a:gd name="connsiteY1" fmla="*/ 25706 h 470053"/>
              <a:gd name="connsiteX2" fmla="*/ 268077 w 1571740"/>
              <a:gd name="connsiteY2" fmla="*/ 91807 h 470053"/>
              <a:gd name="connsiteX3" fmla="*/ 734458 w 1571740"/>
              <a:gd name="connsiteY3" fmla="*/ 190959 h 470053"/>
              <a:gd name="connsiteX4" fmla="*/ 752819 w 1571740"/>
              <a:gd name="connsiteY4" fmla="*/ 0 h 470053"/>
              <a:gd name="connsiteX5" fmla="*/ 914400 w 1571740"/>
              <a:gd name="connsiteY5" fmla="*/ 128530 h 470053"/>
              <a:gd name="connsiteX6" fmla="*/ 1571740 w 1571740"/>
              <a:gd name="connsiteY6" fmla="*/ 374573 h 470053"/>
              <a:gd name="connsiteX7" fmla="*/ 1527672 w 1571740"/>
              <a:gd name="connsiteY7" fmla="*/ 470053 h 470053"/>
              <a:gd name="connsiteX8" fmla="*/ 0 w 1571740"/>
              <a:gd name="connsiteY8" fmla="*/ 99151 h 47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1740" h="470053">
                <a:moveTo>
                  <a:pt x="0" y="99151"/>
                </a:moveTo>
                <a:lnTo>
                  <a:pt x="0" y="25706"/>
                </a:lnTo>
                <a:lnTo>
                  <a:pt x="268077" y="91807"/>
                </a:lnTo>
                <a:lnTo>
                  <a:pt x="734458" y="190959"/>
                </a:lnTo>
                <a:lnTo>
                  <a:pt x="752819" y="0"/>
                </a:lnTo>
                <a:lnTo>
                  <a:pt x="914400" y="128530"/>
                </a:lnTo>
                <a:lnTo>
                  <a:pt x="1571740" y="374573"/>
                </a:lnTo>
                <a:lnTo>
                  <a:pt x="1527672" y="470053"/>
                </a:lnTo>
                <a:lnTo>
                  <a:pt x="0" y="99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3036" y="6401608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bg1">
                    <a:lumMod val="85000"/>
                  </a:schemeClr>
                </a:solidFill>
              </a:rPr>
              <a:t>Montzka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 et al., 2018</a:t>
            </a:r>
            <a:endParaRPr lang="en-US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9627" y="1129244"/>
            <a:ext cx="336848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dG</a:t>
            </a:r>
            <a:r>
              <a:rPr lang="en-US" sz="2000" baseline="-25000" dirty="0" smtClean="0">
                <a:solidFill>
                  <a:schemeClr val="bg1"/>
                </a:solidFill>
              </a:rPr>
              <a:t>F11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</a:rPr>
              <a:t>dt</a:t>
            </a:r>
            <a:r>
              <a:rPr lang="en-US" sz="2000" dirty="0" smtClean="0">
                <a:solidFill>
                  <a:schemeClr val="bg1"/>
                </a:solidFill>
              </a:rPr>
              <a:t> = Emission – G/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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F11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001000" y="1701885"/>
            <a:ext cx="213852" cy="504221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03365" y="1595055"/>
            <a:ext cx="2750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5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8143" y="177906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a closer look with 3-D CCM simulations</a:t>
            </a:r>
          </a:p>
          <a:p>
            <a:pPr marL="1606550" indent="-1606550">
              <a:tabLst>
                <a:tab pos="463550" algn="l"/>
              </a:tabLst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Have changes in dynamics affected the CFC-11 decline?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279" y="3234499"/>
            <a:ext cx="372409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Observed concentration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Global mean, rate, &amp;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Hemispheric difference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07736" y="1363647"/>
            <a:ext cx="140134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Derived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emission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70551" y="3234499"/>
            <a:ext cx="333059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0000FF"/>
                </a:solidFill>
              </a:rPr>
              <a:t>Simulated</a:t>
            </a:r>
          </a:p>
          <a:p>
            <a:pPr algn="r"/>
            <a:r>
              <a:rPr lang="en-US" sz="2400" dirty="0" smtClean="0">
                <a:solidFill>
                  <a:srgbClr val="002060"/>
                </a:solidFill>
              </a:rPr>
              <a:t>Global mean, rate &amp;</a:t>
            </a:r>
          </a:p>
          <a:p>
            <a:pPr algn="r"/>
            <a:r>
              <a:rPr lang="en-US" sz="2400" dirty="0" smtClean="0">
                <a:solidFill>
                  <a:srgbClr val="002060"/>
                </a:solidFill>
              </a:rPr>
              <a:t>Hemispheric difference</a:t>
            </a:r>
          </a:p>
        </p:txBody>
      </p:sp>
      <p:sp>
        <p:nvSpPr>
          <p:cNvPr id="18" name="Right Arrow 17"/>
          <p:cNvSpPr/>
          <p:nvPr/>
        </p:nvSpPr>
        <p:spPr>
          <a:xfrm rot="19486425">
            <a:off x="2665782" y="2582626"/>
            <a:ext cx="1159504" cy="378372"/>
          </a:xfrm>
          <a:prstGeom prst="right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169157">
            <a:off x="5389255" y="2582626"/>
            <a:ext cx="1159504" cy="378372"/>
          </a:xfrm>
          <a:prstGeom prst="right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83739" y="1645653"/>
            <a:ext cx="3677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Mass balance box model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&amp; constant dynamics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23757" y="1645653"/>
            <a:ext cx="3166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</a:rPr>
              <a:t>3-Dimensional model </a:t>
            </a:r>
          </a:p>
          <a:p>
            <a:pPr algn="r"/>
            <a:r>
              <a:rPr lang="en-US" sz="2400" dirty="0" smtClean="0">
                <a:solidFill>
                  <a:srgbClr val="FFFF00"/>
                </a:solidFill>
              </a:rPr>
              <a:t>&amp; </a:t>
            </a:r>
            <a:r>
              <a:rPr lang="en-US" sz="2400" b="1" dirty="0" smtClean="0">
                <a:solidFill>
                  <a:srgbClr val="FFFF00"/>
                </a:solidFill>
              </a:rPr>
              <a:t>Reanalysis </a:t>
            </a:r>
          </a:p>
          <a:p>
            <a:pPr algn="r"/>
            <a:r>
              <a:rPr lang="en-US" sz="2400" b="1" dirty="0" smtClean="0">
                <a:solidFill>
                  <a:srgbClr val="FFFF00"/>
                </a:solidFill>
              </a:rPr>
              <a:t>Meteorology </a:t>
            </a:r>
          </a:p>
          <a:p>
            <a:pPr algn="r"/>
            <a:endParaRPr lang="en-US" sz="2400" i="1" dirty="0" smtClean="0">
              <a:solidFill>
                <a:srgbClr val="FFFF00"/>
              </a:solidFill>
            </a:endParaRPr>
          </a:p>
          <a:p>
            <a:pPr algn="r"/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754" y="5510254"/>
            <a:ext cx="7982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How do these compare?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any differences could imply dynamical influences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13270185">
            <a:off x="3248838" y="4934716"/>
            <a:ext cx="1159504" cy="378372"/>
          </a:xfrm>
          <a:prstGeom prst="right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9283640">
            <a:off x="4820421" y="4934715"/>
            <a:ext cx="1159504" cy="378372"/>
          </a:xfrm>
          <a:prstGeom prst="right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/>
      <p:bldP spid="33" grpId="0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065" y="804041"/>
            <a:ext cx="6471798" cy="55508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54" y="945199"/>
            <a:ext cx="6080125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54" y="945199"/>
            <a:ext cx="6080125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54" y="945199"/>
            <a:ext cx="6080125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2837793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77060" y="1558589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 model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0324" y="2109944"/>
            <a:ext cx="239841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3-D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with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fixed dynamics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31059" y="3792219"/>
            <a:ext cx="280237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3-D </a:t>
            </a:r>
            <a:r>
              <a:rPr lang="en-US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with 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emissions kept 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constant after 2012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9360" y="141880"/>
            <a:ext cx="7407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3-D modeling of CFC-11 global concentration decline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776142" y="2933340"/>
            <a:ext cx="326442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Global concentration </a:t>
            </a:r>
          </a:p>
          <a:p>
            <a:pPr algn="ctr"/>
            <a:r>
              <a:rPr lang="en-US" sz="2200" dirty="0" smtClean="0"/>
              <a:t>  rate of change (per year) 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197512" y="1228656"/>
            <a:ext cx="188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WACCM results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3036" y="6401608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bg1">
                    <a:lumMod val="85000"/>
                  </a:schemeClr>
                </a:solidFill>
              </a:rPr>
              <a:t>Montzka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 et al., 2018</a:t>
            </a:r>
            <a:endParaRPr lang="en-US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065" y="804041"/>
            <a:ext cx="6471798" cy="55508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54" y="945199"/>
            <a:ext cx="6080125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54" y="945199"/>
            <a:ext cx="6080125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54" y="945199"/>
            <a:ext cx="6080125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2837793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77060" y="1558589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 model</a:t>
            </a:r>
          </a:p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imulated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9360" y="141880"/>
            <a:ext cx="7407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3-D modeling of CFC-11 global concentration decline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776142" y="2933340"/>
            <a:ext cx="326442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Global concentration </a:t>
            </a:r>
          </a:p>
          <a:p>
            <a:pPr algn="ctr"/>
            <a:r>
              <a:rPr lang="en-US" sz="2200" dirty="0" smtClean="0"/>
              <a:t>  rate of change (per year)  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72776" y="984609"/>
            <a:ext cx="1907628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WACCM suggested a </a:t>
            </a:r>
            <a:r>
              <a:rPr lang="en-US" b="1" dirty="0" smtClean="0">
                <a:solidFill>
                  <a:srgbClr val="FFFF00"/>
                </a:solidFill>
              </a:rPr>
              <a:t>significant dynamical contribution to the CFC-11 slowdown of ~50%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(other models suggested a smaller effect), 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but </a:t>
            </a:r>
            <a:r>
              <a:rPr lang="en-US" b="1" dirty="0" smtClean="0">
                <a:solidFill>
                  <a:srgbClr val="FFFF00"/>
                </a:solidFill>
              </a:rPr>
              <a:t>an emission increase is needed </a:t>
            </a:r>
            <a:r>
              <a:rPr lang="en-US" dirty="0" smtClean="0">
                <a:solidFill>
                  <a:schemeClr val="bg1"/>
                </a:solidFill>
              </a:rPr>
              <a:t>to fit observed increases in rate and hemispheric difference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7512" y="1228656"/>
            <a:ext cx="188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WACCM results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3036" y="6401608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bg1">
                    <a:lumMod val="85000"/>
                  </a:schemeClr>
                </a:solidFill>
              </a:rPr>
              <a:t>Montzka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 et al., 2018</a:t>
            </a:r>
            <a:endParaRPr lang="en-US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7481" y="233194"/>
            <a:ext cx="773604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1987 Montreal Protocol</a:t>
            </a:r>
          </a:p>
          <a:p>
            <a:pPr algn="ctr"/>
            <a:endParaRPr lang="en-US" sz="7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026" y="626360"/>
            <a:ext cx="88118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chemeClr val="bg1"/>
                </a:solidFill>
              </a:rPr>
              <a:t>* Designed to heal the stratospheric ozone layer (limit UV exposure</a:t>
            </a:r>
            <a:r>
              <a:rPr lang="en-US" sz="2000" dirty="0" smtClean="0">
                <a:solidFill>
                  <a:schemeClr val="bg1"/>
                </a:solidFill>
              </a:rPr>
              <a:t>), which showed large depletions particularly over Antarctica during springtime.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2000" dirty="0" smtClean="0">
                <a:solidFill>
                  <a:schemeClr val="bg1"/>
                </a:solidFill>
              </a:rPr>
              <a:t>* Mandated a global phase-out of production &amp; trade of ozone-depleting </a:t>
            </a:r>
            <a:r>
              <a:rPr lang="en-US" sz="2000" dirty="0" smtClean="0">
                <a:solidFill>
                  <a:schemeClr val="bg1"/>
                </a:solidFill>
              </a:rPr>
              <a:t>gases.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* The first universally ratified treaty in UN history.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* Parties have held 2 meetings/</a:t>
            </a:r>
            <a:r>
              <a:rPr lang="en-US" sz="2000" dirty="0" err="1" smtClean="0">
                <a:solidFill>
                  <a:schemeClr val="bg1"/>
                </a:solidFill>
              </a:rPr>
              <a:t>yr</a:t>
            </a:r>
            <a:r>
              <a:rPr lang="en-US" sz="2000" dirty="0" smtClean="0">
                <a:solidFill>
                  <a:schemeClr val="bg1"/>
                </a:solidFill>
              </a:rPr>
              <a:t> since the late 1980s to ensure continued success. </a:t>
            </a:r>
            <a:endParaRPr lang="en-US" sz="2000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30" y="2369832"/>
            <a:ext cx="466586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Problem causers: long-lived chlorinated and brominated gases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 smtClean="0">
              <a:solidFill>
                <a:srgbClr val="FFFF00"/>
              </a:solidFill>
            </a:endParaRPr>
          </a:p>
          <a:p>
            <a:pPr marL="1371600" indent="-1371600"/>
            <a:r>
              <a:rPr lang="en-US" dirty="0" smtClean="0">
                <a:solidFill>
                  <a:schemeClr val="bg1"/>
                </a:solidFill>
              </a:rPr>
              <a:t>e.g., Chemicals </a:t>
            </a:r>
            <a:r>
              <a:rPr lang="en-US" dirty="0" smtClean="0">
                <a:solidFill>
                  <a:schemeClr val="bg1"/>
                </a:solidFill>
              </a:rPr>
              <a:t>used</a:t>
            </a:r>
          </a:p>
          <a:p>
            <a:pPr marL="1031875" indent="-293688"/>
            <a:r>
              <a:rPr lang="en-US" dirty="0" smtClean="0">
                <a:solidFill>
                  <a:schemeClr val="bg1"/>
                </a:solidFill>
              </a:rPr>
              <a:t>- in refrigeration &amp; air conditioning, foam-blowing, as solvents (CFCs, or chlorofluorocarbons)</a:t>
            </a:r>
          </a:p>
          <a:p>
            <a:pPr marL="1031875" indent="-293688"/>
            <a:r>
              <a:rPr lang="en-US" dirty="0" smtClean="0">
                <a:solidFill>
                  <a:schemeClr val="bg1"/>
                </a:solidFill>
              </a:rPr>
              <a:t>- as chlorinated solvents (CH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CCl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, CCl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1031875" indent="-293688"/>
            <a:r>
              <a:rPr lang="en-US" dirty="0" smtClean="0">
                <a:solidFill>
                  <a:schemeClr val="bg1"/>
                </a:solidFill>
              </a:rPr>
              <a:t>- in fire-extinguishing (halons-1211,halon-1301)</a:t>
            </a:r>
          </a:p>
          <a:p>
            <a:pPr marL="1031875" indent="-293688"/>
            <a:r>
              <a:rPr lang="en-US" dirty="0" smtClean="0">
                <a:solidFill>
                  <a:schemeClr val="bg1"/>
                </a:solidFill>
              </a:rPr>
              <a:t>- as pesticide (methyl bromide)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generation substitutes: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HCFCs (</a:t>
            </a:r>
            <a:r>
              <a:rPr lang="en-US" dirty="0" err="1" smtClean="0">
                <a:solidFill>
                  <a:schemeClr val="bg1"/>
                </a:solidFill>
              </a:rPr>
              <a:t>hydrochlorofluorocarbons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generations substitutes: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HFCs (hydrofluorocarbons)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688940" y="2698952"/>
            <a:ext cx="4387493" cy="3026347"/>
            <a:chOff x="4547956" y="3715236"/>
            <a:chExt cx="5248893" cy="3620511"/>
          </a:xfrm>
        </p:grpSpPr>
        <p:sp>
          <p:nvSpPr>
            <p:cNvPr id="18" name="Rectangle 17"/>
            <p:cNvSpPr/>
            <p:nvPr/>
          </p:nvSpPr>
          <p:spPr>
            <a:xfrm>
              <a:off x="4547956" y="3715236"/>
              <a:ext cx="5248893" cy="36205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759" y="3849334"/>
              <a:ext cx="5025957" cy="3352313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5280825" y="5794555"/>
            <a:ext cx="3283143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A view of the Meeting of the Parties, 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Rome, Nov., 2019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46118" y="1570772"/>
            <a:ext cx="54061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d[CFC-11]/</a:t>
            </a:r>
            <a:r>
              <a:rPr lang="en-US" sz="2400" dirty="0" err="1" smtClean="0">
                <a:solidFill>
                  <a:srgbClr val="FFFF00"/>
                </a:solidFill>
              </a:rPr>
              <a:t>dt</a:t>
            </a:r>
            <a:r>
              <a:rPr lang="en-US" sz="2400" dirty="0" smtClean="0">
                <a:solidFill>
                  <a:srgbClr val="FFFF00"/>
                </a:solidFill>
              </a:rPr>
              <a:t> = Emission </a:t>
            </a:r>
            <a:r>
              <a:rPr lang="en-US" sz="2400" b="1" dirty="0" smtClean="0">
                <a:solidFill>
                  <a:srgbClr val="FFFF00"/>
                </a:solidFill>
                <a:sym typeface="Symbol"/>
              </a:rPr>
              <a:t>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Removal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775" y="28717"/>
            <a:ext cx="4372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smtClean="0">
                <a:solidFill>
                  <a:srgbClr val="FFFF00"/>
                </a:solidFill>
              </a:rPr>
              <a:t>Derived CFC-11 emission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723" y="602104"/>
            <a:ext cx="786253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Global CFC-11 concentration changes reflect the balance of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a) </a:t>
            </a:r>
            <a:r>
              <a:rPr lang="en-US" sz="2000" b="1" dirty="0" smtClean="0">
                <a:solidFill>
                  <a:schemeClr val="bg1"/>
                </a:solidFill>
              </a:rPr>
              <a:t>EMISSION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b) </a:t>
            </a:r>
            <a:r>
              <a:rPr lang="en-US" sz="2000" b="1" dirty="0" smtClean="0">
                <a:solidFill>
                  <a:schemeClr val="bg1"/>
                </a:solidFill>
              </a:rPr>
              <a:t>REMOVAL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i="1" dirty="0" smtClean="0">
                <a:solidFill>
                  <a:schemeClr val="bg1"/>
                </a:solidFill>
              </a:rPr>
              <a:t>lifetime &amp; transport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802935">
            <a:off x="5378340" y="3309304"/>
            <a:ext cx="2880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 </a:t>
            </a:r>
            <a:r>
              <a:rPr lang="en-US" sz="2000" dirty="0" smtClean="0">
                <a:solidFill>
                  <a:schemeClr val="bg1"/>
                </a:solidFill>
              </a:rPr>
              <a:t>constant dynamics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9220" y="2631503"/>
            <a:ext cx="4780476" cy="3547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0" y="2691001"/>
            <a:ext cx="4839516" cy="351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0" y="2691001"/>
            <a:ext cx="4839516" cy="351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164134" y="4979466"/>
            <a:ext cx="9880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Reported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Global 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Production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516572" y="4123866"/>
            <a:ext cx="299152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Emission or Production (Gg/</a:t>
            </a:r>
            <a:r>
              <a:rPr lang="en-US" sz="1600" dirty="0" err="1" smtClean="0"/>
              <a:t>yr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231766" y="2942874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Derived </a:t>
            </a:r>
          </a:p>
          <a:p>
            <a:r>
              <a:rPr lang="en-US" dirty="0" smtClean="0"/>
              <a:t>Emission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252724" y="3824482"/>
            <a:ext cx="1125842" cy="435361"/>
            <a:chOff x="3293758" y="2209800"/>
            <a:chExt cx="1583042" cy="4572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293758" y="2667000"/>
              <a:ext cx="1583042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62400" y="2209800"/>
              <a:ext cx="914400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23"/>
          <p:cNvSpPr/>
          <p:nvPr/>
        </p:nvSpPr>
        <p:spPr>
          <a:xfrm>
            <a:off x="4414878" y="3809571"/>
            <a:ext cx="515154" cy="365760"/>
          </a:xfrm>
          <a:custGeom>
            <a:avLst/>
            <a:gdLst>
              <a:gd name="connsiteX0" fmla="*/ 0 w 515154"/>
              <a:gd name="connsiteY0" fmla="*/ 365760 h 365760"/>
              <a:gd name="connsiteX1" fmla="*/ 59242 w 515154"/>
              <a:gd name="connsiteY1" fmla="*/ 262729 h 365760"/>
              <a:gd name="connsiteX2" fmla="*/ 208637 w 515154"/>
              <a:gd name="connsiteY2" fmla="*/ 12879 h 365760"/>
              <a:gd name="connsiteX3" fmla="*/ 211213 w 515154"/>
              <a:gd name="connsiteY3" fmla="*/ 0 h 365760"/>
              <a:gd name="connsiteX4" fmla="*/ 360608 w 515154"/>
              <a:gd name="connsiteY4" fmla="*/ 110758 h 365760"/>
              <a:gd name="connsiteX5" fmla="*/ 515154 w 515154"/>
              <a:gd name="connsiteY5" fmla="*/ 18030 h 365760"/>
              <a:gd name="connsiteX6" fmla="*/ 510003 w 515154"/>
              <a:gd name="connsiteY6" fmla="*/ 203486 h 365760"/>
              <a:gd name="connsiteX7" fmla="*/ 360608 w 515154"/>
              <a:gd name="connsiteY7" fmla="*/ 252426 h 365760"/>
              <a:gd name="connsiteX8" fmla="*/ 208637 w 515154"/>
              <a:gd name="connsiteY8" fmla="*/ 200910 h 365760"/>
              <a:gd name="connsiteX9" fmla="*/ 0 w 515154"/>
              <a:gd name="connsiteY9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154" h="365760">
                <a:moveTo>
                  <a:pt x="0" y="365760"/>
                </a:moveTo>
                <a:lnTo>
                  <a:pt x="59242" y="262729"/>
                </a:lnTo>
                <a:lnTo>
                  <a:pt x="208637" y="12879"/>
                </a:lnTo>
                <a:lnTo>
                  <a:pt x="211213" y="0"/>
                </a:lnTo>
                <a:lnTo>
                  <a:pt x="360608" y="110758"/>
                </a:lnTo>
                <a:lnTo>
                  <a:pt x="515154" y="18030"/>
                </a:lnTo>
                <a:lnTo>
                  <a:pt x="510003" y="203486"/>
                </a:lnTo>
                <a:lnTo>
                  <a:pt x="360608" y="252426"/>
                </a:lnTo>
                <a:lnTo>
                  <a:pt x="208637" y="200910"/>
                </a:lnTo>
                <a:lnTo>
                  <a:pt x="0" y="365760"/>
                </a:ln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727661" y="4019578"/>
            <a:ext cx="650905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360077">
            <a:off x="5403241" y="4006655"/>
            <a:ext cx="32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 </a:t>
            </a:r>
            <a:r>
              <a:rPr lang="en-US" sz="2000" dirty="0" smtClean="0">
                <a:solidFill>
                  <a:schemeClr val="bg1"/>
                </a:solidFill>
              </a:rPr>
              <a:t>changing dynamics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25161" y="3813332"/>
            <a:ext cx="0" cy="444864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37085" y="4019578"/>
            <a:ext cx="0" cy="234857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3036" y="6401608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bg1">
                    <a:lumMod val="85000"/>
                  </a:schemeClr>
                </a:solidFill>
              </a:rPr>
              <a:t>Montzka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 et al., 2018</a:t>
            </a:r>
            <a:endParaRPr lang="en-US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46118" y="1570772"/>
            <a:ext cx="54061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d[CFC-11]/</a:t>
            </a:r>
            <a:r>
              <a:rPr lang="en-US" sz="2400" dirty="0" err="1" smtClean="0">
                <a:solidFill>
                  <a:srgbClr val="FFFF00"/>
                </a:solidFill>
              </a:rPr>
              <a:t>dt</a:t>
            </a:r>
            <a:r>
              <a:rPr lang="en-US" sz="2400" dirty="0" smtClean="0">
                <a:solidFill>
                  <a:srgbClr val="FFFF00"/>
                </a:solidFill>
              </a:rPr>
              <a:t> = Emission </a:t>
            </a:r>
            <a:r>
              <a:rPr lang="en-US" sz="2400" b="1" dirty="0" smtClean="0">
                <a:solidFill>
                  <a:srgbClr val="FFFF00"/>
                </a:solidFill>
                <a:sym typeface="Symbol"/>
              </a:rPr>
              <a:t>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Removal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775" y="28717"/>
            <a:ext cx="4372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smtClean="0">
                <a:solidFill>
                  <a:srgbClr val="FFFF00"/>
                </a:solidFill>
              </a:rPr>
              <a:t>Derived CFC-11 emission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723" y="602104"/>
            <a:ext cx="786253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Global CFC-11 concentration changes reflect the balance of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a) </a:t>
            </a:r>
            <a:r>
              <a:rPr lang="en-US" sz="2000" b="1" dirty="0" smtClean="0">
                <a:solidFill>
                  <a:schemeClr val="bg1"/>
                </a:solidFill>
              </a:rPr>
              <a:t>EMISSION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b) </a:t>
            </a:r>
            <a:r>
              <a:rPr lang="en-US" sz="2000" b="1" dirty="0" smtClean="0">
                <a:solidFill>
                  <a:schemeClr val="bg1"/>
                </a:solidFill>
              </a:rPr>
              <a:t>REMOVAL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i="1" dirty="0" smtClean="0">
                <a:solidFill>
                  <a:schemeClr val="bg1"/>
                </a:solidFill>
              </a:rPr>
              <a:t>lifetime &amp; transport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9220" y="2631503"/>
            <a:ext cx="4780476" cy="3547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0" y="2691001"/>
            <a:ext cx="4839516" cy="351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0" y="2691001"/>
            <a:ext cx="4839516" cy="351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164134" y="4979466"/>
            <a:ext cx="9880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Reported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Global 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Production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516572" y="4123866"/>
            <a:ext cx="299152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Emission or Production (Gg/</a:t>
            </a:r>
            <a:r>
              <a:rPr lang="en-US" sz="1600" dirty="0" err="1" smtClean="0"/>
              <a:t>yr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231766" y="2942874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Derived </a:t>
            </a:r>
          </a:p>
          <a:p>
            <a:r>
              <a:rPr lang="en-US" dirty="0" smtClean="0"/>
              <a:t>Emission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252724" y="3824482"/>
            <a:ext cx="1125842" cy="435361"/>
            <a:chOff x="3293758" y="2209800"/>
            <a:chExt cx="1583042" cy="4572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293758" y="2667000"/>
              <a:ext cx="1583042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62400" y="2209800"/>
              <a:ext cx="914400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23"/>
          <p:cNvSpPr/>
          <p:nvPr/>
        </p:nvSpPr>
        <p:spPr>
          <a:xfrm>
            <a:off x="4414878" y="3809571"/>
            <a:ext cx="515154" cy="365760"/>
          </a:xfrm>
          <a:custGeom>
            <a:avLst/>
            <a:gdLst>
              <a:gd name="connsiteX0" fmla="*/ 0 w 515154"/>
              <a:gd name="connsiteY0" fmla="*/ 365760 h 365760"/>
              <a:gd name="connsiteX1" fmla="*/ 59242 w 515154"/>
              <a:gd name="connsiteY1" fmla="*/ 262729 h 365760"/>
              <a:gd name="connsiteX2" fmla="*/ 208637 w 515154"/>
              <a:gd name="connsiteY2" fmla="*/ 12879 h 365760"/>
              <a:gd name="connsiteX3" fmla="*/ 211213 w 515154"/>
              <a:gd name="connsiteY3" fmla="*/ 0 h 365760"/>
              <a:gd name="connsiteX4" fmla="*/ 360608 w 515154"/>
              <a:gd name="connsiteY4" fmla="*/ 110758 h 365760"/>
              <a:gd name="connsiteX5" fmla="*/ 515154 w 515154"/>
              <a:gd name="connsiteY5" fmla="*/ 18030 h 365760"/>
              <a:gd name="connsiteX6" fmla="*/ 510003 w 515154"/>
              <a:gd name="connsiteY6" fmla="*/ 203486 h 365760"/>
              <a:gd name="connsiteX7" fmla="*/ 360608 w 515154"/>
              <a:gd name="connsiteY7" fmla="*/ 252426 h 365760"/>
              <a:gd name="connsiteX8" fmla="*/ 208637 w 515154"/>
              <a:gd name="connsiteY8" fmla="*/ 200910 h 365760"/>
              <a:gd name="connsiteX9" fmla="*/ 0 w 515154"/>
              <a:gd name="connsiteY9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154" h="365760">
                <a:moveTo>
                  <a:pt x="0" y="365760"/>
                </a:moveTo>
                <a:lnTo>
                  <a:pt x="59242" y="262729"/>
                </a:lnTo>
                <a:lnTo>
                  <a:pt x="208637" y="12879"/>
                </a:lnTo>
                <a:lnTo>
                  <a:pt x="211213" y="0"/>
                </a:lnTo>
                <a:lnTo>
                  <a:pt x="360608" y="110758"/>
                </a:lnTo>
                <a:lnTo>
                  <a:pt x="515154" y="18030"/>
                </a:lnTo>
                <a:lnTo>
                  <a:pt x="510003" y="203486"/>
                </a:lnTo>
                <a:lnTo>
                  <a:pt x="360608" y="252426"/>
                </a:lnTo>
                <a:lnTo>
                  <a:pt x="208637" y="200910"/>
                </a:lnTo>
                <a:lnTo>
                  <a:pt x="0" y="365760"/>
                </a:ln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727661" y="4019578"/>
            <a:ext cx="650905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325161" y="3813332"/>
            <a:ext cx="0" cy="444864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37085" y="4019578"/>
            <a:ext cx="0" cy="234857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49429" y="3056394"/>
            <a:ext cx="3135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We concluded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Emissions had increased, but up to 50% of the increases could have been from dynamics or lifetime changes…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036" y="6401608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bg1">
                    <a:lumMod val="85000"/>
                  </a:schemeClr>
                </a:solidFill>
              </a:rPr>
              <a:t>Montzka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 et al., 2018</a:t>
            </a:r>
            <a:endParaRPr lang="en-US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46118" y="1570772"/>
            <a:ext cx="54061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d[CFC-11]/</a:t>
            </a:r>
            <a:r>
              <a:rPr lang="en-US" sz="2400" dirty="0" err="1" smtClean="0">
                <a:solidFill>
                  <a:srgbClr val="FFFF00"/>
                </a:solidFill>
              </a:rPr>
              <a:t>dt</a:t>
            </a:r>
            <a:r>
              <a:rPr lang="en-US" sz="2400" dirty="0" smtClean="0">
                <a:solidFill>
                  <a:srgbClr val="FFFF00"/>
                </a:solidFill>
              </a:rPr>
              <a:t> = Emission </a:t>
            </a:r>
            <a:r>
              <a:rPr lang="en-US" sz="2400" b="1" dirty="0" smtClean="0">
                <a:solidFill>
                  <a:srgbClr val="FFFF00"/>
                </a:solidFill>
                <a:sym typeface="Symbol"/>
              </a:rPr>
              <a:t>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Removal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775" y="28717"/>
            <a:ext cx="4372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smtClean="0">
                <a:solidFill>
                  <a:srgbClr val="FFFF00"/>
                </a:solidFill>
              </a:rPr>
              <a:t>Derived CFC-11 emission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723" y="602104"/>
            <a:ext cx="786253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Global CFC-11 concentration changes reflect the balance of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a) </a:t>
            </a:r>
            <a:r>
              <a:rPr lang="en-US" sz="2000" b="1" dirty="0" smtClean="0">
                <a:solidFill>
                  <a:schemeClr val="bg1"/>
                </a:solidFill>
              </a:rPr>
              <a:t>EMISSION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b) </a:t>
            </a:r>
            <a:r>
              <a:rPr lang="en-US" sz="2000" b="1" dirty="0" smtClean="0">
                <a:solidFill>
                  <a:schemeClr val="bg1"/>
                </a:solidFill>
              </a:rPr>
              <a:t>REMOVAL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i="1" dirty="0" smtClean="0">
                <a:solidFill>
                  <a:schemeClr val="bg1"/>
                </a:solidFill>
              </a:rPr>
              <a:t>lifetime</a:t>
            </a:r>
            <a:r>
              <a:rPr lang="en-US" sz="2000" dirty="0" smtClean="0">
                <a:solidFill>
                  <a:schemeClr val="bg1"/>
                </a:solidFill>
              </a:rPr>
              <a:t> &amp; transport)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9220" y="2631503"/>
            <a:ext cx="4780476" cy="3547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0" y="2691001"/>
            <a:ext cx="4839516" cy="351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0" y="2691001"/>
            <a:ext cx="4839516" cy="351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164134" y="4979466"/>
            <a:ext cx="9880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Reported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Global 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Production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516572" y="4123866"/>
            <a:ext cx="299152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Emission or Production (Gg/</a:t>
            </a:r>
            <a:r>
              <a:rPr lang="en-US" sz="1600" dirty="0" err="1" smtClean="0"/>
              <a:t>yr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231766" y="2942874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Derived </a:t>
            </a:r>
          </a:p>
          <a:p>
            <a:r>
              <a:rPr lang="en-US" dirty="0" smtClean="0"/>
              <a:t>Emission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728255" y="3934742"/>
            <a:ext cx="650311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66716" y="3933581"/>
            <a:ext cx="0" cy="728195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19601" y="4044430"/>
            <a:ext cx="2452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25-30 Gg/</a:t>
            </a:r>
            <a:r>
              <a:rPr lang="en-US" sz="2000" dirty="0" err="1" smtClean="0">
                <a:solidFill>
                  <a:srgbClr val="FFFF00"/>
                </a:solidFill>
              </a:rPr>
              <a:t>yr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above expectations… </a:t>
            </a:r>
          </a:p>
        </p:txBody>
      </p:sp>
      <p:sp>
        <p:nvSpPr>
          <p:cNvPr id="24" name="Freeform 23"/>
          <p:cNvSpPr/>
          <p:nvPr/>
        </p:nvSpPr>
        <p:spPr>
          <a:xfrm>
            <a:off x="4414878" y="3809571"/>
            <a:ext cx="515154" cy="365760"/>
          </a:xfrm>
          <a:custGeom>
            <a:avLst/>
            <a:gdLst>
              <a:gd name="connsiteX0" fmla="*/ 0 w 515154"/>
              <a:gd name="connsiteY0" fmla="*/ 365760 h 365760"/>
              <a:gd name="connsiteX1" fmla="*/ 59242 w 515154"/>
              <a:gd name="connsiteY1" fmla="*/ 262729 h 365760"/>
              <a:gd name="connsiteX2" fmla="*/ 208637 w 515154"/>
              <a:gd name="connsiteY2" fmla="*/ 12879 h 365760"/>
              <a:gd name="connsiteX3" fmla="*/ 211213 w 515154"/>
              <a:gd name="connsiteY3" fmla="*/ 0 h 365760"/>
              <a:gd name="connsiteX4" fmla="*/ 360608 w 515154"/>
              <a:gd name="connsiteY4" fmla="*/ 110758 h 365760"/>
              <a:gd name="connsiteX5" fmla="*/ 515154 w 515154"/>
              <a:gd name="connsiteY5" fmla="*/ 18030 h 365760"/>
              <a:gd name="connsiteX6" fmla="*/ 510003 w 515154"/>
              <a:gd name="connsiteY6" fmla="*/ 203486 h 365760"/>
              <a:gd name="connsiteX7" fmla="*/ 360608 w 515154"/>
              <a:gd name="connsiteY7" fmla="*/ 252426 h 365760"/>
              <a:gd name="connsiteX8" fmla="*/ 208637 w 515154"/>
              <a:gd name="connsiteY8" fmla="*/ 200910 h 365760"/>
              <a:gd name="connsiteX9" fmla="*/ 0 w 515154"/>
              <a:gd name="connsiteY9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154" h="365760">
                <a:moveTo>
                  <a:pt x="0" y="365760"/>
                </a:moveTo>
                <a:lnTo>
                  <a:pt x="59242" y="262729"/>
                </a:lnTo>
                <a:lnTo>
                  <a:pt x="208637" y="12879"/>
                </a:lnTo>
                <a:lnTo>
                  <a:pt x="211213" y="0"/>
                </a:lnTo>
                <a:lnTo>
                  <a:pt x="360608" y="110758"/>
                </a:lnTo>
                <a:lnTo>
                  <a:pt x="515154" y="18030"/>
                </a:lnTo>
                <a:lnTo>
                  <a:pt x="510003" y="203486"/>
                </a:lnTo>
                <a:lnTo>
                  <a:pt x="360608" y="252426"/>
                </a:lnTo>
                <a:lnTo>
                  <a:pt x="208637" y="200910"/>
                </a:lnTo>
                <a:lnTo>
                  <a:pt x="0" y="365760"/>
                </a:ln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055257" y="4252250"/>
            <a:ext cx="2021114" cy="489857"/>
          </a:xfrm>
          <a:custGeom>
            <a:avLst/>
            <a:gdLst>
              <a:gd name="connsiteX0" fmla="*/ 0 w 2021114"/>
              <a:gd name="connsiteY0" fmla="*/ 0 h 489857"/>
              <a:gd name="connsiteX1" fmla="*/ 359229 w 2021114"/>
              <a:gd name="connsiteY1" fmla="*/ 58057 h 489857"/>
              <a:gd name="connsiteX2" fmla="*/ 627743 w 2021114"/>
              <a:gd name="connsiteY2" fmla="*/ 127000 h 489857"/>
              <a:gd name="connsiteX3" fmla="*/ 1291772 w 2021114"/>
              <a:gd name="connsiteY3" fmla="*/ 312057 h 489857"/>
              <a:gd name="connsiteX4" fmla="*/ 1661886 w 2021114"/>
              <a:gd name="connsiteY4" fmla="*/ 399143 h 489857"/>
              <a:gd name="connsiteX5" fmla="*/ 2021114 w 2021114"/>
              <a:gd name="connsiteY5" fmla="*/ 489857 h 48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1114" h="489857">
                <a:moveTo>
                  <a:pt x="0" y="0"/>
                </a:moveTo>
                <a:lnTo>
                  <a:pt x="359229" y="58057"/>
                </a:lnTo>
                <a:lnTo>
                  <a:pt x="627743" y="127000"/>
                </a:lnTo>
                <a:lnTo>
                  <a:pt x="1291772" y="312057"/>
                </a:lnTo>
                <a:lnTo>
                  <a:pt x="1661886" y="399143"/>
                </a:lnTo>
                <a:lnTo>
                  <a:pt x="2021114" y="489857"/>
                </a:lnTo>
              </a:path>
            </a:pathLst>
          </a:custGeom>
          <a:noFill/>
          <a:ln cap="rnd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4414878" y="4661776"/>
            <a:ext cx="963688" cy="8666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3036" y="6401608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bg1">
                    <a:lumMod val="85000"/>
                  </a:schemeClr>
                </a:solidFill>
              </a:rPr>
              <a:t>Montzka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 et al., 2018</a:t>
            </a:r>
            <a:endParaRPr lang="en-US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46118" y="1570772"/>
            <a:ext cx="54061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d[CFC-11]/</a:t>
            </a:r>
            <a:r>
              <a:rPr lang="en-US" sz="2400" dirty="0" err="1" smtClean="0">
                <a:solidFill>
                  <a:srgbClr val="FFFF00"/>
                </a:solidFill>
              </a:rPr>
              <a:t>dt</a:t>
            </a:r>
            <a:r>
              <a:rPr lang="en-US" sz="2400" dirty="0" smtClean="0">
                <a:solidFill>
                  <a:srgbClr val="FFFF00"/>
                </a:solidFill>
              </a:rPr>
              <a:t> = Emission </a:t>
            </a:r>
            <a:r>
              <a:rPr lang="en-US" sz="2400" b="1" dirty="0" smtClean="0">
                <a:solidFill>
                  <a:srgbClr val="FFFF00"/>
                </a:solidFill>
                <a:sym typeface="Symbol"/>
              </a:rPr>
              <a:t>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Removal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775" y="28717"/>
            <a:ext cx="4372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smtClean="0">
                <a:solidFill>
                  <a:srgbClr val="FFFF00"/>
                </a:solidFill>
              </a:rPr>
              <a:t>Derived CFC-11 emission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723" y="602104"/>
            <a:ext cx="786253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Global CFC-11 concentration changes reflect the balance of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a) </a:t>
            </a:r>
            <a:r>
              <a:rPr lang="en-US" sz="2000" b="1" dirty="0" smtClean="0">
                <a:solidFill>
                  <a:schemeClr val="bg1"/>
                </a:solidFill>
              </a:rPr>
              <a:t>EMISSION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b) </a:t>
            </a:r>
            <a:r>
              <a:rPr lang="en-US" sz="2000" b="1" dirty="0" smtClean="0">
                <a:solidFill>
                  <a:schemeClr val="bg1"/>
                </a:solidFill>
              </a:rPr>
              <a:t>REMOVAL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i="1" dirty="0" smtClean="0">
                <a:solidFill>
                  <a:schemeClr val="bg1"/>
                </a:solidFill>
              </a:rPr>
              <a:t>lifetime &amp; transport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9220" y="2631503"/>
            <a:ext cx="4780476" cy="3547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0" y="2691001"/>
            <a:ext cx="4839516" cy="351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0" y="2691001"/>
            <a:ext cx="4839516" cy="351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164134" y="4979466"/>
            <a:ext cx="9880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Reported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Global 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Production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516572" y="4123866"/>
            <a:ext cx="299152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Emission or Production (Gg/</a:t>
            </a:r>
            <a:r>
              <a:rPr lang="en-US" sz="1600" dirty="0" err="1" smtClean="0"/>
              <a:t>yr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231766" y="2942874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Derived </a:t>
            </a:r>
          </a:p>
          <a:p>
            <a:r>
              <a:rPr lang="en-US" dirty="0" smtClean="0"/>
              <a:t>Emission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252724" y="3824482"/>
            <a:ext cx="1125842" cy="435361"/>
            <a:chOff x="3293758" y="2209800"/>
            <a:chExt cx="1583042" cy="4572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293758" y="2667000"/>
              <a:ext cx="1583042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62400" y="2209800"/>
              <a:ext cx="914400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23"/>
          <p:cNvSpPr/>
          <p:nvPr/>
        </p:nvSpPr>
        <p:spPr>
          <a:xfrm>
            <a:off x="4414878" y="3809571"/>
            <a:ext cx="515154" cy="365760"/>
          </a:xfrm>
          <a:custGeom>
            <a:avLst/>
            <a:gdLst>
              <a:gd name="connsiteX0" fmla="*/ 0 w 515154"/>
              <a:gd name="connsiteY0" fmla="*/ 365760 h 365760"/>
              <a:gd name="connsiteX1" fmla="*/ 59242 w 515154"/>
              <a:gd name="connsiteY1" fmla="*/ 262729 h 365760"/>
              <a:gd name="connsiteX2" fmla="*/ 208637 w 515154"/>
              <a:gd name="connsiteY2" fmla="*/ 12879 h 365760"/>
              <a:gd name="connsiteX3" fmla="*/ 211213 w 515154"/>
              <a:gd name="connsiteY3" fmla="*/ 0 h 365760"/>
              <a:gd name="connsiteX4" fmla="*/ 360608 w 515154"/>
              <a:gd name="connsiteY4" fmla="*/ 110758 h 365760"/>
              <a:gd name="connsiteX5" fmla="*/ 515154 w 515154"/>
              <a:gd name="connsiteY5" fmla="*/ 18030 h 365760"/>
              <a:gd name="connsiteX6" fmla="*/ 510003 w 515154"/>
              <a:gd name="connsiteY6" fmla="*/ 203486 h 365760"/>
              <a:gd name="connsiteX7" fmla="*/ 360608 w 515154"/>
              <a:gd name="connsiteY7" fmla="*/ 252426 h 365760"/>
              <a:gd name="connsiteX8" fmla="*/ 208637 w 515154"/>
              <a:gd name="connsiteY8" fmla="*/ 200910 h 365760"/>
              <a:gd name="connsiteX9" fmla="*/ 0 w 515154"/>
              <a:gd name="connsiteY9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154" h="365760">
                <a:moveTo>
                  <a:pt x="0" y="365760"/>
                </a:moveTo>
                <a:lnTo>
                  <a:pt x="59242" y="262729"/>
                </a:lnTo>
                <a:lnTo>
                  <a:pt x="208637" y="12879"/>
                </a:lnTo>
                <a:lnTo>
                  <a:pt x="211213" y="0"/>
                </a:lnTo>
                <a:lnTo>
                  <a:pt x="360608" y="110758"/>
                </a:lnTo>
                <a:lnTo>
                  <a:pt x="515154" y="18030"/>
                </a:lnTo>
                <a:lnTo>
                  <a:pt x="510003" y="203486"/>
                </a:lnTo>
                <a:lnTo>
                  <a:pt x="360608" y="252426"/>
                </a:lnTo>
                <a:lnTo>
                  <a:pt x="208637" y="200910"/>
                </a:lnTo>
                <a:lnTo>
                  <a:pt x="0" y="365760"/>
                </a:ln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727661" y="4019578"/>
            <a:ext cx="650905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325161" y="3813332"/>
            <a:ext cx="0" cy="444864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37085" y="4019578"/>
            <a:ext cx="0" cy="234857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49429" y="2481208"/>
            <a:ext cx="31357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Given that other models showed a role for dynamics, and because the N-S difference increase required and emission increase, we concluded: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Emissions had increased, but up to 50% of the increases could have been from dynamics or lifetime changes…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6853" y="2404435"/>
            <a:ext cx="3825273" cy="406265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Revised Conclusion </a:t>
            </a:r>
            <a:r>
              <a:rPr lang="en-US" sz="2000" dirty="0" smtClean="0">
                <a:solidFill>
                  <a:srgbClr val="C00000"/>
                </a:solidFill>
              </a:rPr>
              <a:t>(unpublished)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The original WACCM runs had some issues that overestimated the dynamical contribution.</a:t>
            </a:r>
          </a:p>
          <a:p>
            <a:endParaRPr lang="en-US" sz="1000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Subsequent multiple model analyses reveal that any dynamical contribution to the derived emission increase is &lt;10%. </a:t>
            </a:r>
          </a:p>
          <a:p>
            <a:endParaRPr lang="en-US" sz="1000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Quantification of the emission increase becomes more accurate when averaged over more years…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7048" y="2356596"/>
            <a:ext cx="8244348" cy="1716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5817" y="451037"/>
            <a:ext cx="889081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Air reaching Hawaii in autumn can be influenced by Eurasian emissions (Lin </a:t>
            </a:r>
            <a:r>
              <a:rPr lang="en-US" sz="2400" i="1" dirty="0" smtClean="0">
                <a:solidFill>
                  <a:schemeClr val="bg1"/>
                </a:solidFill>
              </a:rPr>
              <a:t>et al</a:t>
            </a:r>
            <a:r>
              <a:rPr lang="en-US" sz="2400" dirty="0" smtClean="0">
                <a:solidFill>
                  <a:schemeClr val="bg1"/>
                </a:solidFill>
              </a:rPr>
              <a:t>., 2014, </a:t>
            </a:r>
            <a:r>
              <a:rPr lang="en-US" sz="2000" dirty="0" err="1" smtClean="0">
                <a:solidFill>
                  <a:schemeClr val="bg1"/>
                </a:solidFill>
              </a:rPr>
              <a:t>DOI</a:t>
            </a:r>
            <a:r>
              <a:rPr lang="en-US" sz="2000" dirty="0">
                <a:solidFill>
                  <a:schemeClr val="bg1"/>
                </a:solidFill>
              </a:rPr>
              <a:t>: 10.1038/NGEO2066</a:t>
            </a:r>
            <a:r>
              <a:rPr lang="en-US" sz="2400" dirty="0">
                <a:solidFill>
                  <a:schemeClr val="bg1"/>
                </a:solidFill>
              </a:rPr>
              <a:t>).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 close look at our results from the Mauna Loa station showed: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693738" indent="-457200"/>
            <a:r>
              <a:rPr lang="en-US" sz="2400" b="1" i="1" dirty="0" smtClean="0">
                <a:solidFill>
                  <a:srgbClr val="0000FF"/>
                </a:solidFill>
              </a:rPr>
              <a:t>Before 2012</a:t>
            </a:r>
            <a:r>
              <a:rPr lang="en-US" sz="2400" dirty="0" smtClean="0">
                <a:solidFill>
                  <a:srgbClr val="0000FF"/>
                </a:solidFill>
              </a:rPr>
              <a:t>:  pollution plumes reaching Hawaii </a:t>
            </a:r>
            <a:r>
              <a:rPr lang="en-US" sz="2400" b="1" dirty="0" smtClean="0">
                <a:solidFill>
                  <a:srgbClr val="0000FF"/>
                </a:solidFill>
              </a:rPr>
              <a:t>DID NOT </a:t>
            </a:r>
            <a:r>
              <a:rPr lang="en-US" sz="2400" dirty="0" smtClean="0">
                <a:solidFill>
                  <a:srgbClr val="0000FF"/>
                </a:solidFill>
              </a:rPr>
              <a:t>contain elevated concentrations of CFC-11</a:t>
            </a:r>
          </a:p>
          <a:p>
            <a:pPr marL="914400" indent="-457200"/>
            <a:endParaRPr lang="en-US" sz="800" dirty="0" smtClean="0">
              <a:solidFill>
                <a:srgbClr val="0000FF"/>
              </a:solidFill>
            </a:endParaRPr>
          </a:p>
          <a:p>
            <a:pPr marL="693738" indent="-457200"/>
            <a:r>
              <a:rPr lang="en-US" sz="2400" b="1" i="1" dirty="0" smtClean="0">
                <a:solidFill>
                  <a:srgbClr val="0000FF"/>
                </a:solidFill>
              </a:rPr>
              <a:t>After 2012</a:t>
            </a:r>
            <a:r>
              <a:rPr lang="en-US" sz="2400" dirty="0" smtClean="0">
                <a:solidFill>
                  <a:srgbClr val="0000FF"/>
                </a:solidFill>
              </a:rPr>
              <a:t>:  pollution plumes reaching Hawaii </a:t>
            </a:r>
            <a:r>
              <a:rPr lang="en-US" sz="2400" b="1" dirty="0" smtClean="0">
                <a:solidFill>
                  <a:srgbClr val="0000FF"/>
                </a:solidFill>
              </a:rPr>
              <a:t>NOW CONTAIN </a:t>
            </a:r>
            <a:r>
              <a:rPr lang="en-US" sz="2400" dirty="0" smtClean="0">
                <a:solidFill>
                  <a:srgbClr val="0000FF"/>
                </a:solidFill>
              </a:rPr>
              <a:t>elevated concentrations of CFC-11.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37" y="111825"/>
            <a:ext cx="884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Do the observations themselves suggest emissions increasing?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4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25" y="473931"/>
            <a:ext cx="889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Pollution plume events reaching Hawaii were identified by: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095" y="1526802"/>
            <a:ext cx="4245223" cy="52754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2" y="3892076"/>
            <a:ext cx="3884203" cy="284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1" y="1526802"/>
            <a:ext cx="3884203" cy="284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3356" y="1589315"/>
            <a:ext cx="240674" cy="26277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3355" y="4031666"/>
            <a:ext cx="240675" cy="24045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73587" y="2010635"/>
            <a:ext cx="369332" cy="1446931"/>
            <a:chOff x="83410" y="1498008"/>
            <a:chExt cx="369332" cy="1446931"/>
          </a:xfrm>
        </p:grpSpPr>
        <p:sp>
          <p:nvSpPr>
            <p:cNvPr id="22" name="Rectangle 21"/>
            <p:cNvSpPr/>
            <p:nvPr/>
          </p:nvSpPr>
          <p:spPr>
            <a:xfrm>
              <a:off x="138024" y="1498008"/>
              <a:ext cx="271586" cy="14469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-408616" y="2083581"/>
              <a:ext cx="1353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CFC-11 (</a:t>
              </a:r>
              <a:r>
                <a:rPr lang="en-US" b="1" dirty="0" err="1" smtClean="0">
                  <a:solidFill>
                    <a:srgbClr val="FF0000"/>
                  </a:solidFill>
                </a:rPr>
                <a:t>ppt</a:t>
              </a:r>
              <a:r>
                <a:rPr lang="en-US" b="1" dirty="0" smtClean="0">
                  <a:solidFill>
                    <a:srgbClr val="FF0000"/>
                  </a:solidFill>
                </a:rPr>
                <a:t>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5400000">
            <a:off x="3715873" y="2640452"/>
            <a:ext cx="149765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HCFC-22 (</a:t>
            </a:r>
            <a:r>
              <a:rPr lang="en-US" b="1" dirty="0" err="1" smtClean="0">
                <a:solidFill>
                  <a:srgbClr val="000099"/>
                </a:solidFill>
              </a:rPr>
              <a:t>ppt</a:t>
            </a:r>
            <a:r>
              <a:rPr lang="en-US" b="1" dirty="0" smtClean="0">
                <a:solidFill>
                  <a:srgbClr val="000099"/>
                </a:solidFill>
              </a:rPr>
              <a:t>)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3715873" y="5019800"/>
            <a:ext cx="149765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HCFC-22 (</a:t>
            </a:r>
            <a:r>
              <a:rPr lang="en-US" b="1" dirty="0" err="1" smtClean="0">
                <a:solidFill>
                  <a:srgbClr val="000099"/>
                </a:solidFill>
              </a:rPr>
              <a:t>ppt</a:t>
            </a:r>
            <a:r>
              <a:rPr lang="en-US" b="1" dirty="0" smtClean="0">
                <a:solidFill>
                  <a:srgbClr val="000099"/>
                </a:solidFill>
              </a:rPr>
              <a:t>)</a:t>
            </a:r>
            <a:endParaRPr lang="en-US" b="1" dirty="0">
              <a:solidFill>
                <a:srgbClr val="000099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64960" y="4428354"/>
            <a:ext cx="369332" cy="1446931"/>
            <a:chOff x="66158" y="1498008"/>
            <a:chExt cx="369332" cy="1446931"/>
          </a:xfrm>
        </p:grpSpPr>
        <p:sp>
          <p:nvSpPr>
            <p:cNvPr id="27" name="Rectangle 26"/>
            <p:cNvSpPr/>
            <p:nvPr/>
          </p:nvSpPr>
          <p:spPr>
            <a:xfrm>
              <a:off x="138024" y="1498008"/>
              <a:ext cx="271586" cy="14469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-425868" y="2083581"/>
              <a:ext cx="1353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CFC-11 (</a:t>
              </a:r>
              <a:r>
                <a:rPr lang="en-US" b="1" dirty="0" err="1" smtClean="0">
                  <a:solidFill>
                    <a:srgbClr val="FF0000"/>
                  </a:solidFill>
                </a:rPr>
                <a:t>ppt</a:t>
              </a:r>
              <a:r>
                <a:rPr lang="en-US" b="1" dirty="0" smtClean="0">
                  <a:solidFill>
                    <a:srgbClr val="FF0000"/>
                  </a:solidFill>
                </a:rPr>
                <a:t>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934940" y="1672870"/>
            <a:ext cx="89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HCFC-22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CFC-11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99813" y="1809556"/>
            <a:ext cx="75182" cy="6547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03245" y="2052992"/>
            <a:ext cx="75182" cy="654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819922" y="1128921"/>
            <a:ext cx="41845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200" dirty="0" smtClean="0">
                <a:solidFill>
                  <a:schemeClr val="bg1"/>
                </a:solidFill>
              </a:rPr>
              <a:t>1) Increased concentrations of a number of gases:</a:t>
            </a:r>
          </a:p>
          <a:p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HCFC-22, CH</a:t>
            </a:r>
            <a:r>
              <a:rPr lang="en-US" sz="2200" baseline="-25000" dirty="0" smtClean="0">
                <a:solidFill>
                  <a:schemeClr val="bg1"/>
                </a:solidFill>
              </a:rPr>
              <a:t>2</a:t>
            </a:r>
            <a:r>
              <a:rPr lang="en-US" sz="2200" dirty="0" smtClean="0">
                <a:solidFill>
                  <a:schemeClr val="bg1"/>
                </a:solidFill>
              </a:rPr>
              <a:t>Cl</a:t>
            </a:r>
            <a:r>
              <a:rPr lang="en-US" sz="2200" baseline="-25000" dirty="0" smtClean="0">
                <a:solidFill>
                  <a:schemeClr val="bg1"/>
                </a:solidFill>
              </a:rPr>
              <a:t>2</a:t>
            </a:r>
            <a:r>
              <a:rPr lang="en-US" sz="2200" dirty="0" smtClean="0">
                <a:solidFill>
                  <a:schemeClr val="bg1"/>
                </a:solidFill>
              </a:rPr>
              <a:t>, and CO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484" y="1654982"/>
            <a:ext cx="568090" cy="47377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1964915"/>
            <a:ext cx="982980" cy="247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2737" y="111825"/>
            <a:ext cx="884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Do the observations themselves suggest emissions increasing?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7095" y="1526802"/>
            <a:ext cx="4245223" cy="52754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2" y="3892076"/>
            <a:ext cx="3884203" cy="284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2" y="3892076"/>
            <a:ext cx="3884203" cy="284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1" y="1526802"/>
            <a:ext cx="3884203" cy="284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2" y="1526802"/>
            <a:ext cx="3884203" cy="284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3356" y="1589315"/>
            <a:ext cx="240674" cy="26277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3355" y="4031666"/>
            <a:ext cx="240675" cy="24045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73587" y="2010635"/>
            <a:ext cx="369332" cy="1446931"/>
            <a:chOff x="83410" y="1498008"/>
            <a:chExt cx="369332" cy="1446931"/>
          </a:xfrm>
        </p:grpSpPr>
        <p:sp>
          <p:nvSpPr>
            <p:cNvPr id="22" name="Rectangle 21"/>
            <p:cNvSpPr/>
            <p:nvPr/>
          </p:nvSpPr>
          <p:spPr>
            <a:xfrm>
              <a:off x="138024" y="1498008"/>
              <a:ext cx="271586" cy="14469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-408616" y="2083581"/>
              <a:ext cx="1353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CFC-11 (</a:t>
              </a:r>
              <a:r>
                <a:rPr lang="en-US" b="1" dirty="0" err="1" smtClean="0">
                  <a:solidFill>
                    <a:srgbClr val="FF0000"/>
                  </a:solidFill>
                </a:rPr>
                <a:t>ppt</a:t>
              </a:r>
              <a:r>
                <a:rPr lang="en-US" b="1" dirty="0" smtClean="0">
                  <a:solidFill>
                    <a:srgbClr val="FF0000"/>
                  </a:solidFill>
                </a:rPr>
                <a:t>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5400000">
            <a:off x="3715873" y="2640452"/>
            <a:ext cx="149765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HCFC-22 (</a:t>
            </a:r>
            <a:r>
              <a:rPr lang="en-US" b="1" dirty="0" err="1" smtClean="0">
                <a:solidFill>
                  <a:srgbClr val="000099"/>
                </a:solidFill>
              </a:rPr>
              <a:t>ppt</a:t>
            </a:r>
            <a:r>
              <a:rPr lang="en-US" b="1" dirty="0" smtClean="0">
                <a:solidFill>
                  <a:srgbClr val="000099"/>
                </a:solidFill>
              </a:rPr>
              <a:t>)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3715873" y="5019800"/>
            <a:ext cx="149765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HCFC-22 (</a:t>
            </a:r>
            <a:r>
              <a:rPr lang="en-US" b="1" dirty="0" err="1" smtClean="0">
                <a:solidFill>
                  <a:srgbClr val="000099"/>
                </a:solidFill>
              </a:rPr>
              <a:t>ppt</a:t>
            </a:r>
            <a:r>
              <a:rPr lang="en-US" b="1" dirty="0" smtClean="0">
                <a:solidFill>
                  <a:srgbClr val="000099"/>
                </a:solidFill>
              </a:rPr>
              <a:t>)</a:t>
            </a:r>
            <a:endParaRPr lang="en-US" b="1" dirty="0">
              <a:solidFill>
                <a:srgbClr val="000099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64960" y="4428354"/>
            <a:ext cx="369332" cy="1446931"/>
            <a:chOff x="66158" y="1498008"/>
            <a:chExt cx="369332" cy="1446931"/>
          </a:xfrm>
        </p:grpSpPr>
        <p:sp>
          <p:nvSpPr>
            <p:cNvPr id="27" name="Rectangle 26"/>
            <p:cNvSpPr/>
            <p:nvPr/>
          </p:nvSpPr>
          <p:spPr>
            <a:xfrm>
              <a:off x="138024" y="1498008"/>
              <a:ext cx="271586" cy="14469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-425868" y="2083581"/>
              <a:ext cx="1353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CFC-11 (</a:t>
              </a:r>
              <a:r>
                <a:rPr lang="en-US" b="1" dirty="0" err="1" smtClean="0">
                  <a:solidFill>
                    <a:srgbClr val="FF0000"/>
                  </a:solidFill>
                </a:rPr>
                <a:t>ppt</a:t>
              </a:r>
              <a:r>
                <a:rPr lang="en-US" b="1" dirty="0" smtClean="0">
                  <a:solidFill>
                    <a:srgbClr val="FF0000"/>
                  </a:solidFill>
                </a:rPr>
                <a:t>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934940" y="1672870"/>
            <a:ext cx="89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HCFC-22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CFC-11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99813" y="1809556"/>
            <a:ext cx="75182" cy="6547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03245" y="2052992"/>
            <a:ext cx="75182" cy="654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83325" y="2596807"/>
            <a:ext cx="4008581" cy="28034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812837" y="5512201"/>
            <a:ext cx="413909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33CC"/>
                </a:solidFill>
              </a:rPr>
              <a:t>Only after 2012 do pollution plumes contain elevated CFC-11 concentrations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62413" y="6171292"/>
            <a:ext cx="440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Correlations among HCFC-22, CH</a:t>
            </a:r>
            <a:r>
              <a:rPr lang="en-US" sz="1600" baseline="-25000" dirty="0" smtClean="0">
                <a:solidFill>
                  <a:srgbClr val="FFFF00"/>
                </a:solidFill>
              </a:rPr>
              <a:t>2</a:t>
            </a:r>
            <a:r>
              <a:rPr lang="en-US" sz="1600" dirty="0" smtClean="0">
                <a:solidFill>
                  <a:srgbClr val="FFFF00"/>
                </a:solidFill>
              </a:rPr>
              <a:t>Cl</a:t>
            </a:r>
            <a:r>
              <a:rPr lang="en-US" sz="1600" baseline="-25000" dirty="0" smtClean="0">
                <a:solidFill>
                  <a:srgbClr val="FFFF00"/>
                </a:solidFill>
              </a:rPr>
              <a:t>2</a:t>
            </a:r>
            <a:r>
              <a:rPr lang="en-US" sz="1600" dirty="0" smtClean="0">
                <a:solidFill>
                  <a:srgbClr val="FFFF00"/>
                </a:solidFill>
              </a:rPr>
              <a:t>, &amp; </a:t>
            </a:r>
            <a:r>
              <a:rPr lang="en-US" sz="1600" dirty="0">
                <a:solidFill>
                  <a:srgbClr val="FFFF00"/>
                </a:solidFill>
              </a:rPr>
              <a:t>CO are strong in all years </a:t>
            </a:r>
            <a:endParaRPr lang="en-US" sz="1600" baseline="-25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5372" y="2646050"/>
            <a:ext cx="3802751" cy="27027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79516" y="3301252"/>
            <a:ext cx="257662" cy="252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18506" y="2985070"/>
            <a:ext cx="1161010" cy="913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1225" y="473931"/>
            <a:ext cx="889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Pollution plume events reaching Hawaii were identified by: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19922" y="1128921"/>
            <a:ext cx="41845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200" dirty="0" smtClean="0">
                <a:solidFill>
                  <a:schemeClr val="bg1"/>
                </a:solidFill>
              </a:rPr>
              <a:t>1) Increased concentrations of a number of gases:</a:t>
            </a:r>
          </a:p>
          <a:p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HCFC-22, CH</a:t>
            </a:r>
            <a:r>
              <a:rPr lang="en-US" sz="2200" baseline="-25000" dirty="0" smtClean="0">
                <a:solidFill>
                  <a:schemeClr val="bg1"/>
                </a:solidFill>
              </a:rPr>
              <a:t>2</a:t>
            </a:r>
            <a:r>
              <a:rPr lang="en-US" sz="2200" dirty="0" smtClean="0">
                <a:solidFill>
                  <a:schemeClr val="bg1"/>
                </a:solidFill>
              </a:rPr>
              <a:t>Cl</a:t>
            </a:r>
            <a:r>
              <a:rPr lang="en-US" sz="2200" baseline="-25000" dirty="0" smtClean="0">
                <a:solidFill>
                  <a:schemeClr val="bg1"/>
                </a:solidFill>
              </a:rPr>
              <a:t>2</a:t>
            </a:r>
            <a:r>
              <a:rPr lang="en-US" sz="2200" dirty="0" smtClean="0">
                <a:solidFill>
                  <a:schemeClr val="bg1"/>
                </a:solidFill>
              </a:rPr>
              <a:t>, and CO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2737" y="111825"/>
            <a:ext cx="884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Do the observations themselves suggest emissions increasing?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6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/>
      <p:bldP spid="3" grpId="0" animBg="1"/>
      <p:bldP spid="33" grpId="0" animBg="1"/>
      <p:bldP spid="3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25" y="269214"/>
            <a:ext cx="8890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2400" b="1" i="1" dirty="0" smtClean="0">
                <a:solidFill>
                  <a:schemeClr val="bg1"/>
                </a:solidFill>
              </a:rPr>
              <a:t>The source region </a:t>
            </a:r>
            <a:r>
              <a:rPr lang="en-US" sz="2400" dirty="0" smtClean="0">
                <a:solidFill>
                  <a:schemeClr val="bg1"/>
                </a:solidFill>
              </a:rPr>
              <a:t>for those pollution plumes reaching Hawaii were identified by meteorological models of air transport: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61" y="1707784"/>
            <a:ext cx="4326123" cy="31826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7" y="1707784"/>
            <a:ext cx="4326123" cy="3182654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0" y="1552100"/>
            <a:ext cx="9003715" cy="54568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1291" y="4285757"/>
            <a:ext cx="8846329" cy="79120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6551" y="2108080"/>
            <a:ext cx="877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2000" b="1" dirty="0" smtClean="0">
                <a:solidFill>
                  <a:srgbClr val="FF0000"/>
                </a:solidFill>
              </a:rPr>
              <a:t>2013-2016				2013-2016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1682" y="1649669"/>
            <a:ext cx="385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2000" b="1" i="1" dirty="0" smtClean="0">
                <a:solidFill>
                  <a:srgbClr val="FFFF00"/>
                </a:solidFill>
              </a:rPr>
              <a:t>Lower</a:t>
            </a:r>
            <a:r>
              <a:rPr lang="en-US" sz="2000" dirty="0" smtClean="0">
                <a:solidFill>
                  <a:srgbClr val="FFFF00"/>
                </a:solidFill>
              </a:rPr>
              <a:t> [HCFC-22] &amp; [CFC-11]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21955" y="1664417"/>
            <a:ext cx="3849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2000" b="1" i="1" dirty="0" smtClean="0">
                <a:solidFill>
                  <a:srgbClr val="FFFF00"/>
                </a:solidFill>
              </a:rPr>
              <a:t>Higher</a:t>
            </a:r>
            <a:r>
              <a:rPr lang="en-US" sz="2000" dirty="0" smtClean="0">
                <a:solidFill>
                  <a:srgbClr val="FFFF00"/>
                </a:solidFill>
              </a:rPr>
              <a:t> [HCFC-22] &amp; [CFC-11]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458" y="4385818"/>
            <a:ext cx="839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Darker colors indicate the surface region influencing samples collected in Hawaii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609" y="4843116"/>
            <a:ext cx="6837775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CC"/>
                </a:solidFill>
              </a:rPr>
              <a:t>After 2012, air associated with eastern Asia contains relatively higher concentrations of CFC-11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Some portion of the global emission increase is from Eastern Asia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071011" y="3366162"/>
            <a:ext cx="118993" cy="13256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520066" y="3362707"/>
            <a:ext cx="118993" cy="13256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43117" y="1552100"/>
            <a:ext cx="4472674" cy="283371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3036" y="6401608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bg1">
                    <a:lumMod val="85000"/>
                  </a:schemeClr>
                </a:solidFill>
              </a:rPr>
              <a:t>Montzka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 et al., 2018</a:t>
            </a:r>
            <a:endParaRPr lang="en-US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4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3036" y="6401608"/>
            <a:ext cx="16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Rigby et al., 2019</a:t>
            </a:r>
            <a:endParaRPr lang="en-US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140" y="1330096"/>
            <a:ext cx="9019429" cy="4827429"/>
            <a:chOff x="50140" y="1330096"/>
            <a:chExt cx="9019429" cy="48274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0" y="1330096"/>
              <a:ext cx="9019429" cy="4827429"/>
            </a:xfrm>
            <a:prstGeom prst="rect">
              <a:avLst/>
            </a:prstGeom>
          </p:spPr>
        </p:pic>
        <p:sp>
          <p:nvSpPr>
            <p:cNvPr id="3" name="Freeform 2"/>
            <p:cNvSpPr/>
            <p:nvPr/>
          </p:nvSpPr>
          <p:spPr>
            <a:xfrm>
              <a:off x="3385208" y="2320047"/>
              <a:ext cx="194571" cy="211478"/>
            </a:xfrm>
            <a:custGeom>
              <a:avLst/>
              <a:gdLst>
                <a:gd name="connsiteX0" fmla="*/ 107022 w 194571"/>
                <a:gd name="connsiteY0" fmla="*/ 0 h 211478"/>
                <a:gd name="connsiteX1" fmla="*/ 107022 w 194571"/>
                <a:gd name="connsiteY1" fmla="*/ 0 h 211478"/>
                <a:gd name="connsiteX2" fmla="*/ 82703 w 194571"/>
                <a:gd name="connsiteY2" fmla="*/ 38910 h 211478"/>
                <a:gd name="connsiteX3" fmla="*/ 53520 w 194571"/>
                <a:gd name="connsiteY3" fmla="*/ 58366 h 211478"/>
                <a:gd name="connsiteX4" fmla="*/ 24337 w 194571"/>
                <a:gd name="connsiteY4" fmla="*/ 72957 h 211478"/>
                <a:gd name="connsiteX5" fmla="*/ 9745 w 194571"/>
                <a:gd name="connsiteY5" fmla="*/ 82685 h 211478"/>
                <a:gd name="connsiteX6" fmla="*/ 18 w 194571"/>
                <a:gd name="connsiteY6" fmla="*/ 102140 h 211478"/>
                <a:gd name="connsiteX7" fmla="*/ 18 w 194571"/>
                <a:gd name="connsiteY7" fmla="*/ 102140 h 211478"/>
                <a:gd name="connsiteX8" fmla="*/ 14609 w 194571"/>
                <a:gd name="connsiteY8" fmla="*/ 141051 h 211478"/>
                <a:gd name="connsiteX9" fmla="*/ 43792 w 194571"/>
                <a:gd name="connsiteY9" fmla="*/ 165370 h 211478"/>
                <a:gd name="connsiteX10" fmla="*/ 63247 w 194571"/>
                <a:gd name="connsiteY10" fmla="*/ 175098 h 211478"/>
                <a:gd name="connsiteX11" fmla="*/ 92430 w 194571"/>
                <a:gd name="connsiteY11" fmla="*/ 194553 h 211478"/>
                <a:gd name="connsiteX12" fmla="*/ 97294 w 194571"/>
                <a:gd name="connsiteY12" fmla="*/ 209144 h 211478"/>
                <a:gd name="connsiteX13" fmla="*/ 131341 w 194571"/>
                <a:gd name="connsiteY13" fmla="*/ 189689 h 211478"/>
                <a:gd name="connsiteX14" fmla="*/ 145932 w 194571"/>
                <a:gd name="connsiteY14" fmla="*/ 179962 h 211478"/>
                <a:gd name="connsiteX15" fmla="*/ 160524 w 194571"/>
                <a:gd name="connsiteY15" fmla="*/ 165370 h 211478"/>
                <a:gd name="connsiteX16" fmla="*/ 165388 w 194571"/>
                <a:gd name="connsiteY16" fmla="*/ 150779 h 211478"/>
                <a:gd name="connsiteX17" fmla="*/ 194571 w 194571"/>
                <a:gd name="connsiteY17" fmla="*/ 121596 h 211478"/>
                <a:gd name="connsiteX18" fmla="*/ 189707 w 194571"/>
                <a:gd name="connsiteY18" fmla="*/ 87549 h 211478"/>
                <a:gd name="connsiteX19" fmla="*/ 184843 w 194571"/>
                <a:gd name="connsiteY19" fmla="*/ 72957 h 211478"/>
                <a:gd name="connsiteX20" fmla="*/ 170252 w 194571"/>
                <a:gd name="connsiteY20" fmla="*/ 68093 h 211478"/>
                <a:gd name="connsiteX21" fmla="*/ 155660 w 194571"/>
                <a:gd name="connsiteY21" fmla="*/ 58366 h 211478"/>
                <a:gd name="connsiteX22" fmla="*/ 126477 w 194571"/>
                <a:gd name="connsiteY22" fmla="*/ 43774 h 211478"/>
                <a:gd name="connsiteX23" fmla="*/ 107022 w 194571"/>
                <a:gd name="connsiteY23" fmla="*/ 0 h 21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4571" h="211478">
                  <a:moveTo>
                    <a:pt x="107022" y="0"/>
                  </a:moveTo>
                  <a:lnTo>
                    <a:pt x="107022" y="0"/>
                  </a:lnTo>
                  <a:cubicBezTo>
                    <a:pt x="98916" y="12970"/>
                    <a:pt x="93038" y="27635"/>
                    <a:pt x="82703" y="38910"/>
                  </a:cubicBezTo>
                  <a:cubicBezTo>
                    <a:pt x="74803" y="47528"/>
                    <a:pt x="63248" y="51881"/>
                    <a:pt x="53520" y="58366"/>
                  </a:cubicBezTo>
                  <a:cubicBezTo>
                    <a:pt x="11706" y="86241"/>
                    <a:pt x="64606" y="52822"/>
                    <a:pt x="24337" y="72957"/>
                  </a:cubicBezTo>
                  <a:cubicBezTo>
                    <a:pt x="19108" y="75571"/>
                    <a:pt x="14609" y="79442"/>
                    <a:pt x="9745" y="82685"/>
                  </a:cubicBezTo>
                  <a:cubicBezTo>
                    <a:pt x="-881" y="98625"/>
                    <a:pt x="18" y="91431"/>
                    <a:pt x="18" y="102140"/>
                  </a:cubicBezTo>
                  <a:lnTo>
                    <a:pt x="18" y="102140"/>
                  </a:lnTo>
                  <a:cubicBezTo>
                    <a:pt x="4882" y="115110"/>
                    <a:pt x="7976" y="128890"/>
                    <a:pt x="14609" y="141051"/>
                  </a:cubicBezTo>
                  <a:cubicBezTo>
                    <a:pt x="19163" y="149400"/>
                    <a:pt x="35521" y="160644"/>
                    <a:pt x="43792" y="165370"/>
                  </a:cubicBezTo>
                  <a:cubicBezTo>
                    <a:pt x="50087" y="168967"/>
                    <a:pt x="57030" y="171368"/>
                    <a:pt x="63247" y="175098"/>
                  </a:cubicBezTo>
                  <a:cubicBezTo>
                    <a:pt x="73272" y="181113"/>
                    <a:pt x="92430" y="194553"/>
                    <a:pt x="92430" y="194553"/>
                  </a:cubicBezTo>
                  <a:cubicBezTo>
                    <a:pt x="94051" y="199417"/>
                    <a:pt x="92430" y="207523"/>
                    <a:pt x="97294" y="209144"/>
                  </a:cubicBezTo>
                  <a:cubicBezTo>
                    <a:pt x="122916" y="217685"/>
                    <a:pt x="120160" y="200870"/>
                    <a:pt x="131341" y="189689"/>
                  </a:cubicBezTo>
                  <a:cubicBezTo>
                    <a:pt x="135474" y="185556"/>
                    <a:pt x="141441" y="183704"/>
                    <a:pt x="145932" y="179962"/>
                  </a:cubicBezTo>
                  <a:cubicBezTo>
                    <a:pt x="151216" y="175558"/>
                    <a:pt x="155660" y="170234"/>
                    <a:pt x="160524" y="165370"/>
                  </a:cubicBezTo>
                  <a:cubicBezTo>
                    <a:pt x="162145" y="160506"/>
                    <a:pt x="162240" y="154826"/>
                    <a:pt x="165388" y="150779"/>
                  </a:cubicBezTo>
                  <a:cubicBezTo>
                    <a:pt x="173834" y="139920"/>
                    <a:pt x="194571" y="121596"/>
                    <a:pt x="194571" y="121596"/>
                  </a:cubicBezTo>
                  <a:cubicBezTo>
                    <a:pt x="192950" y="110247"/>
                    <a:pt x="191955" y="98791"/>
                    <a:pt x="189707" y="87549"/>
                  </a:cubicBezTo>
                  <a:cubicBezTo>
                    <a:pt x="188701" y="82521"/>
                    <a:pt x="188468" y="76583"/>
                    <a:pt x="184843" y="72957"/>
                  </a:cubicBezTo>
                  <a:cubicBezTo>
                    <a:pt x="181218" y="69332"/>
                    <a:pt x="174838" y="70386"/>
                    <a:pt x="170252" y="68093"/>
                  </a:cubicBezTo>
                  <a:cubicBezTo>
                    <a:pt x="165023" y="65479"/>
                    <a:pt x="160889" y="60980"/>
                    <a:pt x="155660" y="58366"/>
                  </a:cubicBezTo>
                  <a:cubicBezTo>
                    <a:pt x="115393" y="38233"/>
                    <a:pt x="168288" y="71648"/>
                    <a:pt x="126477" y="43774"/>
                  </a:cubicBezTo>
                  <a:cubicBezTo>
                    <a:pt x="115477" y="27275"/>
                    <a:pt x="110264" y="7296"/>
                    <a:pt x="10702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080863" y="2295728"/>
              <a:ext cx="165262" cy="136187"/>
            </a:xfrm>
            <a:custGeom>
              <a:avLst/>
              <a:gdLst>
                <a:gd name="connsiteX0" fmla="*/ 0 w 145915"/>
                <a:gd name="connsiteY0" fmla="*/ 68093 h 136187"/>
                <a:gd name="connsiteX1" fmla="*/ 72957 w 145915"/>
                <a:gd name="connsiteY1" fmla="*/ 0 h 136187"/>
                <a:gd name="connsiteX2" fmla="*/ 145915 w 145915"/>
                <a:gd name="connsiteY2" fmla="*/ 82685 h 136187"/>
                <a:gd name="connsiteX3" fmla="*/ 77821 w 145915"/>
                <a:gd name="connsiteY3" fmla="*/ 136187 h 136187"/>
                <a:gd name="connsiteX4" fmla="*/ 0 w 145915"/>
                <a:gd name="connsiteY4" fmla="*/ 68093 h 13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915" h="136187">
                  <a:moveTo>
                    <a:pt x="0" y="68093"/>
                  </a:moveTo>
                  <a:lnTo>
                    <a:pt x="72957" y="0"/>
                  </a:lnTo>
                  <a:lnTo>
                    <a:pt x="145915" y="82685"/>
                  </a:lnTo>
                  <a:lnTo>
                    <a:pt x="77821" y="136187"/>
                  </a:lnTo>
                  <a:lnTo>
                    <a:pt x="0" y="6809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089147" y="1423364"/>
              <a:ext cx="165262" cy="136187"/>
            </a:xfrm>
            <a:custGeom>
              <a:avLst/>
              <a:gdLst>
                <a:gd name="connsiteX0" fmla="*/ 0 w 145915"/>
                <a:gd name="connsiteY0" fmla="*/ 68093 h 136187"/>
                <a:gd name="connsiteX1" fmla="*/ 72957 w 145915"/>
                <a:gd name="connsiteY1" fmla="*/ 0 h 136187"/>
                <a:gd name="connsiteX2" fmla="*/ 145915 w 145915"/>
                <a:gd name="connsiteY2" fmla="*/ 82685 h 136187"/>
                <a:gd name="connsiteX3" fmla="*/ 77821 w 145915"/>
                <a:gd name="connsiteY3" fmla="*/ 136187 h 136187"/>
                <a:gd name="connsiteX4" fmla="*/ 0 w 145915"/>
                <a:gd name="connsiteY4" fmla="*/ 68093 h 13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915" h="136187">
                  <a:moveTo>
                    <a:pt x="0" y="68093"/>
                  </a:moveTo>
                  <a:lnTo>
                    <a:pt x="72957" y="0"/>
                  </a:lnTo>
                  <a:lnTo>
                    <a:pt x="145915" y="82685"/>
                  </a:lnTo>
                  <a:lnTo>
                    <a:pt x="77821" y="136187"/>
                  </a:lnTo>
                  <a:lnTo>
                    <a:pt x="0" y="6809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59405" y="27324"/>
            <a:ext cx="8910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 a second study (Rigby </a:t>
            </a:r>
            <a:r>
              <a:rPr lang="en-US" sz="2800" i="1" dirty="0" smtClean="0">
                <a:solidFill>
                  <a:srgbClr val="FFFF00"/>
                </a:solidFill>
              </a:rPr>
              <a:t>et al</a:t>
            </a:r>
            <a:r>
              <a:rPr lang="en-US" sz="2800" dirty="0" smtClean="0">
                <a:solidFill>
                  <a:srgbClr val="FFFF00"/>
                </a:solidFill>
              </a:rPr>
              <a:t>., 2019), measurements within eastern Asia are analyzed…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3168" y="624477"/>
            <a:ext cx="58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>
                <a:solidFill>
                  <a:schemeClr val="bg1"/>
                </a:solidFill>
              </a:rPr>
              <a:t>AGAGE</a:t>
            </a:r>
            <a:r>
              <a:rPr lang="en-US" i="1" dirty="0">
                <a:solidFill>
                  <a:schemeClr val="bg1"/>
                </a:solidFill>
              </a:rPr>
              <a:t> &amp; affiliates plus NOAA sampling locations </a:t>
            </a:r>
            <a:endParaRPr lang="en-US" i="1" dirty="0" smtClean="0">
              <a:solidFill>
                <a:schemeClr val="bg1"/>
              </a:solidFill>
            </a:endParaRPr>
          </a:p>
          <a:p>
            <a:pPr algn="r"/>
            <a:r>
              <a:rPr lang="en-US" i="1" dirty="0" smtClean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Rigby et al., 2019)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7319" y="251755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GSN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1897" y="2855198"/>
            <a:ext cx="6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HAT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3156" y="304090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MLO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rot="1516997">
            <a:off x="3416467" y="2401976"/>
            <a:ext cx="411376" cy="72371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011376">
            <a:off x="4782717" y="2678267"/>
            <a:ext cx="641684" cy="281661"/>
          </a:xfrm>
          <a:prstGeom prst="leftArrow">
            <a:avLst/>
          </a:prstGeom>
          <a:solidFill>
            <a:schemeClr val="accent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49639" y="6414248"/>
            <a:ext cx="5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3885" y="6169608"/>
            <a:ext cx="728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Between 12 and 34 </a:t>
            </a:r>
            <a:r>
              <a:rPr lang="en-US" i="1" dirty="0">
                <a:solidFill>
                  <a:schemeClr val="bg1"/>
                </a:solidFill>
              </a:rPr>
              <a:t>measurements per day at AGAGE &amp; </a:t>
            </a:r>
            <a:r>
              <a:rPr lang="en-US" i="1" dirty="0" smtClean="0">
                <a:solidFill>
                  <a:schemeClr val="bg1"/>
                </a:solidFill>
              </a:rPr>
              <a:t>affiliate sites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8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6E2FD-D4DC-E746-B047-FF7C3EB1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6546" y="-22605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Rigby et al., 2019: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9" y="1087507"/>
            <a:ext cx="7139445" cy="4759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901" y="5944043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AGAGE, R.O.K. (K.N.U.), and Japan (NIES)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2329" y="6414248"/>
            <a:ext cx="42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639" y="5508582"/>
            <a:ext cx="2468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Grey = 40°S (</a:t>
            </a:r>
            <a:r>
              <a:rPr lang="en-US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C.Grim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CSIRO)</a:t>
            </a:r>
            <a:endParaRPr lang="en-US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3054" y="916948"/>
            <a:ext cx="900136" cy="519392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46075" y="1296354"/>
            <a:ext cx="2187844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2012,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CFC-11 concentrations are increasingly elevated in pollution plumes reaching these sites, particularly at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GSN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528539" y="3152891"/>
            <a:ext cx="38936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CFC-11 concentration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145" y="71683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Discrete air sample results: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6577" y="2874211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40°S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6577" y="4520874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40°S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664631" y="2977375"/>
            <a:ext cx="264531" cy="8841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83217" y="4612890"/>
            <a:ext cx="264531" cy="8841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3036" y="6401608"/>
            <a:ext cx="16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Rigby et al., 2019</a:t>
            </a:r>
            <a:endParaRPr lang="en-US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78280" y="2630371"/>
            <a:ext cx="2392680" cy="1915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55720" y="2569411"/>
            <a:ext cx="2392680" cy="1915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1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582778" y="-3159210"/>
            <a:ext cx="7214840" cy="8530064"/>
            <a:chOff x="-719258" y="-2927194"/>
            <a:chExt cx="7214840" cy="8530064"/>
          </a:xfrm>
        </p:grpSpPr>
        <p:grpSp>
          <p:nvGrpSpPr>
            <p:cNvPr id="6" name="Group 5"/>
            <p:cNvGrpSpPr/>
            <p:nvPr/>
          </p:nvGrpSpPr>
          <p:grpSpPr>
            <a:xfrm>
              <a:off x="-719257" y="-2927194"/>
              <a:ext cx="7214839" cy="7242717"/>
              <a:chOff x="964580" y="-384717"/>
              <a:chExt cx="7214839" cy="724271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1408" y="0"/>
                <a:ext cx="5021184" cy="685800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964580" y="-384717"/>
                <a:ext cx="7214839" cy="3813717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-719258" y="1789153"/>
              <a:ext cx="7214839" cy="381371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4052" y="3648020"/>
            <a:ext cx="377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</a:rPr>
              <a:t>Ozone over South Pole during fall of 2018 (red line)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ozonesonde</a:t>
            </a:r>
            <a:r>
              <a:rPr lang="en-US" dirty="0" smtClean="0">
                <a:solidFill>
                  <a:srgbClr val="FFFF00"/>
                </a:solidFill>
              </a:rPr>
              <a:t> flights by 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NOAA-GMD)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7099" y="1232667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Nature, 249</a:t>
            </a:r>
            <a:r>
              <a:rPr lang="en-US" sz="1400" dirty="0" smtClean="0"/>
              <a:t>, 810, 1974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69543" y="2770909"/>
            <a:ext cx="5236466" cy="3915967"/>
            <a:chOff x="4586413" y="2770909"/>
            <a:chExt cx="5236466" cy="39159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413" y="2895383"/>
              <a:ext cx="5055323" cy="379149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245933" y="2770909"/>
              <a:ext cx="2576946" cy="39159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52448" y="3715005"/>
            <a:ext cx="8723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1991-2012 </a:t>
            </a:r>
            <a:r>
              <a:rPr lang="en-US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ave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11" y="279"/>
            <a:ext cx="857166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Despite a warning over 45 years ago…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endParaRPr lang="en-US" sz="1400" dirty="0" smtClean="0">
              <a:solidFill>
                <a:srgbClr val="FFFF00"/>
              </a:solidFill>
            </a:endParaRPr>
          </a:p>
          <a:p>
            <a:pPr marL="519113" indent="-519113"/>
            <a:r>
              <a:rPr lang="en-US" sz="2400" dirty="0" smtClean="0">
                <a:solidFill>
                  <a:srgbClr val="FFFF00"/>
                </a:solidFill>
              </a:rPr>
              <a:t>…and the universal ratification of the Montreal Protocol on Substances that Deplete the Ozone Layer in 1987</a:t>
            </a:r>
          </a:p>
          <a:p>
            <a:endParaRPr lang="en-US" sz="500" dirty="0">
              <a:solidFill>
                <a:srgbClr val="FFFF00"/>
              </a:solidFill>
            </a:endParaRPr>
          </a:p>
          <a:p>
            <a:r>
              <a:rPr lang="en-US" sz="2800" b="1" i="1" dirty="0" smtClean="0">
                <a:solidFill>
                  <a:srgbClr val="FFFF00"/>
                </a:solidFill>
              </a:rPr>
              <a:t>The stratospheric ozone layer is far from recovered:</a:t>
            </a:r>
          </a:p>
        </p:txBody>
      </p:sp>
    </p:spTree>
    <p:extLst>
      <p:ext uri="{BB962C8B-B14F-4D97-AF65-F5344CB8AC3E}">
        <p14:creationId xmlns:p14="http://schemas.microsoft.com/office/powerpoint/2010/main" val="122385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85697" y="-6840578"/>
            <a:ext cx="5121731" cy="13689678"/>
            <a:chOff x="400295" y="-6297397"/>
            <a:chExt cx="5121731" cy="1368967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64" y="-6297397"/>
              <a:ext cx="4423759" cy="1327127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400295" y="-2019578"/>
              <a:ext cx="5014853" cy="431151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2695" y="5925790"/>
              <a:ext cx="4969331" cy="146649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83127" y="6849100"/>
            <a:ext cx="9019309" cy="54032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536" y="1186055"/>
            <a:ext cx="346364" cy="609253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-942130" y="1302685"/>
            <a:ext cx="839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Red = regions where emissions increased after 2012&gt;&gt;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90337" y="7499477"/>
            <a:ext cx="8630799" cy="348322"/>
            <a:chOff x="421869" y="2354263"/>
            <a:chExt cx="8630799" cy="345491"/>
          </a:xfrm>
        </p:grpSpPr>
        <p:sp>
          <p:nvSpPr>
            <p:cNvPr id="38" name="Rectangle 37"/>
            <p:cNvSpPr/>
            <p:nvPr/>
          </p:nvSpPr>
          <p:spPr>
            <a:xfrm>
              <a:off x="421869" y="2354263"/>
              <a:ext cx="8630799" cy="345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61748" y="2354857"/>
              <a:ext cx="8124300" cy="338554"/>
              <a:chOff x="761748" y="2875125"/>
              <a:chExt cx="8124300" cy="338554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761748" y="2875125"/>
                <a:ext cx="1128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NAME-HB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944144" y="2875125"/>
                <a:ext cx="16339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FLEXPART-MIT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778095" y="2875125"/>
                <a:ext cx="14494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NAME-</a:t>
                </a:r>
                <a:r>
                  <a:rPr lang="en-US" sz="1600" dirty="0" err="1"/>
                  <a:t>InTEM</a:t>
                </a:r>
                <a:endParaRPr lang="en-US" sz="16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70999" y="2875125"/>
                <a:ext cx="18150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FLEXPART-</a:t>
                </a:r>
                <a:r>
                  <a:rPr lang="en-US" sz="1600" dirty="0" err="1"/>
                  <a:t>Empa</a:t>
                </a:r>
                <a:endParaRPr lang="en-US" sz="1600" dirty="0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4983390" y="1798445"/>
            <a:ext cx="3871125" cy="1631216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About 50% of the global emission increase comes from eastern Asia, 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specifically the Chinese provinces of Shandong and Hebei.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Where’s the other half???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92270" y="59424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AGAGE data</a:t>
            </a:r>
          </a:p>
          <a:p>
            <a:r>
              <a:rPr lang="fr-FR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Rigby</a:t>
            </a:r>
            <a:r>
              <a:rPr lang="fr-FR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fr-FR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2019, https://doi.org/10.1038/s41586-019-1193-4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5108" y="194598"/>
            <a:ext cx="8529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Inverse </a:t>
            </a:r>
            <a:r>
              <a:rPr lang="en-US" sz="2400" dirty="0" err="1">
                <a:solidFill>
                  <a:srgbClr val="FFFF00"/>
                </a:solidFill>
              </a:rPr>
              <a:t>L</a:t>
            </a:r>
            <a:r>
              <a:rPr lang="en-US" sz="2400" dirty="0" err="1" smtClean="0">
                <a:solidFill>
                  <a:srgbClr val="FFFF00"/>
                </a:solidFill>
              </a:rPr>
              <a:t>agrangian</a:t>
            </a:r>
            <a:r>
              <a:rPr lang="en-US" sz="2400" dirty="0" smtClean="0">
                <a:solidFill>
                  <a:srgbClr val="FFFF00"/>
                </a:solidFill>
              </a:rPr>
              <a:t> model analyses of these measurements in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Rigby et al., 2019: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702319" y="3026875"/>
            <a:ext cx="350598" cy="28022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2441770" y="4196921"/>
            <a:ext cx="350598" cy="28022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07246" y="3726339"/>
            <a:ext cx="40728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Similar inverse analyses of observations from the U.S., Europe, and Australia suggest low emissions (&lt; 10 Gg/</a:t>
            </a:r>
            <a:r>
              <a:rPr lang="en-US" dirty="0" err="1" smtClean="0">
                <a:solidFill>
                  <a:schemeClr val="bg1"/>
                </a:solidFill>
              </a:rPr>
              <a:t>yr</a:t>
            </a:r>
            <a:r>
              <a:rPr lang="en-US" dirty="0" smtClean="0">
                <a:solidFill>
                  <a:schemeClr val="bg1"/>
                </a:solidFill>
              </a:rPr>
              <a:t>) and no recent increases. 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Regional estimates from many parts of the world are not possible.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3036" y="6401608"/>
            <a:ext cx="16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Rigby et al., 2019</a:t>
            </a:r>
            <a:endParaRPr lang="en-US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3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1485" y="1512525"/>
            <a:ext cx="4236698" cy="29430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4968" y="1333679"/>
            <a:ext cx="5253215" cy="3553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9" y="1418248"/>
            <a:ext cx="4779016" cy="346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392824" y="183677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00336" y="3829122"/>
            <a:ext cx="98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Reported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Production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579082" y="2765108"/>
            <a:ext cx="30809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Emission or Production (Gg/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96369" y="4466097"/>
            <a:ext cx="5036243" cy="420699"/>
            <a:chOff x="396369" y="4466097"/>
            <a:chExt cx="5036243" cy="466306"/>
          </a:xfrm>
        </p:grpSpPr>
        <p:sp>
          <p:nvSpPr>
            <p:cNvPr id="15" name="Rectangle 14"/>
            <p:cNvSpPr/>
            <p:nvPr/>
          </p:nvSpPr>
          <p:spPr>
            <a:xfrm>
              <a:off x="396369" y="4466097"/>
              <a:ext cx="5036243" cy="4663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15183" y="4482681"/>
              <a:ext cx="3655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1995          2000          2005           2010          2015</a:t>
              </a:r>
              <a:endParaRPr lang="en-US" sz="1400" dirty="0"/>
            </a:p>
          </p:txBody>
        </p:sp>
      </p:grpSp>
      <p:sp>
        <p:nvSpPr>
          <p:cNvPr id="26" name="Freeform 25"/>
          <p:cNvSpPr/>
          <p:nvPr/>
        </p:nvSpPr>
        <p:spPr>
          <a:xfrm>
            <a:off x="4450544" y="2700640"/>
            <a:ext cx="638629" cy="261258"/>
          </a:xfrm>
          <a:custGeom>
            <a:avLst/>
            <a:gdLst>
              <a:gd name="connsiteX0" fmla="*/ 0 w 638629"/>
              <a:gd name="connsiteY0" fmla="*/ 261258 h 261258"/>
              <a:gd name="connsiteX1" fmla="*/ 174172 w 638629"/>
              <a:gd name="connsiteY1" fmla="*/ 159658 h 261258"/>
              <a:gd name="connsiteX2" fmla="*/ 319314 w 638629"/>
              <a:gd name="connsiteY2" fmla="*/ 0 h 261258"/>
              <a:gd name="connsiteX3" fmla="*/ 478972 w 638629"/>
              <a:gd name="connsiteY3" fmla="*/ 58058 h 261258"/>
              <a:gd name="connsiteX4" fmla="*/ 638629 w 638629"/>
              <a:gd name="connsiteY4" fmla="*/ 0 h 2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629" h="261258">
                <a:moveTo>
                  <a:pt x="0" y="261258"/>
                </a:moveTo>
                <a:lnTo>
                  <a:pt x="174172" y="159658"/>
                </a:lnTo>
                <a:lnTo>
                  <a:pt x="319314" y="0"/>
                </a:lnTo>
                <a:lnTo>
                  <a:pt x="478972" y="58058"/>
                </a:lnTo>
                <a:lnTo>
                  <a:pt x="638629" y="0"/>
                </a:lnTo>
              </a:path>
            </a:pathLst>
          </a:cu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1681" y="131874"/>
            <a:ext cx="8788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600" i="1" dirty="0">
                <a:solidFill>
                  <a:srgbClr val="FFFF00"/>
                </a:solidFill>
              </a:rPr>
              <a:t>2</a:t>
            </a:r>
            <a:r>
              <a:rPr lang="en-US" sz="3600" i="1" dirty="0" smtClean="0">
                <a:solidFill>
                  <a:srgbClr val="FFFF00"/>
                </a:solidFill>
              </a:rPr>
              <a:t>) Do the results imply renewed production?</a:t>
            </a:r>
          </a:p>
          <a:p>
            <a:pPr marL="0" lvl="1"/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8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is the Montreal Protocol being violated?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5362" y="1462456"/>
            <a:ext cx="3049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OR:  </a:t>
            </a:r>
            <a:r>
              <a:rPr lang="en-US" sz="2200" dirty="0" smtClean="0">
                <a:solidFill>
                  <a:srgbClr val="FFFF00"/>
                </a:solidFill>
              </a:rPr>
              <a:t>is CFC-11 escaping more rapidly from the foam “bank” </a:t>
            </a:r>
          </a:p>
          <a:p>
            <a:r>
              <a:rPr lang="en-US" sz="2200" dirty="0" smtClean="0">
                <a:solidFill>
                  <a:srgbClr val="FFFF00"/>
                </a:solidFill>
              </a:rPr>
              <a:t>(~1200 Gg in 2012)?</a:t>
            </a:r>
          </a:p>
        </p:txBody>
      </p:sp>
    </p:spTree>
    <p:extLst>
      <p:ext uri="{BB962C8B-B14F-4D97-AF65-F5344CB8AC3E}">
        <p14:creationId xmlns:p14="http://schemas.microsoft.com/office/powerpoint/2010/main" val="4362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1" grpId="0"/>
      <p:bldP spid="22" grpId="0"/>
      <p:bldP spid="18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968" y="1333679"/>
            <a:ext cx="5253215" cy="5267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23" y="1374706"/>
            <a:ext cx="4828253" cy="522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5362" y="3984431"/>
            <a:ext cx="30491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With no new production, the escape rate from the ‘bank’ </a:t>
            </a:r>
            <a:r>
              <a:rPr lang="en-US" sz="2200" b="1" dirty="0" smtClean="0">
                <a:solidFill>
                  <a:srgbClr val="FFFF00"/>
                </a:solidFill>
              </a:rPr>
              <a:t>would have had to nearly double since the early 2000s…</a:t>
            </a:r>
          </a:p>
          <a:p>
            <a:endParaRPr lang="en-US" sz="1200" dirty="0" smtClean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     </a:t>
            </a:r>
            <a:r>
              <a:rPr lang="en-US" sz="2200" dirty="0" smtClean="0">
                <a:solidFill>
                  <a:srgbClr val="FFFF00"/>
                </a:solidFill>
              </a:rPr>
              <a:t>this seems 	  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         highly unlikely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1485" y="1512525"/>
            <a:ext cx="4236698" cy="29430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9" y="1418248"/>
            <a:ext cx="4779016" cy="346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392824" y="183677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00336" y="3829122"/>
            <a:ext cx="98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Reported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Production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2684" y="4909604"/>
            <a:ext cx="180500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Implied annual release from bank (%/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579082" y="2765108"/>
            <a:ext cx="30809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Emission or Production (Gg/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19579780">
            <a:off x="5176087" y="4503373"/>
            <a:ext cx="756349" cy="54239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20640" y="4718304"/>
            <a:ext cx="0" cy="93573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77973" y="2700640"/>
            <a:ext cx="711200" cy="2670629"/>
            <a:chOff x="-1011091" y="2700640"/>
            <a:chExt cx="711200" cy="2670629"/>
          </a:xfrm>
        </p:grpSpPr>
        <p:sp>
          <p:nvSpPr>
            <p:cNvPr id="9" name="Freeform 8"/>
            <p:cNvSpPr/>
            <p:nvPr/>
          </p:nvSpPr>
          <p:spPr>
            <a:xfrm>
              <a:off x="-1011091" y="4819726"/>
              <a:ext cx="638628" cy="551543"/>
            </a:xfrm>
            <a:custGeom>
              <a:avLst/>
              <a:gdLst>
                <a:gd name="connsiteX0" fmla="*/ 0 w 638628"/>
                <a:gd name="connsiteY0" fmla="*/ 551543 h 551543"/>
                <a:gd name="connsiteX1" fmla="*/ 174171 w 638628"/>
                <a:gd name="connsiteY1" fmla="*/ 391886 h 551543"/>
                <a:gd name="connsiteX2" fmla="*/ 319314 w 638628"/>
                <a:gd name="connsiteY2" fmla="*/ 203200 h 551543"/>
                <a:gd name="connsiteX3" fmla="*/ 478971 w 638628"/>
                <a:gd name="connsiteY3" fmla="*/ 145143 h 551543"/>
                <a:gd name="connsiteX4" fmla="*/ 638628 w 638628"/>
                <a:gd name="connsiteY4" fmla="*/ 0 h 55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28" h="551543">
                  <a:moveTo>
                    <a:pt x="0" y="551543"/>
                  </a:moveTo>
                  <a:lnTo>
                    <a:pt x="174171" y="391886"/>
                  </a:lnTo>
                  <a:lnTo>
                    <a:pt x="319314" y="203200"/>
                  </a:lnTo>
                  <a:lnTo>
                    <a:pt x="478971" y="145143"/>
                  </a:lnTo>
                  <a:lnTo>
                    <a:pt x="638628" y="0"/>
                  </a:lnTo>
                </a:path>
              </a:pathLst>
            </a:custGeom>
            <a:noFill/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938520" y="2700640"/>
              <a:ext cx="638629" cy="261258"/>
            </a:xfrm>
            <a:custGeom>
              <a:avLst/>
              <a:gdLst>
                <a:gd name="connsiteX0" fmla="*/ 0 w 638629"/>
                <a:gd name="connsiteY0" fmla="*/ 261258 h 261258"/>
                <a:gd name="connsiteX1" fmla="*/ 174172 w 638629"/>
                <a:gd name="connsiteY1" fmla="*/ 159658 h 261258"/>
                <a:gd name="connsiteX2" fmla="*/ 319314 w 638629"/>
                <a:gd name="connsiteY2" fmla="*/ 0 h 261258"/>
                <a:gd name="connsiteX3" fmla="*/ 478972 w 638629"/>
                <a:gd name="connsiteY3" fmla="*/ 58058 h 261258"/>
                <a:gd name="connsiteX4" fmla="*/ 638629 w 638629"/>
                <a:gd name="connsiteY4" fmla="*/ 0 h 26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29" h="261258">
                  <a:moveTo>
                    <a:pt x="0" y="261258"/>
                  </a:moveTo>
                  <a:lnTo>
                    <a:pt x="174172" y="159658"/>
                  </a:lnTo>
                  <a:lnTo>
                    <a:pt x="319314" y="0"/>
                  </a:lnTo>
                  <a:lnTo>
                    <a:pt x="478972" y="58058"/>
                  </a:lnTo>
                  <a:lnTo>
                    <a:pt x="638629" y="0"/>
                  </a:lnTo>
                </a:path>
              </a:pathLst>
            </a:custGeom>
            <a:noFill/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925362" y="1462456"/>
            <a:ext cx="3049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OR:  </a:t>
            </a:r>
            <a:r>
              <a:rPr lang="en-US" sz="2200" dirty="0" smtClean="0">
                <a:solidFill>
                  <a:srgbClr val="FFFF00"/>
                </a:solidFill>
              </a:rPr>
              <a:t>is CFC-11 escaping more rapidly from the foam “bank” </a:t>
            </a:r>
          </a:p>
          <a:p>
            <a:r>
              <a:rPr lang="en-US" sz="2200" dirty="0" smtClean="0">
                <a:solidFill>
                  <a:srgbClr val="FFFF00"/>
                </a:solidFill>
              </a:rPr>
              <a:t>(~1200 Gg in 2012)?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1681" y="131874"/>
            <a:ext cx="8788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600" i="1" dirty="0">
                <a:solidFill>
                  <a:srgbClr val="FFFF00"/>
                </a:solidFill>
              </a:rPr>
              <a:t>2</a:t>
            </a:r>
            <a:r>
              <a:rPr lang="en-US" sz="3600" i="1" dirty="0" smtClean="0">
                <a:solidFill>
                  <a:srgbClr val="FFFF00"/>
                </a:solidFill>
              </a:rPr>
              <a:t>) Do the results imply renewed production?</a:t>
            </a:r>
          </a:p>
          <a:p>
            <a:pPr marL="0" lvl="1"/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8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is the Montreal Protocol being violated?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019" y="6549658"/>
            <a:ext cx="209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Montzka et al., 2018</a:t>
            </a: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49" y="96331"/>
            <a:ext cx="8386431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Implications for the ozone layer: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If the </a:t>
            </a:r>
            <a:r>
              <a:rPr lang="en-US" sz="2400" b="1" dirty="0">
                <a:solidFill>
                  <a:schemeClr val="bg1"/>
                </a:solidFill>
              </a:rPr>
              <a:t>problem is rapidly fixed</a:t>
            </a:r>
            <a:r>
              <a:rPr lang="en-US" sz="2400" dirty="0">
                <a:solidFill>
                  <a:schemeClr val="bg1"/>
                </a:solidFill>
              </a:rPr>
              <a:t>, the impact on the ozone layer 	should be small.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If these emissions continue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ozone recovery delay of 7 to 20 yr.</a:t>
            </a:r>
          </a:p>
          <a:p>
            <a:endParaRPr lang="en-US" sz="10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400" b="1" i="1" dirty="0" smtClean="0">
                <a:solidFill>
                  <a:srgbClr val="FFFF00"/>
                </a:solidFill>
              </a:rPr>
              <a:t>Unlikely?  </a:t>
            </a:r>
          </a:p>
          <a:p>
            <a:pPr marL="796925" indent="-280988"/>
            <a:r>
              <a:rPr lang="en-US" sz="2400" b="1" i="1" dirty="0" smtClean="0">
                <a:solidFill>
                  <a:srgbClr val="FFFF00"/>
                </a:solidFill>
              </a:rPr>
              <a:t>Perhaps, but the magnitude of the problem ultimately depends on the magnitude of unreported production.</a:t>
            </a:r>
          </a:p>
          <a:p>
            <a:endParaRPr lang="en-US" sz="1400" b="1" i="1" dirty="0" smtClean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rgbClr val="FF7C80"/>
                </a:solidFill>
              </a:rPr>
              <a:t>Have </a:t>
            </a:r>
            <a:r>
              <a:rPr lang="en-US" sz="2400" b="1" i="1" dirty="0">
                <a:solidFill>
                  <a:srgbClr val="FF7C80"/>
                </a:solidFill>
              </a:rPr>
              <a:t>we detected only the “tip of the iceberg”??</a:t>
            </a:r>
          </a:p>
          <a:p>
            <a:pPr marL="914400" indent="-914400"/>
            <a:endParaRPr lang="en-US" sz="700" dirty="0">
              <a:solidFill>
                <a:schemeClr val="bg1"/>
              </a:solidFill>
            </a:endParaRPr>
          </a:p>
          <a:p>
            <a:pPr>
              <a:tabLst>
                <a:tab pos="693738" algn="l"/>
                <a:tab pos="855663" algn="l"/>
                <a:tab pos="13716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Most </a:t>
            </a:r>
            <a:r>
              <a:rPr lang="en-US" sz="2000" dirty="0">
                <a:solidFill>
                  <a:schemeClr val="bg1"/>
                </a:solidFill>
              </a:rPr>
              <a:t>likely </a:t>
            </a:r>
            <a:r>
              <a:rPr lang="en-US" sz="2000" dirty="0" smtClean="0">
                <a:solidFill>
                  <a:schemeClr val="bg1"/>
                </a:solidFill>
              </a:rPr>
              <a:t>use of the new production:  </a:t>
            </a:r>
          </a:p>
          <a:p>
            <a:pPr>
              <a:tabLst>
                <a:tab pos="693738" algn="l"/>
                <a:tab pos="855663" algn="l"/>
                <a:tab pos="13716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		Polyurethane </a:t>
            </a:r>
            <a:r>
              <a:rPr lang="en-US" sz="2000" dirty="0">
                <a:solidFill>
                  <a:schemeClr val="bg1"/>
                </a:solidFill>
              </a:rPr>
              <a:t>insulating foams  </a:t>
            </a:r>
            <a:r>
              <a:rPr lang="en-US" sz="2000" dirty="0" smtClean="0">
                <a:solidFill>
                  <a:schemeClr val="bg1"/>
                </a:solidFill>
              </a:rPr>
              <a:t>   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(WMO-TEAP; 2019)</a:t>
            </a:r>
            <a:endParaRPr lang="en-US" sz="2000" i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tabLst>
                <a:tab pos="693738" algn="l"/>
                <a:tab pos="855663" algn="l"/>
                <a:tab pos="13716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	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if so, then, 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emissions detected are &lt;&lt; associated production.</a:t>
            </a:r>
            <a:endParaRPr lang="en-US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tabLst>
                <a:tab pos="693738" algn="l"/>
                <a:tab pos="855663" algn="l"/>
                <a:tab pos="1371600" algn="l"/>
              </a:tabLst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			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and enhanced emissions could be sustained even with effective 			    mitigation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endParaRPr lang="en-US" sz="2000" b="1" i="1" dirty="0" smtClean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511" y="5698209"/>
            <a:ext cx="817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66FFFF"/>
                </a:solidFill>
              </a:rPr>
              <a:t>25-30</a:t>
            </a:r>
            <a:r>
              <a:rPr lang="en-US" sz="2200" dirty="0" smtClean="0">
                <a:solidFill>
                  <a:srgbClr val="66FFFF"/>
                </a:solidFill>
              </a:rPr>
              <a:t> Gg/</a:t>
            </a:r>
            <a:r>
              <a:rPr lang="en-US" sz="2200" dirty="0" err="1" smtClean="0">
                <a:solidFill>
                  <a:srgbClr val="66FFFF"/>
                </a:solidFill>
              </a:rPr>
              <a:t>yr</a:t>
            </a:r>
            <a:r>
              <a:rPr lang="en-US" sz="2200" dirty="0" smtClean="0">
                <a:solidFill>
                  <a:srgbClr val="66FFFF"/>
                </a:solidFill>
              </a:rPr>
              <a:t> </a:t>
            </a:r>
            <a:r>
              <a:rPr lang="en-US" sz="2200" b="1" i="1" dirty="0" smtClean="0">
                <a:solidFill>
                  <a:srgbClr val="66FFFF"/>
                </a:solidFill>
              </a:rPr>
              <a:t>emissions </a:t>
            </a:r>
            <a:r>
              <a:rPr lang="en-US" sz="2200" dirty="0" smtClean="0">
                <a:solidFill>
                  <a:srgbClr val="66FFFF"/>
                </a:solidFill>
              </a:rPr>
              <a:t>for foams implies  </a:t>
            </a:r>
          </a:p>
          <a:p>
            <a:r>
              <a:rPr lang="en-US" sz="2200" dirty="0" smtClean="0">
                <a:solidFill>
                  <a:srgbClr val="66FFFF"/>
                </a:solidFill>
                <a:sym typeface="Wingdings" panose="05000000000000000000" pitchFamily="2" charset="2"/>
              </a:rPr>
              <a:t>    </a:t>
            </a:r>
            <a:r>
              <a:rPr lang="en-US" sz="2200" b="1" dirty="0" smtClean="0">
                <a:solidFill>
                  <a:srgbClr val="66FFFF"/>
                </a:solidFill>
                <a:sym typeface="Wingdings" panose="05000000000000000000" pitchFamily="2" charset="2"/>
              </a:rPr>
              <a:t>50-100 </a:t>
            </a:r>
            <a:r>
              <a:rPr lang="en-US" sz="2200" dirty="0" smtClean="0">
                <a:solidFill>
                  <a:srgbClr val="66FFFF"/>
                </a:solidFill>
                <a:sym typeface="Wingdings" panose="05000000000000000000" pitchFamily="2" charset="2"/>
              </a:rPr>
              <a:t>Gg/</a:t>
            </a:r>
            <a:r>
              <a:rPr lang="en-US" sz="2200" dirty="0" err="1" smtClean="0">
                <a:solidFill>
                  <a:srgbClr val="66FFFF"/>
                </a:solidFill>
                <a:sym typeface="Wingdings" panose="05000000000000000000" pitchFamily="2" charset="2"/>
              </a:rPr>
              <a:t>yr</a:t>
            </a:r>
            <a:r>
              <a:rPr lang="en-US" sz="2200" dirty="0" smtClean="0">
                <a:solidFill>
                  <a:srgbClr val="66FFFF"/>
                </a:solidFill>
                <a:sym typeface="Wingdings" panose="05000000000000000000" pitchFamily="2" charset="2"/>
              </a:rPr>
              <a:t> of CFC-11 </a:t>
            </a:r>
            <a:r>
              <a:rPr lang="en-US" sz="2200" b="1" i="1" dirty="0" smtClean="0">
                <a:solidFill>
                  <a:srgbClr val="66FFFF"/>
                </a:solidFill>
                <a:sym typeface="Wingdings" panose="05000000000000000000" pitchFamily="2" charset="2"/>
              </a:rPr>
              <a:t>production </a:t>
            </a:r>
            <a:r>
              <a:rPr lang="en-US" sz="2200" dirty="0" smtClean="0">
                <a:solidFill>
                  <a:srgbClr val="66FFFF"/>
                </a:solidFill>
                <a:sym typeface="Wingdings" panose="05000000000000000000" pitchFamily="2" charset="2"/>
              </a:rPr>
              <a:t>(peak prod. was 400 Gg/</a:t>
            </a:r>
            <a:r>
              <a:rPr lang="en-US" sz="2200" dirty="0" err="1" smtClean="0">
                <a:solidFill>
                  <a:srgbClr val="66FFFF"/>
                </a:solidFill>
                <a:sym typeface="Wingdings" panose="05000000000000000000" pitchFamily="2" charset="2"/>
              </a:rPr>
              <a:t>yr</a:t>
            </a:r>
            <a:r>
              <a:rPr lang="en-US" sz="2200" dirty="0" smtClean="0">
                <a:solidFill>
                  <a:srgbClr val="66FFFF"/>
                </a:solidFill>
                <a:sym typeface="Wingdings" panose="05000000000000000000" pitchFamily="2" charset="2"/>
              </a:rPr>
              <a:t>)</a:t>
            </a:r>
            <a:endParaRPr lang="en-US" sz="2200" dirty="0">
              <a:solidFill>
                <a:srgbClr val="66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5611" y="1992409"/>
            <a:ext cx="469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(WMO-SAP, 2018;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Dhomse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 et al., 2019 &amp; others)</a:t>
            </a: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018" y="111543"/>
            <a:ext cx="4530215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Global reaction to our results: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641" y="588400"/>
            <a:ext cx="81978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On-the-ground investigative reporting by the NY Times and EIA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bg1"/>
                </a:solidFill>
              </a:rPr>
              <a:t>evidence for ongoing use and production of CFC-11 in China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  </a:t>
            </a:r>
            <a:r>
              <a:rPr lang="en-US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Overall quantities unknown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5" name="Picture 4" descr="https://static01.nyt.com/images/2018/05/17/climate/17cli-ozone-refrigerators/merlin_12135880_508b065a-5e03-433e-a0b4-686954ca2195-articleLarge.jpg?quality=75&amp;auto=webp&amp;disable=u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1" y="2163559"/>
            <a:ext cx="3972864" cy="265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5923" y="1589232"/>
            <a:ext cx="4166926" cy="9694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Ozone-Harming Gas Is Detected, Despite Ban</a:t>
            </a:r>
          </a:p>
          <a:p>
            <a:pPr eaLnBrk="0" fontAlgn="base" hangingPunct="0">
              <a:tabLst>
                <a:tab pos="457200" algn="l"/>
              </a:tabLst>
            </a:pPr>
            <a:r>
              <a:rPr lang="en-US" sz="1050" b="1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By Henry Fountain, </a:t>
            </a:r>
            <a:r>
              <a:rPr lang="en-US" sz="105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NY Times</a:t>
            </a:r>
            <a:endParaRPr lang="en-US" sz="1050" dirty="0">
              <a:solidFill>
                <a:srgbClr val="000099"/>
              </a:solidFill>
            </a:endParaRPr>
          </a:p>
          <a:p>
            <a:pPr eaLnBrk="0" fontAlgn="base" hangingPunct="0">
              <a:tabLst>
                <a:tab pos="457200" algn="l"/>
              </a:tabLst>
            </a:pPr>
            <a:r>
              <a:rPr lang="en-US" sz="1050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p. A4, May </a:t>
            </a:r>
            <a:r>
              <a:rPr lang="en-US" sz="105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16, </a:t>
            </a:r>
            <a:r>
              <a:rPr lang="en-US" sz="1050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2018</a:t>
            </a:r>
            <a:endParaRPr lang="en-US" sz="1050" dirty="0">
              <a:solidFill>
                <a:srgbClr val="0000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26" y="3733243"/>
            <a:ext cx="3121297" cy="2082249"/>
          </a:xfrm>
          <a:prstGeom prst="rect">
            <a:avLst/>
          </a:prstGeom>
          <a:solidFill>
            <a:srgbClr val="FFFFFF">
              <a:alpha val="70000"/>
            </a:srgbClr>
          </a:solidFill>
        </p:spPr>
      </p:pic>
      <p:sp>
        <p:nvSpPr>
          <p:cNvPr id="13" name="Rectangle 12"/>
          <p:cNvSpPr/>
          <p:nvPr/>
        </p:nvSpPr>
        <p:spPr>
          <a:xfrm>
            <a:off x="303885" y="2976801"/>
            <a:ext cx="3712519" cy="90794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1600" b="1" i="1" kern="1800" dirty="0" smtClean="0">
                <a:solidFill>
                  <a:srgbClr val="000099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An Environmental Win Falters.  Why?  Some Clues Point to China</a:t>
            </a:r>
          </a:p>
          <a:p>
            <a:pPr fontAlgn="base"/>
            <a:r>
              <a:rPr lang="en-US" sz="105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Chris Buckley and Henry Fountain, NY Times </a:t>
            </a:r>
          </a:p>
          <a:p>
            <a:pPr fontAlgn="base"/>
            <a:r>
              <a:rPr lang="en-US" sz="105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A1, June 24 2018</a:t>
            </a:r>
            <a:endParaRPr lang="en-US" sz="105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https://static01.nyt.com/images/2018/11/04/climate/04CLI-CHINAOZONE/merlin_140019804_47203894-d69d-4f4f-b072-320cb4946f1d-articleLarge.jpg?quality=75&amp;auto=webp&amp;disable=upscal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1" y="4577517"/>
            <a:ext cx="3727338" cy="21274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34634" y="4371309"/>
            <a:ext cx="4360391" cy="96949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1" kern="1800" dirty="0">
                <a:solidFill>
                  <a:srgbClr val="000099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Evidence Points to China as Source of Ozone-Depleting </a:t>
            </a:r>
            <a:r>
              <a:rPr lang="en-US" b="1" i="1" kern="1800" dirty="0" smtClean="0">
                <a:solidFill>
                  <a:srgbClr val="000099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  <a:p>
            <a:pPr fontAlgn="base"/>
            <a:r>
              <a:rPr lang="en-US" sz="105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Chris Buckley and Henry Fountain, NY Times </a:t>
            </a:r>
          </a:p>
          <a:p>
            <a:pPr fontAlgn="base"/>
            <a:r>
              <a:rPr lang="en-US" sz="105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105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A14, November 3, 2018</a:t>
            </a:r>
            <a:endParaRPr lang="en-US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81" y="1741389"/>
            <a:ext cx="1838939" cy="260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49" y="1969883"/>
            <a:ext cx="1843917" cy="2607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0447" y="1549143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…and the EIA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4553" y="1562023"/>
            <a:ext cx="4002749" cy="302837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77568" y="4663291"/>
            <a:ext cx="3873960" cy="1938992"/>
          </a:xfrm>
          <a:prstGeom prst="rect">
            <a:avLst/>
          </a:prstGeom>
          <a:noFill/>
          <a:ln w="28575"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FFFF"/>
                </a:solidFill>
              </a:rPr>
              <a:t>The </a:t>
            </a:r>
            <a:r>
              <a:rPr lang="en-US" sz="2000" dirty="0" err="1" smtClean="0">
                <a:solidFill>
                  <a:srgbClr val="CCFFFF"/>
                </a:solidFill>
              </a:rPr>
              <a:t>EIA</a:t>
            </a:r>
            <a:r>
              <a:rPr lang="en-US" sz="2000" dirty="0" smtClean="0">
                <a:solidFill>
                  <a:srgbClr val="CCFFFF"/>
                </a:solidFill>
              </a:rPr>
              <a:t> suggests that in 2018 </a:t>
            </a:r>
            <a:r>
              <a:rPr lang="en-US" sz="2000" b="1" i="1" dirty="0" smtClean="0">
                <a:solidFill>
                  <a:srgbClr val="CCFFFF"/>
                </a:solidFill>
              </a:rPr>
              <a:t>most</a:t>
            </a:r>
            <a:r>
              <a:rPr lang="en-US" sz="2000" dirty="0" smtClean="0">
                <a:solidFill>
                  <a:srgbClr val="CCFFFF"/>
                </a:solidFill>
              </a:rPr>
              <a:t> of the closed-cell foam industry in China had reverted back to using CFC-11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But this was from a very limited survey of users…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59" y="3715236"/>
            <a:ext cx="3985602" cy="2989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-36160"/>
            <a:ext cx="8728365" cy="4119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4198263"/>
            <a:ext cx="4253340" cy="197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412" y="78474"/>
            <a:ext cx="6753816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Parties to the Montreal Protocol consider the findings in their annual meetings in 2018 and 2019: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79" y="6221698"/>
            <a:ext cx="415274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Science Assessment Panel members (+ Dave F.)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935" y="3215958"/>
            <a:ext cx="8596071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Ecuadorian President Mr. </a:t>
            </a:r>
            <a:r>
              <a:rPr lang="en-US" sz="2000" dirty="0" err="1" smtClean="0">
                <a:solidFill>
                  <a:srgbClr val="FFFF00"/>
                </a:solidFill>
              </a:rPr>
              <a:t>Lenín</a:t>
            </a:r>
            <a:r>
              <a:rPr lang="en-US" sz="2000" dirty="0" smtClean="0">
                <a:solidFill>
                  <a:srgbClr val="FFFF00"/>
                </a:solidFill>
              </a:rPr>
              <a:t> Moreno and meeting co-chairs open the meeting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4453" y="6166184"/>
            <a:ext cx="4629547" cy="70200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14453" y="6215850"/>
            <a:ext cx="4397422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Presenting the science to the Parties in side events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27" y="108229"/>
            <a:ext cx="8815589" cy="677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Remaining questions: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7C80"/>
                </a:solidFill>
              </a:rPr>
              <a:t>What is being done about the issue?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sz="6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The Parties to the Montreal Protocol are:</a:t>
            </a:r>
          </a:p>
          <a:p>
            <a:pPr>
              <a:tabLst>
                <a:tab pos="46355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* </a:t>
            </a:r>
            <a:r>
              <a:rPr lang="en-US" sz="2000" b="1" i="1" u="sng" dirty="0" smtClean="0">
                <a:solidFill>
                  <a:schemeClr val="bg1"/>
                </a:solidFill>
              </a:rPr>
              <a:t>taking the issue seriously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(recent meetings dominated by this issue)</a:t>
            </a:r>
          </a:p>
          <a:p>
            <a:pPr>
              <a:tabLst>
                <a:tab pos="46355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* </a:t>
            </a:r>
            <a:r>
              <a:rPr lang="en-US" sz="2000" b="1" i="1" u="sng" dirty="0" smtClean="0">
                <a:solidFill>
                  <a:schemeClr val="bg1"/>
                </a:solidFill>
              </a:rPr>
              <a:t>looking for more information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(meetings held, reports requested)</a:t>
            </a:r>
          </a:p>
          <a:p>
            <a:pPr marL="965200" indent="-166688">
              <a:tabLst>
                <a:tab pos="46355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- what will be the ozone layer impact?  Are emissions increasing outside of NE China?  What led to the issue? How is the CFC-11 being produced?</a:t>
            </a:r>
          </a:p>
          <a:p>
            <a:pPr>
              <a:tabLst>
                <a:tab pos="463550" algn="l"/>
              </a:tabLst>
            </a:pPr>
            <a:r>
              <a:rPr lang="en-US" sz="2000" dirty="0">
                <a:solidFill>
                  <a:srgbClr val="FFFF00"/>
                </a:solidFill>
              </a:rPr>
              <a:t>	</a:t>
            </a:r>
            <a:r>
              <a:rPr lang="en-US" sz="2000" dirty="0" smtClean="0">
                <a:solidFill>
                  <a:srgbClr val="FFFF00"/>
                </a:solidFill>
              </a:rPr>
              <a:t>              …to facilitate rapid mitigation of the issue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They are also:</a:t>
            </a:r>
          </a:p>
          <a:p>
            <a:pPr>
              <a:tabLst>
                <a:tab pos="46355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* </a:t>
            </a:r>
            <a:r>
              <a:rPr lang="en-US" sz="2000" b="1" i="1" u="sng" dirty="0" smtClean="0">
                <a:solidFill>
                  <a:schemeClr val="bg1"/>
                </a:solidFill>
              </a:rPr>
              <a:t>reconsidering $$ being transferred to China</a:t>
            </a:r>
            <a:r>
              <a:rPr lang="en-US" sz="2000" dirty="0" smtClean="0">
                <a:solidFill>
                  <a:schemeClr val="bg1"/>
                </a:solidFill>
              </a:rPr>
              <a:t> via the Multi-lateral Fund </a:t>
            </a:r>
          </a:p>
          <a:p>
            <a:pPr marL="798513"/>
            <a:r>
              <a:rPr lang="en-US" sz="2000" dirty="0" smtClean="0">
                <a:solidFill>
                  <a:schemeClr val="bg1"/>
                </a:solidFill>
              </a:rPr>
              <a:t>(the Protocol’s fund for assisting developing countries with compliance; $</a:t>
            </a:r>
            <a:r>
              <a:rPr lang="en-US" sz="2000" dirty="0">
                <a:solidFill>
                  <a:schemeClr val="bg1"/>
                </a:solidFill>
              </a:rPr>
              <a:t>1.3 billion </a:t>
            </a:r>
            <a:r>
              <a:rPr lang="en-US" sz="2000" dirty="0" smtClean="0">
                <a:solidFill>
                  <a:schemeClr val="bg1"/>
                </a:solidFill>
              </a:rPr>
              <a:t>was dispersed </a:t>
            </a:r>
            <a:r>
              <a:rPr lang="en-US" sz="2000" dirty="0">
                <a:solidFill>
                  <a:schemeClr val="bg1"/>
                </a:solidFill>
              </a:rPr>
              <a:t>to China via the </a:t>
            </a:r>
            <a:r>
              <a:rPr lang="en-US" sz="2000" dirty="0" err="1">
                <a:solidFill>
                  <a:schemeClr val="bg1"/>
                </a:solidFill>
              </a:rPr>
              <a:t>MLF</a:t>
            </a:r>
            <a:r>
              <a:rPr lang="en-US" sz="2000" dirty="0">
                <a:solidFill>
                  <a:schemeClr val="bg1"/>
                </a:solidFill>
              </a:rPr>
              <a:t> since the </a:t>
            </a:r>
            <a:r>
              <a:rPr lang="en-US" sz="2000" dirty="0" smtClean="0">
                <a:solidFill>
                  <a:schemeClr val="bg1"/>
                </a:solidFill>
              </a:rPr>
              <a:t>1980s…)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	       - China’s most recent </a:t>
            </a:r>
            <a:r>
              <a:rPr lang="en-US" sz="2000" dirty="0" smtClean="0">
                <a:solidFill>
                  <a:schemeClr val="bg1"/>
                </a:solidFill>
              </a:rPr>
              <a:t>funding allotments were substantially reduced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pPr>
              <a:tabLst>
                <a:tab pos="46355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* </a:t>
            </a:r>
            <a:r>
              <a:rPr lang="en-US" sz="2000" b="1" i="1" u="sng" dirty="0" smtClean="0">
                <a:solidFill>
                  <a:schemeClr val="bg1"/>
                </a:solidFill>
              </a:rPr>
              <a:t>considering punitive action </a:t>
            </a:r>
            <a:r>
              <a:rPr lang="en-US" sz="2000" dirty="0" smtClean="0">
                <a:solidFill>
                  <a:schemeClr val="bg1"/>
                </a:solidFill>
              </a:rPr>
              <a:t>(remedial too?)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tabLst>
                <a:tab pos="463550" algn="l"/>
              </a:tabLst>
            </a:pPr>
            <a:endParaRPr lang="en-US" sz="1000" dirty="0">
              <a:solidFill>
                <a:schemeClr val="bg1"/>
              </a:solidFill>
            </a:endParaRPr>
          </a:p>
          <a:p>
            <a:pPr>
              <a:tabLst>
                <a:tab pos="46355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* </a:t>
            </a:r>
            <a:r>
              <a:rPr lang="en-US" sz="2000" b="1" i="1" u="sng" dirty="0" smtClean="0">
                <a:solidFill>
                  <a:schemeClr val="bg1"/>
                </a:solidFill>
              </a:rPr>
              <a:t>considering amendments to the Protocol</a:t>
            </a:r>
            <a:r>
              <a:rPr lang="en-US" sz="2000" dirty="0" smtClean="0">
                <a:solidFill>
                  <a:schemeClr val="bg1"/>
                </a:solidFill>
              </a:rPr>
              <a:t> to prevent future violations </a:t>
            </a:r>
          </a:p>
          <a:p>
            <a:pPr>
              <a:tabLst>
                <a:tab pos="46355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       - for </a:t>
            </a:r>
            <a:r>
              <a:rPr lang="en-US" sz="2000" dirty="0" err="1" smtClean="0">
                <a:solidFill>
                  <a:schemeClr val="bg1"/>
                </a:solidFill>
              </a:rPr>
              <a:t>ODSs</a:t>
            </a:r>
            <a:r>
              <a:rPr lang="en-US" sz="2000" dirty="0" smtClean="0">
                <a:solidFill>
                  <a:schemeClr val="bg1"/>
                </a:solidFill>
              </a:rPr>
              <a:t>, and </a:t>
            </a:r>
            <a:r>
              <a:rPr lang="en-US" sz="2000" dirty="0" err="1" smtClean="0">
                <a:solidFill>
                  <a:schemeClr val="bg1"/>
                </a:solidFill>
              </a:rPr>
              <a:t>wrt</a:t>
            </a:r>
            <a:r>
              <a:rPr lang="en-US" sz="2000" dirty="0" smtClean="0">
                <a:solidFill>
                  <a:schemeClr val="bg1"/>
                </a:solidFill>
              </a:rPr>
              <a:t> the </a:t>
            </a:r>
            <a:r>
              <a:rPr lang="en-US" sz="2000" dirty="0" err="1" smtClean="0">
                <a:solidFill>
                  <a:schemeClr val="bg1"/>
                </a:solidFill>
              </a:rPr>
              <a:t>HCFCs</a:t>
            </a:r>
            <a:r>
              <a:rPr lang="en-US" sz="2000" dirty="0" smtClean="0">
                <a:solidFill>
                  <a:schemeClr val="bg1"/>
                </a:solidFill>
              </a:rPr>
              <a:t> phase-out and </a:t>
            </a:r>
            <a:r>
              <a:rPr lang="en-US" sz="2000" dirty="0" err="1" smtClean="0">
                <a:solidFill>
                  <a:schemeClr val="bg1"/>
                </a:solidFill>
              </a:rPr>
              <a:t>HFC</a:t>
            </a:r>
            <a:r>
              <a:rPr lang="en-US" sz="2000" dirty="0" smtClean="0">
                <a:solidFill>
                  <a:schemeClr val="bg1"/>
                </a:solidFill>
              </a:rPr>
              <a:t> phase-down</a:t>
            </a:r>
          </a:p>
          <a:p>
            <a:pPr>
              <a:tabLst>
                <a:tab pos="46355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	(similar if not larger challenges to monitor adherence to these 			    control schedules seem likely…)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6494" y="91318"/>
            <a:ext cx="8898340" cy="380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400" b="1" dirty="0" smtClean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China’s response:</a:t>
            </a:r>
          </a:p>
          <a:p>
            <a:r>
              <a:rPr lang="en-CA" sz="2000" b="1" i="1" u="sng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Has repeatedly indicated a commitment </a:t>
            </a:r>
            <a:r>
              <a:rPr lang="en-CA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work with other countries, scientists, and industry experts to locate and eliminate the true source of the increased CFC-11 emissions.</a:t>
            </a:r>
          </a:p>
          <a:p>
            <a:pPr>
              <a:lnSpc>
                <a:spcPct val="115000"/>
              </a:lnSpc>
            </a:pPr>
            <a:endParaRPr lang="en-CA" sz="10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b="1" i="1" u="sng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Has conducted inspections</a:t>
            </a:r>
            <a:r>
              <a:rPr lang="en-CA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1,172 enterprises across the </a:t>
            </a:r>
            <a:r>
              <a:rPr lang="en-CA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country, and found instances of illegal production and use (and prosecuted those responsible), but amounts were small (29.9 tonnes and 10 enterprises)</a:t>
            </a:r>
            <a:endParaRPr lang="en-CA" sz="20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CA" sz="2400" b="1" i="1" dirty="0">
                <a:solidFill>
                  <a:srgbClr val="FF7C8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CA" sz="2400" b="1" i="1" dirty="0" smtClean="0">
                <a:solidFill>
                  <a:srgbClr val="FF7C8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 not enough to account for atmosphere-based results? </a:t>
            </a:r>
            <a:endParaRPr lang="en-CA" sz="2400" b="1" i="1" dirty="0" smtClean="0">
              <a:solidFill>
                <a:srgbClr val="FF7C8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0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b="1" i="1" u="sng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Has formulated a plan of action </a:t>
            </a:r>
            <a:r>
              <a:rPr lang="en-CA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(with </a:t>
            </a:r>
            <a:r>
              <a:rPr lang="en-CA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international input </a:t>
            </a:r>
            <a:r>
              <a:rPr lang="en-CA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CA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before the Rigby et al </a:t>
            </a:r>
            <a:r>
              <a:rPr lang="en-CA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paper fingering China in particular) that involves: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9501" y="3933304"/>
            <a:ext cx="82295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/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Developing national-scale atmospheric monitoring </a:t>
            </a:r>
            <a:r>
              <a:rPr lang="en-US" sz="2000" dirty="0" smtClean="0">
                <a:solidFill>
                  <a:schemeClr val="bg1"/>
                </a:solidFill>
              </a:rPr>
              <a:t>of </a:t>
            </a:r>
            <a:r>
              <a:rPr lang="en-US" sz="2000" dirty="0" err="1" smtClean="0">
                <a:solidFill>
                  <a:schemeClr val="bg1"/>
                </a:solidFill>
              </a:rPr>
              <a:t>ODSs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</a:rPr>
              <a:t>HFCs</a:t>
            </a:r>
            <a:endParaRPr lang="en-US" sz="2000" dirty="0">
              <a:solidFill>
                <a:schemeClr val="bg1"/>
              </a:solidFill>
            </a:endParaRPr>
          </a:p>
          <a:p>
            <a:pPr marL="463550" indent="-463550"/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Building </a:t>
            </a:r>
            <a:r>
              <a:rPr lang="en-US" sz="2000" b="1" dirty="0">
                <a:solidFill>
                  <a:schemeClr val="bg1"/>
                </a:solidFill>
              </a:rPr>
              <a:t>6 </a:t>
            </a:r>
            <a:r>
              <a:rPr lang="en-US" sz="2000" b="1" dirty="0" smtClean="0">
                <a:solidFill>
                  <a:schemeClr val="bg1"/>
                </a:solidFill>
              </a:rPr>
              <a:t>testing </a:t>
            </a:r>
            <a:r>
              <a:rPr lang="en-US" sz="2000" b="1" dirty="0">
                <a:solidFill>
                  <a:schemeClr val="bg1"/>
                </a:solidFill>
              </a:rPr>
              <a:t>laboratories </a:t>
            </a:r>
            <a:r>
              <a:rPr lang="en-US" sz="2000" dirty="0">
                <a:solidFill>
                  <a:schemeClr val="bg1"/>
                </a:solidFill>
              </a:rPr>
              <a:t>(will help with enforcement)</a:t>
            </a:r>
          </a:p>
          <a:p>
            <a:pPr marL="463550" indent="-463550"/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Strengthening </a:t>
            </a:r>
            <a:r>
              <a:rPr lang="en-US" sz="2000" b="1" dirty="0">
                <a:solidFill>
                  <a:schemeClr val="bg1"/>
                </a:solidFill>
              </a:rPr>
              <a:t>inspections and enforcement </a:t>
            </a:r>
            <a:r>
              <a:rPr lang="en-US" sz="2000" dirty="0">
                <a:solidFill>
                  <a:schemeClr val="bg1"/>
                </a:solidFill>
              </a:rPr>
              <a:t>(ecology and environment bureaus, but difficult as </a:t>
            </a:r>
            <a:r>
              <a:rPr lang="en-US" sz="2000" dirty="0" smtClean="0">
                <a:solidFill>
                  <a:schemeClr val="bg1"/>
                </a:solidFill>
              </a:rPr>
              <a:t>businesses are </a:t>
            </a:r>
            <a:r>
              <a:rPr lang="en-US" sz="2000" dirty="0">
                <a:solidFill>
                  <a:schemeClr val="bg1"/>
                </a:solidFill>
              </a:rPr>
              <a:t>many and officials are </a:t>
            </a:r>
            <a:r>
              <a:rPr lang="en-US" sz="2000" dirty="0" smtClean="0">
                <a:solidFill>
                  <a:schemeClr val="bg1"/>
                </a:solidFill>
              </a:rPr>
              <a:t>few)</a:t>
            </a:r>
            <a:endParaRPr lang="en-US" sz="2000" dirty="0">
              <a:solidFill>
                <a:schemeClr val="bg1"/>
              </a:solidFill>
            </a:endParaRPr>
          </a:p>
          <a:p>
            <a:pPr marL="463550" indent="-463550"/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Better tracking of CCl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(source material)</a:t>
            </a:r>
            <a:endParaRPr lang="en-US" sz="2000" dirty="0">
              <a:solidFill>
                <a:schemeClr val="bg1"/>
              </a:solidFill>
            </a:endParaRPr>
          </a:p>
          <a:p>
            <a:pPr marL="463550" indent="-463550"/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New programs to enhance enforcement</a:t>
            </a:r>
            <a:endParaRPr lang="en-US" sz="2000" b="1" dirty="0">
              <a:solidFill>
                <a:schemeClr val="bg1"/>
              </a:solidFill>
            </a:endParaRPr>
          </a:p>
          <a:p>
            <a:pPr marL="463550" indent="-463550"/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Facilitating </a:t>
            </a:r>
            <a:r>
              <a:rPr lang="en-US" sz="2000" b="1" dirty="0">
                <a:solidFill>
                  <a:schemeClr val="bg1"/>
                </a:solidFill>
              </a:rPr>
              <a:t>reporting of non-compliance </a:t>
            </a:r>
            <a:r>
              <a:rPr lang="en-US" sz="2000" dirty="0">
                <a:solidFill>
                  <a:schemeClr val="bg1"/>
                </a:solidFill>
              </a:rPr>
              <a:t>by industry (e.g., competitors)</a:t>
            </a:r>
          </a:p>
          <a:p>
            <a:pPr marL="463550" indent="-463550"/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Extending </a:t>
            </a:r>
            <a:r>
              <a:rPr lang="en-US" sz="2000" b="1" dirty="0">
                <a:solidFill>
                  <a:schemeClr val="bg1"/>
                </a:solidFill>
              </a:rPr>
              <a:t>penalties to end-users </a:t>
            </a:r>
            <a:r>
              <a:rPr lang="en-US" sz="2000" dirty="0">
                <a:solidFill>
                  <a:schemeClr val="bg1"/>
                </a:solidFill>
              </a:rPr>
              <a:t>for non-compliance</a:t>
            </a:r>
          </a:p>
        </p:txBody>
      </p:sp>
    </p:spTree>
    <p:extLst>
      <p:ext uri="{BB962C8B-B14F-4D97-AF65-F5344CB8AC3E}">
        <p14:creationId xmlns:p14="http://schemas.microsoft.com/office/powerpoint/2010/main" val="34924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899094" y="4634726"/>
            <a:ext cx="3728284" cy="186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781931" y="1528920"/>
            <a:ext cx="4319206" cy="3192647"/>
            <a:chOff x="6375907" y="967148"/>
            <a:chExt cx="5758941" cy="4256862"/>
          </a:xfrm>
        </p:grpSpPr>
        <p:grpSp>
          <p:nvGrpSpPr>
            <p:cNvPr id="35" name="Group 34"/>
            <p:cNvGrpSpPr/>
            <p:nvPr/>
          </p:nvGrpSpPr>
          <p:grpSpPr>
            <a:xfrm>
              <a:off x="6375907" y="967148"/>
              <a:ext cx="5758941" cy="4256862"/>
              <a:chOff x="6433059" y="1567234"/>
              <a:chExt cx="5569077" cy="4169859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33059" y="1567234"/>
                <a:ext cx="5569077" cy="4169859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7688697" y="1596869"/>
                <a:ext cx="3031241" cy="4634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758110" y="1660243"/>
              <a:ext cx="3118802" cy="677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50" dirty="0" err="1">
                  <a:solidFill>
                    <a:srgbClr val="0070C0"/>
                  </a:solidFill>
                </a:rPr>
                <a:t>Emiss</a:t>
              </a:r>
              <a:r>
                <a:rPr lang="en-US" sz="1350" dirty="0">
                  <a:solidFill>
                    <a:srgbClr val="0070C0"/>
                  </a:solidFill>
                </a:rPr>
                <a:t>: constant dynamics</a:t>
              </a:r>
            </a:p>
            <a:p>
              <a:r>
                <a:rPr lang="en-US" sz="1350" dirty="0" err="1">
                  <a:solidFill>
                    <a:srgbClr val="CC6600"/>
                  </a:solidFill>
                </a:rPr>
                <a:t>Emiss</a:t>
              </a:r>
              <a:r>
                <a:rPr lang="en-US" sz="1350" dirty="0">
                  <a:solidFill>
                    <a:srgbClr val="CC6600"/>
                  </a:solidFill>
                </a:rPr>
                <a:t>: dynamics subtracted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43878" y="4543426"/>
              <a:ext cx="374290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Subtracted emission anomalies </a:t>
              </a:r>
              <a:r>
                <a:rPr lang="en-US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</a:t>
              </a:r>
              <a:endParaRPr lang="en-US" sz="13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67194" r="6966" b="12978"/>
          <a:stretch/>
        </p:blipFill>
        <p:spPr>
          <a:xfrm>
            <a:off x="950360" y="4833006"/>
            <a:ext cx="3677017" cy="113879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63668" y="4821695"/>
            <a:ext cx="226146" cy="97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7"/>
          <p:cNvSpPr txBox="1"/>
          <p:nvPr/>
        </p:nvSpPr>
        <p:spPr>
          <a:xfrm>
            <a:off x="324181" y="90348"/>
            <a:ext cx="866590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FF00"/>
                </a:solidFill>
              </a:rPr>
              <a:t>How have things changed since 2017?</a:t>
            </a:r>
          </a:p>
          <a:p>
            <a:endParaRPr lang="en-US" sz="1500" i="1" dirty="0" smtClean="0">
              <a:solidFill>
                <a:srgbClr val="FFFF00"/>
              </a:solidFill>
            </a:endParaRPr>
          </a:p>
          <a:p>
            <a:endParaRPr lang="en-US" sz="1500" i="1" dirty="0" smtClean="0">
              <a:solidFill>
                <a:srgbClr val="FFFF00"/>
              </a:solidFill>
            </a:endParaRPr>
          </a:p>
          <a:p>
            <a:endParaRPr lang="en-US" sz="1500" i="1" dirty="0" smtClean="0">
              <a:solidFill>
                <a:srgbClr val="FFFF00"/>
              </a:solidFill>
            </a:endParaRPr>
          </a:p>
          <a:p>
            <a:r>
              <a:rPr lang="en-US" sz="1600" i="1" dirty="0" smtClean="0">
                <a:solidFill>
                  <a:schemeClr val="bg1"/>
                </a:solidFill>
              </a:rPr>
              <a:t>  with </a:t>
            </a:r>
            <a:r>
              <a:rPr lang="en-US" sz="1600" i="1" dirty="0">
                <a:solidFill>
                  <a:schemeClr val="bg1"/>
                </a:solidFill>
              </a:rPr>
              <a:t>constant dynamics in 3 or 12 box </a:t>
            </a:r>
            <a:r>
              <a:rPr lang="en-US" sz="1600" i="1" dirty="0" smtClean="0">
                <a:solidFill>
                  <a:schemeClr val="bg1"/>
                </a:solidFill>
              </a:rPr>
              <a:t>model: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8476" y="1512306"/>
            <a:ext cx="4223924" cy="3170747"/>
            <a:chOff x="26310267" y="5681976"/>
            <a:chExt cx="9810875" cy="73646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10267" y="5681976"/>
              <a:ext cx="9810875" cy="7364668"/>
            </a:xfrm>
            <a:prstGeom prst="rect">
              <a:avLst/>
            </a:prstGeom>
          </p:spPr>
        </p:pic>
        <p:sp>
          <p:nvSpPr>
            <p:cNvPr id="12" name="TextBox 16"/>
            <p:cNvSpPr txBox="1"/>
            <p:nvPr/>
          </p:nvSpPr>
          <p:spPr>
            <a:xfrm>
              <a:off x="35054297" y="7828761"/>
              <a:ext cx="726784" cy="857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3" name="TextBox 56"/>
            <p:cNvSpPr txBox="1"/>
            <p:nvPr/>
          </p:nvSpPr>
          <p:spPr>
            <a:xfrm>
              <a:off x="35054297" y="8229135"/>
              <a:ext cx="726784" cy="857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4" name="TextBox 21"/>
            <p:cNvSpPr txBox="1"/>
            <p:nvPr/>
          </p:nvSpPr>
          <p:spPr>
            <a:xfrm rot="16200000">
              <a:off x="34459897" y="6538638"/>
              <a:ext cx="1828876" cy="69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rgbClr val="FF0000"/>
                  </a:solidFill>
                  <a:sym typeface="Wingdings" panose="05000000000000000000" pitchFamily="2" charset="2"/>
                </a:rPr>
                <a:t> </a:t>
              </a:r>
              <a:r>
                <a:rPr lang="en-US" sz="1350" dirty="0">
                  <a:solidFill>
                    <a:srgbClr val="FF0000"/>
                  </a:solidFill>
                </a:rPr>
                <a:t>2019</a:t>
              </a:r>
            </a:p>
          </p:txBody>
        </p:sp>
      </p:grpSp>
      <p:sp>
        <p:nvSpPr>
          <p:cNvPr id="7" name="Up Arrow 6"/>
          <p:cNvSpPr/>
          <p:nvPr/>
        </p:nvSpPr>
        <p:spPr>
          <a:xfrm>
            <a:off x="4014121" y="2863948"/>
            <a:ext cx="261935" cy="2062391"/>
          </a:xfrm>
          <a:prstGeom prst="upArrow">
            <a:avLst/>
          </a:prstGeom>
          <a:solidFill>
            <a:srgbClr val="FF0000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44"/>
          </a:p>
        </p:txBody>
      </p:sp>
      <p:sp>
        <p:nvSpPr>
          <p:cNvPr id="8" name="Up Arrow 7"/>
          <p:cNvSpPr/>
          <p:nvPr/>
        </p:nvSpPr>
        <p:spPr>
          <a:xfrm>
            <a:off x="3688679" y="3006823"/>
            <a:ext cx="183575" cy="1929041"/>
          </a:xfrm>
          <a:prstGeom prst="upArrow">
            <a:avLst/>
          </a:prstGeom>
          <a:solidFill>
            <a:srgbClr val="FF0000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44"/>
          </a:p>
        </p:txBody>
      </p:sp>
      <p:sp>
        <p:nvSpPr>
          <p:cNvPr id="9" name="Up Arrow 8"/>
          <p:cNvSpPr/>
          <p:nvPr/>
        </p:nvSpPr>
        <p:spPr>
          <a:xfrm>
            <a:off x="3046850" y="3016348"/>
            <a:ext cx="138248" cy="1871891"/>
          </a:xfrm>
          <a:prstGeom prst="upArrow">
            <a:avLst/>
          </a:prstGeom>
          <a:solidFill>
            <a:srgbClr val="FF0000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44"/>
          </a:p>
        </p:txBody>
      </p:sp>
      <p:sp>
        <p:nvSpPr>
          <p:cNvPr id="10" name="TextBox 55"/>
          <p:cNvSpPr txBox="1"/>
          <p:nvPr/>
        </p:nvSpPr>
        <p:spPr>
          <a:xfrm>
            <a:off x="2640437" y="3142725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Expected 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decrease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7323" y="788215"/>
            <a:ext cx="41627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Recalculating emissions with WACCM-derived QBO-related flux anomalies subtracted from the derived box-model results: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0648" y="5824254"/>
            <a:ext cx="3678762" cy="21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extBox 21"/>
          <p:cNvSpPr txBox="1"/>
          <p:nvPr/>
        </p:nvSpPr>
        <p:spPr>
          <a:xfrm rot="16200000">
            <a:off x="3905013" y="1834692"/>
            <a:ext cx="7873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en-US" sz="1350" dirty="0">
                <a:solidFill>
                  <a:srgbClr val="FF0000"/>
                </a:solidFill>
              </a:rPr>
              <a:t>2018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99094" y="4938035"/>
            <a:ext cx="354584" cy="787128"/>
            <a:chOff x="1198794" y="5165748"/>
            <a:chExt cx="472779" cy="1049504"/>
          </a:xfrm>
        </p:grpSpPr>
        <p:sp>
          <p:nvSpPr>
            <p:cNvPr id="25" name="TextBox 24"/>
            <p:cNvSpPr txBox="1"/>
            <p:nvPr/>
          </p:nvSpPr>
          <p:spPr>
            <a:xfrm>
              <a:off x="1198795" y="5165748"/>
              <a:ext cx="472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98794" y="5845920"/>
              <a:ext cx="472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02987" y="5504667"/>
              <a:ext cx="359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 rot="16200000">
            <a:off x="-110398" y="4945764"/>
            <a:ext cx="135642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Emissions</a:t>
            </a:r>
          </a:p>
          <a:p>
            <a:pPr algn="ctr"/>
            <a:r>
              <a:rPr lang="en-US" sz="1200" dirty="0"/>
              <a:t> anomalies </a:t>
            </a:r>
          </a:p>
          <a:p>
            <a:pPr algn="ctr"/>
            <a:r>
              <a:rPr lang="en-US" sz="1200" dirty="0"/>
              <a:t>Gg/</a:t>
            </a:r>
            <a:r>
              <a:rPr lang="en-US" sz="1200" dirty="0" err="1"/>
              <a:t>yr</a:t>
            </a:r>
            <a:r>
              <a:rPr lang="en-US" sz="1200" dirty="0"/>
              <a:t>(CFCs) or </a:t>
            </a:r>
          </a:p>
          <a:p>
            <a:pPr algn="ctr"/>
            <a:r>
              <a:rPr lang="en-US" sz="1200" dirty="0" err="1"/>
              <a:t>Tg</a:t>
            </a:r>
            <a:r>
              <a:rPr lang="en-US" sz="1200" dirty="0"/>
              <a:t>/</a:t>
            </a:r>
            <a:r>
              <a:rPr lang="en-US" sz="1200" dirty="0" err="1"/>
              <a:t>yr</a:t>
            </a:r>
            <a:r>
              <a:rPr lang="en-US" sz="1200" dirty="0"/>
              <a:t>(N</a:t>
            </a:r>
            <a:r>
              <a:rPr lang="en-US" sz="1200" baseline="-25000" dirty="0"/>
              <a:t>2</a:t>
            </a:r>
            <a:r>
              <a:rPr lang="en-US" sz="1200" dirty="0"/>
              <a:t>O)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61075" y="5771825"/>
            <a:ext cx="3785267" cy="277013"/>
            <a:chOff x="1281433" y="6316271"/>
            <a:chExt cx="5047022" cy="369351"/>
          </a:xfrm>
        </p:grpSpPr>
        <p:sp>
          <p:nvSpPr>
            <p:cNvPr id="18" name="TextBox 17"/>
            <p:cNvSpPr txBox="1"/>
            <p:nvPr/>
          </p:nvSpPr>
          <p:spPr>
            <a:xfrm>
              <a:off x="1281433" y="6316290"/>
              <a:ext cx="699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1995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6126" y="6316290"/>
              <a:ext cx="699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2000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1485" y="6316290"/>
              <a:ext cx="699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2005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08600" y="6316280"/>
              <a:ext cx="699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2010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75384" y="6316276"/>
              <a:ext cx="699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2015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29118" y="6316271"/>
              <a:ext cx="699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2020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504558" y="4145913"/>
            <a:ext cx="0" cy="88939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96612" y="4263562"/>
            <a:ext cx="0" cy="88939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30958" y="4749667"/>
            <a:ext cx="3916109" cy="1323439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Emission variability </a:t>
            </a:r>
            <a:r>
              <a:rPr lang="en-US" sz="2000" dirty="0" smtClean="0">
                <a:solidFill>
                  <a:srgbClr val="FF0000"/>
                </a:solidFill>
              </a:rPr>
              <a:t>in recent years is reduced </a:t>
            </a:r>
            <a:r>
              <a:rPr lang="en-US" sz="2000" dirty="0">
                <a:solidFill>
                  <a:srgbClr val="FF0000"/>
                </a:solidFill>
              </a:rPr>
              <a:t>&amp;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an apparent decrease </a:t>
            </a:r>
            <a:r>
              <a:rPr lang="en-US" sz="2000" dirty="0">
                <a:solidFill>
                  <a:srgbClr val="FF0000"/>
                </a:solidFill>
              </a:rPr>
              <a:t>in 2018 </a:t>
            </a:r>
            <a:r>
              <a:rPr lang="en-US" sz="2000" dirty="0" smtClean="0">
                <a:solidFill>
                  <a:srgbClr val="FF0000"/>
                </a:solidFill>
              </a:rPr>
              <a:t>goes away…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01870" y="6102605"/>
            <a:ext cx="570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Ray </a:t>
            </a:r>
            <a:r>
              <a:rPr lang="en-US" i="1" dirty="0">
                <a:solidFill>
                  <a:srgbClr val="FFFF00"/>
                </a:solidFill>
              </a:rPr>
              <a:t>et al</a:t>
            </a:r>
            <a:r>
              <a:rPr lang="en-US" dirty="0">
                <a:solidFill>
                  <a:srgbClr val="FFFF00"/>
                </a:solidFill>
              </a:rPr>
              <a:t>., 2020; QBO-related biases on derived </a:t>
            </a:r>
            <a:r>
              <a:rPr lang="en-US" dirty="0" smtClean="0">
                <a:solidFill>
                  <a:srgbClr val="FFFF00"/>
                </a:solidFill>
              </a:rPr>
              <a:t>annual emission estimates are </a:t>
            </a:r>
            <a:r>
              <a:rPr lang="en-US" dirty="0">
                <a:solidFill>
                  <a:srgbClr val="FFFF00"/>
                </a:solidFill>
              </a:rPr>
              <a:t>possible</a:t>
            </a:r>
          </a:p>
        </p:txBody>
      </p:sp>
    </p:spTree>
    <p:extLst>
      <p:ext uri="{BB962C8B-B14F-4D97-AF65-F5344CB8AC3E}">
        <p14:creationId xmlns:p14="http://schemas.microsoft.com/office/powerpoint/2010/main" val="796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4" grpId="0" animBg="1"/>
      <p:bldP spid="7" grpId="0" animBg="1"/>
      <p:bldP spid="8" grpId="0" animBg="1"/>
      <p:bldP spid="9" grpId="0" animBg="1"/>
      <p:bldP spid="17" grpId="0"/>
      <p:bldP spid="28" grpId="0" animBg="1"/>
      <p:bldP spid="16" grpId="0" animBg="1"/>
      <p:bldP spid="40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" y="47707"/>
            <a:ext cx="8788794" cy="665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Concluding remarks: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400" dirty="0">
              <a:solidFill>
                <a:schemeClr val="bg1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2000" u="sng" dirty="0" smtClean="0">
                <a:solidFill>
                  <a:srgbClr val="FFFF00"/>
                </a:solidFill>
              </a:rPr>
              <a:t>State-of-the-art atmospheric monitoring and modeling enabled:</a:t>
            </a:r>
          </a:p>
          <a:p>
            <a:pPr>
              <a:tabLst>
                <a:tab pos="457200" algn="l"/>
              </a:tabLst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914400" indent="-914400">
              <a:tabLst>
                <a:tab pos="4572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the early detection of a significant violation of the Montreal Protocol</a:t>
            </a:r>
          </a:p>
          <a:p>
            <a:pPr marL="914400" indent="-914400"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an indication of the location of the renewed source of </a:t>
            </a:r>
            <a:r>
              <a:rPr lang="en-US" sz="2000" dirty="0" smtClean="0">
                <a:solidFill>
                  <a:schemeClr val="bg1"/>
                </a:solidFill>
              </a:rPr>
              <a:t>CFC-11</a:t>
            </a:r>
          </a:p>
          <a:p>
            <a:pPr marL="914400" indent="-914400"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the Parties to consider potential revisions to strengthen the Protocol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914400" indent="-914400">
              <a:tabLst>
                <a:tab pos="457200" algn="l"/>
              </a:tabLst>
            </a:pPr>
            <a:endParaRPr lang="en-US" sz="800" dirty="0" smtClean="0">
              <a:solidFill>
                <a:schemeClr val="bg1"/>
              </a:solidFill>
            </a:endParaRPr>
          </a:p>
          <a:p>
            <a:pPr marL="914400" indent="-914400">
              <a:tabLst>
                <a:tab pos="457200" algn="l"/>
              </a:tabLst>
            </a:pPr>
            <a:r>
              <a:rPr lang="en-US" sz="2000" b="1" i="1" dirty="0" smtClean="0">
                <a:solidFill>
                  <a:schemeClr val="bg1"/>
                </a:solidFill>
              </a:rPr>
              <a:t>That’s all good, </a:t>
            </a:r>
            <a:r>
              <a:rPr lang="en-US" sz="2000" dirty="0" smtClean="0">
                <a:solidFill>
                  <a:schemeClr val="bg1"/>
                </a:solidFill>
              </a:rPr>
              <a:t>but t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he path to rapid and lasting mitigation remains unclear </a:t>
            </a:r>
          </a:p>
          <a:p>
            <a:pPr marL="914400" indent="-914400"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	 are there other regions contributing to the increased CFC-11 	emissions? </a:t>
            </a:r>
            <a:endParaRPr lang="en-US" sz="800" dirty="0">
              <a:solidFill>
                <a:schemeClr val="bg1"/>
              </a:solidFill>
            </a:endParaRPr>
          </a:p>
          <a:p>
            <a:pPr marL="914400" indent="-914400">
              <a:tabLst>
                <a:tab pos="457200" algn="l"/>
              </a:tabLst>
            </a:pPr>
            <a:endParaRPr lang="en-US" sz="800" dirty="0" smtClean="0">
              <a:solidFill>
                <a:schemeClr val="bg1"/>
              </a:solidFill>
            </a:endParaRPr>
          </a:p>
          <a:p>
            <a:pPr marL="914400" indent="-914400"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	&gt; the delay in ozone layer recovery is not yet well constrained…</a:t>
            </a:r>
          </a:p>
          <a:p>
            <a:pPr marL="914400" indent="-914400">
              <a:tabLst>
                <a:tab pos="457200" algn="l"/>
              </a:tabLst>
            </a:pPr>
            <a:endParaRPr lang="en-US" sz="14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914400" indent="-914400">
              <a:tabLst>
                <a:tab pos="457200" algn="l"/>
              </a:tabLst>
            </a:pPr>
            <a:r>
              <a:rPr lang="en-US" sz="2000" b="1" i="1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More broadly, considering the future:</a:t>
            </a:r>
          </a:p>
          <a:p>
            <a:pPr marL="914400" indent="-914400"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is our atmospheric “vigilance” capability up to the task (obs., models)? </a:t>
            </a:r>
          </a:p>
          <a:p>
            <a:pPr marL="914400" indent="-914400"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	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HCFC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phase-out,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HFC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phase down…</a:t>
            </a:r>
          </a:p>
          <a:p>
            <a:pPr marL="914400" indent="-914400"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US" sz="20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000" b="1" i="1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greenhouse gases 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whose budgets are much more complex? </a:t>
            </a:r>
          </a:p>
          <a:p>
            <a:pPr marL="914400" indent="-914400">
              <a:tabLst>
                <a:tab pos="457200" algn="l"/>
              </a:tabLst>
            </a:pPr>
            <a:endParaRPr lang="en-US" sz="105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914400" indent="-914400">
              <a:tabLst>
                <a:tab pos="457200" algn="l"/>
              </a:tabLst>
            </a:pPr>
            <a:r>
              <a:rPr lang="en-US" sz="2400" i="1" dirty="0" smtClean="0">
                <a:solidFill>
                  <a:srgbClr val="FF7C80"/>
                </a:solidFill>
                <a:sym typeface="Wingdings" panose="05000000000000000000" pitchFamily="2" charset="2"/>
              </a:rPr>
              <a:t>If we hope to provide actionable information to policymakers in the future our science capabilities need improving, especially in their ability to quantify, locate, and attribute emissions on global to regional scales.</a:t>
            </a:r>
            <a:endParaRPr lang="en-US" sz="2400" i="1" dirty="0">
              <a:solidFill>
                <a:srgbClr val="FF7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6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218" y="2549237"/>
            <a:ext cx="4256499" cy="3156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048" y="1219844"/>
            <a:ext cx="878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tabLst>
                <a:tab pos="914400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Adherence to the Montreal Protocol has led to:</a:t>
            </a:r>
          </a:p>
          <a:p>
            <a:pPr marL="457200" indent="-457200">
              <a:tabLst>
                <a:tab pos="914400" algn="l"/>
              </a:tabLst>
            </a:pP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1)  Near elimination of ozone-depleting substance (ODS) production, particularly chlorofluorocarbons (CFCs)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637" y="193813"/>
            <a:ext cx="819579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So why is the Montreal Protocol considered perhaps the single most successful international agreement ever?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493427" y="3461258"/>
            <a:ext cx="37672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Global reported 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production* 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ODP-kt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yr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11775" y="2701652"/>
            <a:ext cx="2230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914400" algn="l"/>
              </a:tabLst>
            </a:pP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CFC production reportedly phased-out in 2010</a:t>
            </a:r>
          </a:p>
          <a:p>
            <a:pPr algn="ctr">
              <a:tabLst>
                <a:tab pos="914400" algn="l"/>
              </a:tabLst>
            </a:pP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tabLst>
                <a:tab pos="914400" algn="l"/>
              </a:tabLst>
            </a:pP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Minimal production reported by 2007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7207" y="6430780"/>
            <a:ext cx="478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Reported to the </a:t>
            </a:r>
            <a:r>
              <a:rPr lang="en-US" dirty="0" err="1" smtClean="0">
                <a:solidFill>
                  <a:schemeClr val="bg1"/>
                </a:solidFill>
              </a:rPr>
              <a:t>WMO</a:t>
            </a:r>
            <a:r>
              <a:rPr lang="en-US" dirty="0" smtClean="0">
                <a:solidFill>
                  <a:schemeClr val="bg1"/>
                </a:solidFill>
              </a:rPr>
              <a:t>/UNEP Ozone Secretariat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4940" y="225895"/>
            <a:ext cx="4408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Thanks for your attention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809" y="785535"/>
            <a:ext cx="6798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Science Assessment Panel (+1) at MOP30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7" y="913909"/>
            <a:ext cx="8583561" cy="57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2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609600"/>
            <a:ext cx="8869362" cy="61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1" name="Group 14"/>
          <p:cNvGrpSpPr>
            <a:grpSpLocks/>
          </p:cNvGrpSpPr>
          <p:nvPr/>
        </p:nvGrpSpPr>
        <p:grpSpPr bwMode="auto">
          <a:xfrm>
            <a:off x="7366000" y="1142206"/>
            <a:ext cx="1692275" cy="1977232"/>
            <a:chOff x="4485" y="614"/>
            <a:chExt cx="864" cy="528"/>
          </a:xfrm>
        </p:grpSpPr>
        <p:sp>
          <p:nvSpPr>
            <p:cNvPr id="53344" name="Rectangle 15"/>
            <p:cNvSpPr>
              <a:spLocks noChangeArrowheads="1"/>
            </p:cNvSpPr>
            <p:nvPr/>
          </p:nvSpPr>
          <p:spPr bwMode="auto">
            <a:xfrm>
              <a:off x="4485" y="614"/>
              <a:ext cx="864" cy="52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3345" name="Rectangle 16"/>
            <p:cNvSpPr>
              <a:spLocks noChangeArrowheads="1"/>
            </p:cNvSpPr>
            <p:nvPr/>
          </p:nvSpPr>
          <p:spPr bwMode="auto">
            <a:xfrm>
              <a:off x="4485" y="614"/>
              <a:ext cx="864" cy="52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2860675" y="476250"/>
            <a:ext cx="212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8099425" y="4757738"/>
            <a:ext cx="1603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3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2355850" y="868363"/>
            <a:ext cx="469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ALT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849313" y="12827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BRW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6" name="Rectangle 7"/>
          <p:cNvSpPr>
            <a:spLocks noChangeArrowheads="1"/>
          </p:cNvSpPr>
          <p:nvPr/>
        </p:nvSpPr>
        <p:spPr bwMode="auto">
          <a:xfrm>
            <a:off x="328613" y="3133725"/>
            <a:ext cx="55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KUM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7" name="Rectangle 8"/>
          <p:cNvSpPr>
            <a:spLocks noChangeArrowheads="1"/>
          </p:cNvSpPr>
          <p:nvPr/>
        </p:nvSpPr>
        <p:spPr bwMode="auto">
          <a:xfrm>
            <a:off x="4229100" y="6286500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SPO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8" name="Rectangle 9"/>
          <p:cNvSpPr>
            <a:spLocks noChangeArrowheads="1"/>
          </p:cNvSpPr>
          <p:nvPr/>
        </p:nvSpPr>
        <p:spPr bwMode="auto">
          <a:xfrm>
            <a:off x="1790700" y="2438400"/>
            <a:ext cx="55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NWR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9" name="Rectangle 10"/>
          <p:cNvSpPr>
            <a:spLocks noChangeArrowheads="1"/>
          </p:cNvSpPr>
          <p:nvPr/>
        </p:nvSpPr>
        <p:spPr bwMode="auto">
          <a:xfrm>
            <a:off x="1030288" y="28448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MLO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0" name="Rectangle 11"/>
          <p:cNvSpPr>
            <a:spLocks noChangeArrowheads="1"/>
          </p:cNvSpPr>
          <p:nvPr/>
        </p:nvSpPr>
        <p:spPr bwMode="auto">
          <a:xfrm>
            <a:off x="630238" y="2636838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1" name="Rectangle 12"/>
          <p:cNvSpPr>
            <a:spLocks noChangeArrowheads="1"/>
          </p:cNvSpPr>
          <p:nvPr/>
        </p:nvSpPr>
        <p:spPr bwMode="auto">
          <a:xfrm>
            <a:off x="7783513" y="508476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CGO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2" name="Rectangle 13"/>
          <p:cNvSpPr>
            <a:spLocks noChangeArrowheads="1"/>
          </p:cNvSpPr>
          <p:nvPr/>
        </p:nvSpPr>
        <p:spPr bwMode="auto">
          <a:xfrm>
            <a:off x="357188" y="4238625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SMO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3" name="Rectangle 17"/>
          <p:cNvSpPr>
            <a:spLocks noChangeArrowheads="1"/>
          </p:cNvSpPr>
          <p:nvPr/>
        </p:nvSpPr>
        <p:spPr bwMode="auto">
          <a:xfrm>
            <a:off x="7883727" y="1251628"/>
            <a:ext cx="8880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weekly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hourly</a:t>
            </a: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4" name="Rectangle 18"/>
          <p:cNvSpPr>
            <a:spLocks noChangeArrowheads="1"/>
          </p:cNvSpPr>
          <p:nvPr/>
        </p:nvSpPr>
        <p:spPr bwMode="auto">
          <a:xfrm>
            <a:off x="7466013" y="1065664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b="1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53271" name="Rectangle 26"/>
          <p:cNvSpPr>
            <a:spLocks noChangeArrowheads="1"/>
          </p:cNvSpPr>
          <p:nvPr/>
        </p:nvSpPr>
        <p:spPr bwMode="auto">
          <a:xfrm>
            <a:off x="2251075" y="1884363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53272" name="Rectangle 27"/>
          <p:cNvSpPr>
            <a:spLocks noChangeArrowheads="1"/>
          </p:cNvSpPr>
          <p:nvPr/>
        </p:nvSpPr>
        <p:spPr bwMode="auto">
          <a:xfrm>
            <a:off x="2589213" y="2008188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53275" name="Rectangle 30"/>
          <p:cNvSpPr>
            <a:spLocks noChangeArrowheads="1"/>
          </p:cNvSpPr>
          <p:nvPr/>
        </p:nvSpPr>
        <p:spPr bwMode="auto">
          <a:xfrm>
            <a:off x="1455738" y="2030413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77" name="Rectangle 32"/>
          <p:cNvSpPr>
            <a:spLocks noChangeArrowheads="1"/>
          </p:cNvSpPr>
          <p:nvPr/>
        </p:nvSpPr>
        <p:spPr bwMode="auto">
          <a:xfrm>
            <a:off x="7485063" y="1419225"/>
            <a:ext cx="212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3278" name="Rectangle 33"/>
          <p:cNvSpPr>
            <a:spLocks noChangeArrowheads="1"/>
          </p:cNvSpPr>
          <p:nvPr/>
        </p:nvSpPr>
        <p:spPr bwMode="auto">
          <a:xfrm>
            <a:off x="2798763" y="5776913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79" name="Rectangle 34"/>
          <p:cNvSpPr>
            <a:spLocks noChangeArrowheads="1"/>
          </p:cNvSpPr>
          <p:nvPr/>
        </p:nvSpPr>
        <p:spPr bwMode="auto">
          <a:xfrm>
            <a:off x="4227513" y="1552575"/>
            <a:ext cx="212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53280" name="Rectangle 35"/>
          <p:cNvSpPr>
            <a:spLocks noChangeArrowheads="1"/>
          </p:cNvSpPr>
          <p:nvPr/>
        </p:nvSpPr>
        <p:spPr bwMode="auto">
          <a:xfrm>
            <a:off x="2227263" y="572770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PSA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83" name="Rectangle 38"/>
          <p:cNvSpPr>
            <a:spLocks noChangeArrowheads="1"/>
          </p:cNvSpPr>
          <p:nvPr/>
        </p:nvSpPr>
        <p:spPr bwMode="auto">
          <a:xfrm>
            <a:off x="4441825" y="1514475"/>
            <a:ext cx="55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MHD</a:t>
            </a: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84" name="Rectangle 39"/>
          <p:cNvSpPr>
            <a:spLocks noChangeArrowheads="1"/>
          </p:cNvSpPr>
          <p:nvPr/>
        </p:nvSpPr>
        <p:spPr bwMode="auto">
          <a:xfrm>
            <a:off x="901700" y="2097088"/>
            <a:ext cx="49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THD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85" name="Rectangle 40"/>
          <p:cNvSpPr>
            <a:spLocks noChangeArrowheads="1"/>
          </p:cNvSpPr>
          <p:nvPr/>
        </p:nvSpPr>
        <p:spPr bwMode="auto">
          <a:xfrm>
            <a:off x="1968500" y="1827213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LEF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86" name="Rectangle 41"/>
          <p:cNvSpPr>
            <a:spLocks noChangeArrowheads="1"/>
          </p:cNvSpPr>
          <p:nvPr/>
        </p:nvSpPr>
        <p:spPr bwMode="auto">
          <a:xfrm>
            <a:off x="2852738" y="219075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HFM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87" name="Rectangle 42"/>
          <p:cNvSpPr>
            <a:spLocks noChangeArrowheads="1"/>
          </p:cNvSpPr>
          <p:nvPr/>
        </p:nvSpPr>
        <p:spPr bwMode="auto">
          <a:xfrm>
            <a:off x="3708400" y="100488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SUM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44486" name="Group 102"/>
          <p:cNvGrpSpPr>
            <a:grpSpLocks/>
          </p:cNvGrpSpPr>
          <p:nvPr/>
        </p:nvGrpSpPr>
        <p:grpSpPr bwMode="auto">
          <a:xfrm>
            <a:off x="517525" y="1238250"/>
            <a:ext cx="8391525" cy="3343275"/>
            <a:chOff x="326" y="780"/>
            <a:chExt cx="5286" cy="2106"/>
          </a:xfrm>
        </p:grpSpPr>
        <p:grpSp>
          <p:nvGrpSpPr>
            <p:cNvPr id="53321" name="Group 101"/>
            <p:cNvGrpSpPr>
              <a:grpSpLocks/>
            </p:cNvGrpSpPr>
            <p:nvPr/>
          </p:nvGrpSpPr>
          <p:grpSpPr bwMode="auto">
            <a:xfrm>
              <a:off x="4724" y="1549"/>
              <a:ext cx="888" cy="368"/>
              <a:chOff x="4724" y="1549"/>
              <a:chExt cx="888" cy="368"/>
            </a:xfrm>
          </p:grpSpPr>
          <p:sp>
            <p:nvSpPr>
              <p:cNvPr id="53342" name="AutoShape 63"/>
              <p:cNvSpPr>
                <a:spLocks noChangeArrowheads="1"/>
              </p:cNvSpPr>
              <p:nvPr/>
            </p:nvSpPr>
            <p:spPr bwMode="auto">
              <a:xfrm>
                <a:off x="4724" y="1598"/>
                <a:ext cx="165" cy="174"/>
              </a:xfrm>
              <a:prstGeom prst="star4">
                <a:avLst>
                  <a:gd name="adj" fmla="val 12500"/>
                </a:avLst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343" name="Rectangle 64"/>
              <p:cNvSpPr>
                <a:spLocks noChangeArrowheads="1"/>
              </p:cNvSpPr>
              <p:nvPr/>
            </p:nvSpPr>
            <p:spPr bwMode="auto">
              <a:xfrm>
                <a:off x="4967" y="1549"/>
                <a:ext cx="64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bi-weekly</a:t>
                </a:r>
                <a:endParaRPr lang="en-US" altLang="en-US" sz="2000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(aircraft</a:t>
                </a:r>
                <a:r>
                  <a:rPr lang="en-US" altLang="en-US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)</a:t>
                </a:r>
                <a:endParaRPr lang="en-US" altLang="en-US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p:grpSp>
        <p:grpSp>
          <p:nvGrpSpPr>
            <p:cNvPr id="53322" name="Group 100"/>
            <p:cNvGrpSpPr>
              <a:grpSpLocks/>
            </p:cNvGrpSpPr>
            <p:nvPr/>
          </p:nvGrpSpPr>
          <p:grpSpPr bwMode="auto">
            <a:xfrm>
              <a:off x="326" y="780"/>
              <a:ext cx="1544" cy="2106"/>
              <a:chOff x="326" y="780"/>
              <a:chExt cx="1544" cy="2106"/>
            </a:xfrm>
          </p:grpSpPr>
          <p:grpSp>
            <p:nvGrpSpPr>
              <p:cNvPr id="53323" name="Group 45"/>
              <p:cNvGrpSpPr>
                <a:grpSpLocks/>
              </p:cNvGrpSpPr>
              <p:nvPr/>
            </p:nvGrpSpPr>
            <p:grpSpPr bwMode="auto">
              <a:xfrm>
                <a:off x="472" y="780"/>
                <a:ext cx="1398" cy="2106"/>
                <a:chOff x="434" y="808"/>
                <a:chExt cx="1398" cy="2106"/>
              </a:xfrm>
            </p:grpSpPr>
            <p:sp>
              <p:nvSpPr>
                <p:cNvPr id="53325" name="AutoShape 46"/>
                <p:cNvSpPr>
                  <a:spLocks noChangeArrowheads="1"/>
                </p:cNvSpPr>
                <p:nvPr/>
              </p:nvSpPr>
              <p:spPr bwMode="auto">
                <a:xfrm>
                  <a:off x="434" y="808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26" name="AutoShape 47"/>
                <p:cNvSpPr>
                  <a:spLocks noChangeArrowheads="1"/>
                </p:cNvSpPr>
                <p:nvPr/>
              </p:nvSpPr>
              <p:spPr bwMode="auto">
                <a:xfrm>
                  <a:off x="1064" y="1018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27" name="AutoShape 48"/>
                <p:cNvSpPr>
                  <a:spLocks noChangeArrowheads="1"/>
                </p:cNvSpPr>
                <p:nvPr/>
              </p:nvSpPr>
              <p:spPr bwMode="auto">
                <a:xfrm>
                  <a:off x="1235" y="1303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28" name="AutoShape 49"/>
                <p:cNvSpPr>
                  <a:spLocks noChangeArrowheads="1"/>
                </p:cNvSpPr>
                <p:nvPr/>
              </p:nvSpPr>
              <p:spPr bwMode="auto">
                <a:xfrm>
                  <a:off x="1343" y="1375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29" name="AutoShape 50"/>
                <p:cNvSpPr>
                  <a:spLocks noChangeArrowheads="1"/>
                </p:cNvSpPr>
                <p:nvPr/>
              </p:nvSpPr>
              <p:spPr bwMode="auto">
                <a:xfrm>
                  <a:off x="1379" y="1423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30" name="AutoShape 51"/>
                <p:cNvSpPr>
                  <a:spLocks noChangeArrowheads="1"/>
                </p:cNvSpPr>
                <p:nvPr/>
              </p:nvSpPr>
              <p:spPr bwMode="auto">
                <a:xfrm>
                  <a:off x="1355" y="1462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31" name="AutoShape 52"/>
                <p:cNvSpPr>
                  <a:spLocks noChangeArrowheads="1"/>
                </p:cNvSpPr>
                <p:nvPr/>
              </p:nvSpPr>
              <p:spPr bwMode="auto">
                <a:xfrm>
                  <a:off x="1322" y="1612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32" name="AutoShape 53"/>
                <p:cNvSpPr>
                  <a:spLocks noChangeArrowheads="1"/>
                </p:cNvSpPr>
                <p:nvPr/>
              </p:nvSpPr>
              <p:spPr bwMode="auto">
                <a:xfrm>
                  <a:off x="1541" y="1534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33" name="AutoShape 54"/>
                <p:cNvSpPr>
                  <a:spLocks noChangeArrowheads="1"/>
                </p:cNvSpPr>
                <p:nvPr/>
              </p:nvSpPr>
              <p:spPr bwMode="auto">
                <a:xfrm>
                  <a:off x="1613" y="1438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34" name="AutoShape 55"/>
                <p:cNvSpPr>
                  <a:spLocks noChangeArrowheads="1"/>
                </p:cNvSpPr>
                <p:nvPr/>
              </p:nvSpPr>
              <p:spPr bwMode="auto">
                <a:xfrm>
                  <a:off x="1496" y="1333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35" name="AutoShape 56"/>
                <p:cNvSpPr>
                  <a:spLocks noChangeArrowheads="1"/>
                </p:cNvSpPr>
                <p:nvPr/>
              </p:nvSpPr>
              <p:spPr bwMode="auto">
                <a:xfrm>
                  <a:off x="1667" y="1354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36" name="AutoShape 57"/>
                <p:cNvSpPr>
                  <a:spLocks noChangeArrowheads="1"/>
                </p:cNvSpPr>
                <p:nvPr/>
              </p:nvSpPr>
              <p:spPr bwMode="auto">
                <a:xfrm>
                  <a:off x="548" y="2740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37" name="AutoShape 58"/>
                <p:cNvSpPr>
                  <a:spLocks noChangeArrowheads="1"/>
                </p:cNvSpPr>
                <p:nvPr/>
              </p:nvSpPr>
              <p:spPr bwMode="auto">
                <a:xfrm>
                  <a:off x="890" y="1195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38" name="AutoShape 59"/>
                <p:cNvSpPr>
                  <a:spLocks noChangeArrowheads="1"/>
                </p:cNvSpPr>
                <p:nvPr/>
              </p:nvSpPr>
              <p:spPr bwMode="auto">
                <a:xfrm>
                  <a:off x="884" y="1381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39" name="AutoShape 60"/>
                <p:cNvSpPr>
                  <a:spLocks noChangeArrowheads="1"/>
                </p:cNvSpPr>
                <p:nvPr/>
              </p:nvSpPr>
              <p:spPr bwMode="auto">
                <a:xfrm>
                  <a:off x="1289" y="1408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40" name="AutoShape 61"/>
                <p:cNvSpPr>
                  <a:spLocks noChangeArrowheads="1"/>
                </p:cNvSpPr>
                <p:nvPr/>
              </p:nvSpPr>
              <p:spPr bwMode="auto">
                <a:xfrm>
                  <a:off x="1637" y="1402"/>
                  <a:ext cx="165" cy="174"/>
                </a:xfrm>
                <a:prstGeom prst="star4">
                  <a:avLst>
                    <a:gd name="adj" fmla="val 12500"/>
                  </a:avLst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53324" name="AutoShape 65"/>
              <p:cNvSpPr>
                <a:spLocks noChangeArrowheads="1"/>
              </p:cNvSpPr>
              <p:nvPr/>
            </p:nvSpPr>
            <p:spPr bwMode="auto">
              <a:xfrm>
                <a:off x="326" y="1748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3291" name="Group 85"/>
          <p:cNvGrpSpPr>
            <a:grpSpLocks/>
          </p:cNvGrpSpPr>
          <p:nvPr/>
        </p:nvGrpSpPr>
        <p:grpSpPr bwMode="auto">
          <a:xfrm>
            <a:off x="1490663" y="1987551"/>
            <a:ext cx="7011988" cy="579438"/>
            <a:chOff x="921" y="1288"/>
            <a:chExt cx="4417" cy="365"/>
          </a:xfrm>
        </p:grpSpPr>
        <p:grpSp>
          <p:nvGrpSpPr>
            <p:cNvPr id="53292" name="Group 86"/>
            <p:cNvGrpSpPr>
              <a:grpSpLocks/>
            </p:cNvGrpSpPr>
            <p:nvPr/>
          </p:nvGrpSpPr>
          <p:grpSpPr bwMode="auto">
            <a:xfrm>
              <a:off x="4742" y="1329"/>
              <a:ext cx="596" cy="233"/>
              <a:chOff x="9743" y="1339"/>
              <a:chExt cx="596" cy="233"/>
            </a:xfrm>
          </p:grpSpPr>
          <p:sp>
            <p:nvSpPr>
              <p:cNvPr id="144471" name="AutoShape 87"/>
              <p:cNvSpPr>
                <a:spLocks noChangeArrowheads="1"/>
              </p:cNvSpPr>
              <p:nvPr/>
            </p:nvSpPr>
            <p:spPr bwMode="auto">
              <a:xfrm>
                <a:off x="9743" y="1400"/>
                <a:ext cx="96" cy="80"/>
              </a:xfrm>
              <a:prstGeom prst="star5">
                <a:avLst/>
              </a:prstGeom>
              <a:solidFill>
                <a:srgbClr val="FF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305" name="Rectangle 88"/>
              <p:cNvSpPr>
                <a:spLocks noChangeArrowheads="1"/>
              </p:cNvSpPr>
              <p:nvPr/>
            </p:nvSpPr>
            <p:spPr bwMode="auto">
              <a:xfrm>
                <a:off x="9952" y="1339"/>
                <a:ext cx="38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daily</a:t>
                </a:r>
                <a:endParaRPr lang="en-US" altLang="en-US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p:grpSp>
        <p:grpSp>
          <p:nvGrpSpPr>
            <p:cNvPr id="53293" name="Group 89"/>
            <p:cNvGrpSpPr>
              <a:grpSpLocks/>
            </p:cNvGrpSpPr>
            <p:nvPr/>
          </p:nvGrpSpPr>
          <p:grpSpPr bwMode="auto">
            <a:xfrm>
              <a:off x="921" y="1288"/>
              <a:ext cx="896" cy="365"/>
              <a:chOff x="921" y="1288"/>
              <a:chExt cx="896" cy="365"/>
            </a:xfrm>
          </p:grpSpPr>
          <p:sp>
            <p:nvSpPr>
              <p:cNvPr id="144474" name="AutoShape 90"/>
              <p:cNvSpPr>
                <a:spLocks noChangeArrowheads="1"/>
              </p:cNvSpPr>
              <p:nvPr/>
            </p:nvSpPr>
            <p:spPr bwMode="auto">
              <a:xfrm>
                <a:off x="1721" y="1357"/>
                <a:ext cx="96" cy="80"/>
              </a:xfrm>
              <a:prstGeom prst="star5">
                <a:avLst/>
              </a:prstGeom>
              <a:solidFill>
                <a:srgbClr val="FF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4475" name="AutoShape 91"/>
              <p:cNvSpPr>
                <a:spLocks noChangeArrowheads="1"/>
              </p:cNvSpPr>
              <p:nvPr/>
            </p:nvSpPr>
            <p:spPr bwMode="auto">
              <a:xfrm>
                <a:off x="993" y="1525"/>
                <a:ext cx="96" cy="80"/>
              </a:xfrm>
              <a:prstGeom prst="star5">
                <a:avLst/>
              </a:prstGeom>
              <a:solidFill>
                <a:srgbClr val="FF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4476" name="AutoShape 92"/>
              <p:cNvSpPr>
                <a:spLocks noChangeArrowheads="1"/>
              </p:cNvSpPr>
              <p:nvPr/>
            </p:nvSpPr>
            <p:spPr bwMode="auto">
              <a:xfrm>
                <a:off x="1002" y="1403"/>
                <a:ext cx="96" cy="80"/>
              </a:xfrm>
              <a:prstGeom prst="star5">
                <a:avLst/>
              </a:prstGeom>
              <a:solidFill>
                <a:srgbClr val="FF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4477" name="AutoShape 93"/>
              <p:cNvSpPr>
                <a:spLocks noChangeArrowheads="1"/>
              </p:cNvSpPr>
              <p:nvPr/>
            </p:nvSpPr>
            <p:spPr bwMode="auto">
              <a:xfrm>
                <a:off x="1465" y="1349"/>
                <a:ext cx="96" cy="80"/>
              </a:xfrm>
              <a:prstGeom prst="star5">
                <a:avLst/>
              </a:prstGeom>
              <a:solidFill>
                <a:srgbClr val="FF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4478" name="AutoShape 94"/>
              <p:cNvSpPr>
                <a:spLocks noChangeArrowheads="1"/>
              </p:cNvSpPr>
              <p:nvPr/>
            </p:nvSpPr>
            <p:spPr bwMode="auto">
              <a:xfrm>
                <a:off x="921" y="1437"/>
                <a:ext cx="96" cy="80"/>
              </a:xfrm>
              <a:prstGeom prst="star5">
                <a:avLst/>
              </a:prstGeom>
              <a:solidFill>
                <a:srgbClr val="FF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4479" name="AutoShape 95"/>
              <p:cNvSpPr>
                <a:spLocks noChangeArrowheads="1"/>
              </p:cNvSpPr>
              <p:nvPr/>
            </p:nvSpPr>
            <p:spPr bwMode="auto">
              <a:xfrm>
                <a:off x="1425" y="1573"/>
                <a:ext cx="96" cy="80"/>
              </a:xfrm>
              <a:prstGeom prst="star5">
                <a:avLst/>
              </a:prstGeom>
              <a:solidFill>
                <a:srgbClr val="FF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4480" name="AutoShape 96"/>
              <p:cNvSpPr>
                <a:spLocks noChangeArrowheads="1"/>
              </p:cNvSpPr>
              <p:nvPr/>
            </p:nvSpPr>
            <p:spPr bwMode="auto">
              <a:xfrm>
                <a:off x="1411" y="1404"/>
                <a:ext cx="96" cy="80"/>
              </a:xfrm>
              <a:prstGeom prst="star5">
                <a:avLst/>
              </a:prstGeom>
              <a:solidFill>
                <a:srgbClr val="FF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4481" name="AutoShape 97"/>
              <p:cNvSpPr>
                <a:spLocks noChangeArrowheads="1"/>
              </p:cNvSpPr>
              <p:nvPr/>
            </p:nvSpPr>
            <p:spPr bwMode="auto">
              <a:xfrm>
                <a:off x="1591" y="1539"/>
                <a:ext cx="96" cy="80"/>
              </a:xfrm>
              <a:prstGeom prst="star5">
                <a:avLst/>
              </a:prstGeom>
              <a:solidFill>
                <a:srgbClr val="FF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4482" name="AutoShape 98"/>
              <p:cNvSpPr>
                <a:spLocks noChangeArrowheads="1"/>
              </p:cNvSpPr>
              <p:nvPr/>
            </p:nvSpPr>
            <p:spPr bwMode="auto">
              <a:xfrm>
                <a:off x="1267" y="1459"/>
                <a:ext cx="96" cy="80"/>
              </a:xfrm>
              <a:prstGeom prst="star5">
                <a:avLst/>
              </a:prstGeom>
              <a:solidFill>
                <a:srgbClr val="FF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4483" name="AutoShape 99"/>
              <p:cNvSpPr>
                <a:spLocks noChangeArrowheads="1"/>
              </p:cNvSpPr>
              <p:nvPr/>
            </p:nvSpPr>
            <p:spPr bwMode="auto">
              <a:xfrm>
                <a:off x="953" y="1288"/>
                <a:ext cx="96" cy="80"/>
              </a:xfrm>
              <a:prstGeom prst="star5">
                <a:avLst/>
              </a:prstGeom>
              <a:solidFill>
                <a:srgbClr val="FF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98" name="AutoShape 90"/>
          <p:cNvSpPr>
            <a:spLocks noChangeArrowheads="1"/>
          </p:cNvSpPr>
          <p:nvPr/>
        </p:nvSpPr>
        <p:spPr bwMode="auto">
          <a:xfrm>
            <a:off x="2608269" y="2162407"/>
            <a:ext cx="152400" cy="127000"/>
          </a:xfrm>
          <a:prstGeom prst="star5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" name="Rectangle 22"/>
          <p:cNvSpPr>
            <a:spLocks noChangeArrowheads="1"/>
          </p:cNvSpPr>
          <p:nvPr/>
        </p:nvSpPr>
        <p:spPr bwMode="auto">
          <a:xfrm>
            <a:off x="1847852" y="1773406"/>
            <a:ext cx="2965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6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7" name="Rectangle 22"/>
          <p:cNvSpPr>
            <a:spLocks noChangeArrowheads="1"/>
          </p:cNvSpPr>
          <p:nvPr/>
        </p:nvSpPr>
        <p:spPr bwMode="auto">
          <a:xfrm>
            <a:off x="639116" y="2400302"/>
            <a:ext cx="2965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6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9" name="Rectangle 22"/>
          <p:cNvSpPr>
            <a:spLocks noChangeArrowheads="1"/>
          </p:cNvSpPr>
          <p:nvPr/>
        </p:nvSpPr>
        <p:spPr bwMode="auto">
          <a:xfrm>
            <a:off x="300984" y="3659362"/>
            <a:ext cx="2965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6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0" name="Rectangle 22"/>
          <p:cNvSpPr>
            <a:spLocks noChangeArrowheads="1"/>
          </p:cNvSpPr>
          <p:nvPr/>
        </p:nvSpPr>
        <p:spPr bwMode="auto">
          <a:xfrm>
            <a:off x="3406777" y="607553"/>
            <a:ext cx="2965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6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67" name="Rectangle 21"/>
          <p:cNvSpPr>
            <a:spLocks noChangeArrowheads="1"/>
          </p:cNvSpPr>
          <p:nvPr/>
        </p:nvSpPr>
        <p:spPr bwMode="auto">
          <a:xfrm>
            <a:off x="1905000" y="1917700"/>
            <a:ext cx="212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3268" name="Rectangle 22"/>
          <p:cNvSpPr>
            <a:spLocks noChangeArrowheads="1"/>
          </p:cNvSpPr>
          <p:nvPr/>
        </p:nvSpPr>
        <p:spPr bwMode="auto">
          <a:xfrm>
            <a:off x="682625" y="2552700"/>
            <a:ext cx="212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3269" name="Rectangle 23"/>
          <p:cNvSpPr>
            <a:spLocks noChangeArrowheads="1"/>
          </p:cNvSpPr>
          <p:nvPr/>
        </p:nvSpPr>
        <p:spPr bwMode="auto">
          <a:xfrm>
            <a:off x="342900" y="3805238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3273" name="Rectangle 28"/>
          <p:cNvSpPr>
            <a:spLocks noChangeArrowheads="1"/>
          </p:cNvSpPr>
          <p:nvPr/>
        </p:nvSpPr>
        <p:spPr bwMode="auto">
          <a:xfrm>
            <a:off x="3459163" y="747713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1" name="Rectangle 22"/>
          <p:cNvSpPr>
            <a:spLocks noChangeArrowheads="1"/>
          </p:cNvSpPr>
          <p:nvPr/>
        </p:nvSpPr>
        <p:spPr bwMode="auto">
          <a:xfrm>
            <a:off x="4330585" y="6101968"/>
            <a:ext cx="2965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6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748267" y="684984"/>
            <a:ext cx="2965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6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66" name="Rectangle 20"/>
          <p:cNvSpPr>
            <a:spLocks noChangeArrowheads="1"/>
          </p:cNvSpPr>
          <p:nvPr/>
        </p:nvSpPr>
        <p:spPr bwMode="auto">
          <a:xfrm>
            <a:off x="776288" y="822325"/>
            <a:ext cx="212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3270" name="Rectangle 24"/>
          <p:cNvSpPr>
            <a:spLocks noChangeArrowheads="1"/>
          </p:cNvSpPr>
          <p:nvPr/>
        </p:nvSpPr>
        <p:spPr bwMode="auto">
          <a:xfrm>
            <a:off x="4364038" y="6256338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46230" y="62981"/>
            <a:ext cx="816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Can we locate the region where emissions are increasing?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10" name="Picture 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5014" y="2318646"/>
            <a:ext cx="128905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179334" y="1597458"/>
            <a:ext cx="2065091" cy="1289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63389" y="3094904"/>
            <a:ext cx="3180215" cy="2954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From our measurements (~25,000 from 2008-2014) </a:t>
            </a:r>
          </a:p>
          <a:p>
            <a:r>
              <a:rPr lang="en-US" sz="2000" b="1" i="1" dirty="0" smtClean="0">
                <a:solidFill>
                  <a:srgbClr val="000099"/>
                </a:solidFill>
              </a:rPr>
              <a:t>no CFC-11 emission increase is implied for the U.S. </a:t>
            </a:r>
            <a:r>
              <a:rPr lang="en-US" dirty="0" smtClean="0">
                <a:solidFill>
                  <a:srgbClr val="000099"/>
                </a:solidFill>
              </a:rPr>
              <a:t>over this period (Hu </a:t>
            </a:r>
            <a:r>
              <a:rPr lang="en-US" i="1" dirty="0" smtClean="0">
                <a:solidFill>
                  <a:srgbClr val="000099"/>
                </a:solidFill>
              </a:rPr>
              <a:t>et al</a:t>
            </a:r>
            <a:r>
              <a:rPr lang="en-US" dirty="0" smtClean="0">
                <a:solidFill>
                  <a:srgbClr val="000099"/>
                </a:solidFill>
              </a:rPr>
              <a:t>., 2017). </a:t>
            </a:r>
          </a:p>
          <a:p>
            <a:endParaRPr lang="en-US" dirty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Similar conclusions have been drawn for NW Europe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(A. Manning, unpublished)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1" grpId="0"/>
      <p:bldP spid="53272" grpId="0"/>
      <p:bldP spid="53285" grpId="0"/>
      <p:bldP spid="53286" grpId="0"/>
      <p:bldP spid="98" grpId="0" animBg="1"/>
      <p:bldP spid="2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213" y="129190"/>
            <a:ext cx="86128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398463"/>
            <a:r>
              <a:rPr lang="en-US" sz="2400" dirty="0" smtClean="0">
                <a:solidFill>
                  <a:schemeClr val="bg1"/>
                </a:solidFill>
              </a:rPr>
              <a:t>* </a:t>
            </a:r>
            <a:r>
              <a:rPr lang="en-US" sz="2400" b="1" i="1" u="sng" dirty="0" smtClean="0">
                <a:solidFill>
                  <a:schemeClr val="bg1"/>
                </a:solidFill>
              </a:rPr>
              <a:t>N</a:t>
            </a:r>
            <a:r>
              <a:rPr lang="en-US" sz="2800" b="1" i="1" u="sng" dirty="0" smtClean="0">
                <a:solidFill>
                  <a:schemeClr val="bg1"/>
                </a:solidFill>
              </a:rPr>
              <a:t>o significant emission increases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are derived from the U.S. based on inverse analyses of these measurements</a:t>
            </a:r>
          </a:p>
          <a:p>
            <a:pPr marL="398463" indent="-398463"/>
            <a:endParaRPr lang="en-US" sz="2800" dirty="0" smtClean="0">
              <a:solidFill>
                <a:schemeClr val="bg1"/>
              </a:solidFill>
            </a:endParaRPr>
          </a:p>
          <a:p>
            <a:pPr marL="398463" indent="-398463"/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				…or from Europe: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30176" y="1962032"/>
            <a:ext cx="4730049" cy="2724005"/>
            <a:chOff x="4330176" y="3502299"/>
            <a:chExt cx="4730049" cy="2724005"/>
          </a:xfrm>
        </p:grpSpPr>
        <p:grpSp>
          <p:nvGrpSpPr>
            <p:cNvPr id="7" name="Group 6"/>
            <p:cNvGrpSpPr/>
            <p:nvPr/>
          </p:nvGrpSpPr>
          <p:grpSpPr>
            <a:xfrm>
              <a:off x="4330176" y="3502299"/>
              <a:ext cx="4730049" cy="2724005"/>
              <a:chOff x="4384237" y="3831491"/>
              <a:chExt cx="4730049" cy="272400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4237" y="3831491"/>
                <a:ext cx="4621931" cy="2300579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4947422" y="6149116"/>
                <a:ext cx="4166864" cy="406380"/>
                <a:chOff x="4947422" y="6149116"/>
                <a:chExt cx="4166864" cy="406380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8461543" y="6186164"/>
                  <a:ext cx="65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2017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flipH="1" flipV="1">
                  <a:off x="8787914" y="6149116"/>
                  <a:ext cx="2" cy="12488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6368830" y="6175850"/>
                  <a:ext cx="65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2002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 flipH="1" flipV="1">
                  <a:off x="6695201" y="6153550"/>
                  <a:ext cx="2" cy="12488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7057355" y="6175850"/>
                  <a:ext cx="65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2007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 flipH="1" flipV="1">
                  <a:off x="7383726" y="6153550"/>
                  <a:ext cx="2" cy="12488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7744476" y="6175850"/>
                  <a:ext cx="65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2012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flipH="1" flipV="1">
                  <a:off x="8070847" y="6153550"/>
                  <a:ext cx="2" cy="12488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5655895" y="6175850"/>
                  <a:ext cx="65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1997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 flipH="1" flipV="1">
                  <a:off x="5982266" y="6153550"/>
                  <a:ext cx="2" cy="12488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4947422" y="6175850"/>
                  <a:ext cx="65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1992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5273793" y="6153550"/>
                  <a:ext cx="2" cy="12488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TextBox 7"/>
            <p:cNvSpPr txBox="1"/>
            <p:nvPr/>
          </p:nvSpPr>
          <p:spPr>
            <a:xfrm>
              <a:off x="5219734" y="3743563"/>
              <a:ext cx="26554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CFC-11 emissions from </a:t>
              </a:r>
            </a:p>
            <a:p>
              <a:r>
                <a:rPr 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western Europe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16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(unpublished)</a:t>
              </a:r>
              <a:endPara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5809" y="1943297"/>
            <a:ext cx="3982292" cy="2933096"/>
            <a:chOff x="155809" y="3291840"/>
            <a:chExt cx="3982292" cy="293309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09" y="3291840"/>
              <a:ext cx="3982292" cy="293309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73263" y="5194212"/>
              <a:ext cx="26554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CFC-11 emissions from </a:t>
              </a:r>
            </a:p>
            <a:p>
              <a:r>
                <a:rPr 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the continental U.S.</a:t>
              </a:r>
              <a:endPara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4775" y="4949748"/>
            <a:ext cx="3164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Hu </a:t>
            </a:r>
            <a:r>
              <a:rPr lang="en-US" i="1" dirty="0" smtClean="0">
                <a:solidFill>
                  <a:srgbClr val="FFFF00"/>
                </a:solidFill>
              </a:rPr>
              <a:t>et al</a:t>
            </a:r>
            <a:r>
              <a:rPr lang="en-US" dirty="0" smtClean="0">
                <a:solidFill>
                  <a:srgbClr val="FFFF00"/>
                </a:solidFill>
              </a:rPr>
              <a:t>., </a:t>
            </a:r>
            <a:r>
              <a:rPr lang="en-US" i="1" dirty="0" smtClean="0">
                <a:solidFill>
                  <a:srgbClr val="FFFF00"/>
                </a:solidFill>
              </a:rPr>
              <a:t>GRL</a:t>
            </a:r>
            <a:r>
              <a:rPr lang="en-US" dirty="0" smtClean="0">
                <a:solidFill>
                  <a:srgbClr val="FFFF00"/>
                </a:solidFill>
              </a:rPr>
              <a:t>, 2017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Derived from measurements (20 sites) over the U.S. (NOAA)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6648" y="4602225"/>
            <a:ext cx="45235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A. Manning (UK Met Office):  Derived from measurements (sites MHD and TAC) with procedures to estimate UK </a:t>
            </a:r>
            <a:r>
              <a:rPr lang="en-US" dirty="0">
                <a:solidFill>
                  <a:srgbClr val="FFFF00"/>
                </a:solidFill>
              </a:rPr>
              <a:t>emissions of all non-CO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Kyoto Protocol </a:t>
            </a:r>
            <a:r>
              <a:rPr lang="en-US" dirty="0" smtClean="0">
                <a:solidFill>
                  <a:srgbClr val="FFFF00"/>
                </a:solidFill>
              </a:rPr>
              <a:t>gases.  These are </a:t>
            </a:r>
            <a:r>
              <a:rPr lang="en-US" dirty="0">
                <a:solidFill>
                  <a:srgbClr val="FFFF00"/>
                </a:solidFill>
              </a:rPr>
              <a:t>reported annually in the UK National Inventory Report </a:t>
            </a:r>
            <a:r>
              <a:rPr lang="en-US" dirty="0" smtClean="0">
                <a:solidFill>
                  <a:srgbClr val="FFFF00"/>
                </a:solidFill>
              </a:rPr>
              <a:t>to </a:t>
            </a:r>
            <a:r>
              <a:rPr lang="en-US" dirty="0">
                <a:solidFill>
                  <a:srgbClr val="FFFF00"/>
                </a:solidFill>
              </a:rPr>
              <a:t>the UNFCCC.</a:t>
            </a:r>
          </a:p>
        </p:txBody>
      </p:sp>
    </p:spTree>
    <p:extLst>
      <p:ext uri="{BB962C8B-B14F-4D97-AF65-F5344CB8AC3E}">
        <p14:creationId xmlns:p14="http://schemas.microsoft.com/office/powerpoint/2010/main" val="1811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43" y="195270"/>
            <a:ext cx="888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Quantifying magnitudes and locations of emissions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  with inverse modeling of atmospheric concentration data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10" y="1113933"/>
            <a:ext cx="89864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Four components:</a:t>
            </a:r>
            <a:endParaRPr lang="en-US" sz="105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Atmospheric concentration data: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Two independent measurement locations and programs (</a:t>
            </a:r>
            <a:r>
              <a:rPr lang="en-US" sz="16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GSN</a:t>
            </a: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 and HAT)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endParaRPr 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Meteorological data: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UK Met Office Unified Model (3 </a:t>
            </a:r>
            <a:r>
              <a:rPr lang="en-US" sz="16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hr</a:t>
            </a: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, ~0.60.1º longitude x 0.40.1º latitude)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16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ECMWF</a:t>
            </a: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 (0.2º x 0.2º over NE China, 1ºx1º over the globe)</a:t>
            </a:r>
          </a:p>
          <a:p>
            <a:pPr lvl="1"/>
            <a:endParaRPr lang="en-US" sz="16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Lagrangian</a:t>
            </a:r>
            <a:r>
              <a:rPr lang="en-US" sz="20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transport models: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NAME driven with UK Met Office Met. data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16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FLEXPART</a:t>
            </a: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 driven with </a:t>
            </a:r>
            <a:r>
              <a:rPr lang="en-US" sz="16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ECMWF</a:t>
            </a: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 Met. data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endParaRPr 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Inverse modeling frameworks: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NAME/</a:t>
            </a:r>
            <a:r>
              <a:rPr lang="en-US" sz="16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InTEM</a:t>
            </a: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 (Met Office); NAME-</a:t>
            </a:r>
            <a:r>
              <a:rPr lang="en-US" sz="16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HB</a:t>
            </a: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 (U. Bristol); FLEXPART-Bayesian1 (MIT); FLEXPART-Bayesian2 (</a:t>
            </a:r>
            <a:r>
              <a:rPr lang="en-US" sz="16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Empa</a:t>
            </a: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2328" y="6414248"/>
            <a:ext cx="59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585" y="5418766"/>
            <a:ext cx="7512021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 Rigby et al., four different state-of-the-art inversion systems were used to derive emission estimates based on measurements at </a:t>
            </a:r>
            <a:r>
              <a:rPr lang="en-US" sz="2000" dirty="0" err="1" smtClean="0">
                <a:solidFill>
                  <a:schemeClr val="bg1"/>
                </a:solidFill>
              </a:rPr>
              <a:t>GOSAN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</a:rPr>
              <a:t>HATERUMA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1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552329" y="6414248"/>
            <a:ext cx="56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187387" y="225465"/>
            <a:ext cx="4988727" cy="6500918"/>
            <a:chOff x="2472660" y="-6455"/>
            <a:chExt cx="5642750" cy="7353189"/>
          </a:xfrm>
        </p:grpSpPr>
        <p:grpSp>
          <p:nvGrpSpPr>
            <p:cNvPr id="19" name="Group 18"/>
            <p:cNvGrpSpPr/>
            <p:nvPr/>
          </p:nvGrpSpPr>
          <p:grpSpPr>
            <a:xfrm>
              <a:off x="2472660" y="-6455"/>
              <a:ext cx="5642750" cy="7353189"/>
              <a:chOff x="2472660" y="-6455"/>
              <a:chExt cx="5642750" cy="735318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472660" y="-6455"/>
                <a:ext cx="5642750" cy="7353189"/>
                <a:chOff x="2472660" y="-6455"/>
                <a:chExt cx="5642750" cy="7353189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58314" y="65316"/>
                  <a:ext cx="5161391" cy="7044931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2472660" y="6621520"/>
                  <a:ext cx="5520457" cy="725214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594953" y="-6455"/>
                  <a:ext cx="5520457" cy="817657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3389584" y="4903076"/>
                <a:ext cx="1608084" cy="2364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342282" y="1365805"/>
              <a:ext cx="1351652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Global total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14815" y="-6455"/>
            <a:ext cx="8565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Emissions derived from FOUR different Inversion approaches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(averaged over MULTIPLE years for TWO different time intervals)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619191" y="3301610"/>
            <a:ext cx="2336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CFC-11 emission (</a:t>
            </a:r>
            <a:r>
              <a:rPr lang="en-US" sz="1600" dirty="0" err="1" smtClean="0"/>
              <a:t>kt</a:t>
            </a:r>
            <a:r>
              <a:rPr lang="en-US" sz="1600" dirty="0" smtClean="0"/>
              <a:t>/</a:t>
            </a:r>
            <a:r>
              <a:rPr lang="en-US" sz="1600" dirty="0" err="1" smtClean="0"/>
              <a:t>yr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4592470" y="803584"/>
            <a:ext cx="501999" cy="549330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74114" y="1375256"/>
            <a:ext cx="3443973" cy="2077492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Global totals from NOAA and </a:t>
            </a:r>
            <a:r>
              <a:rPr lang="en-US" sz="2000" dirty="0">
                <a:solidFill>
                  <a:srgbClr val="000099"/>
                </a:solidFill>
              </a:rPr>
              <a:t>AGAGE (Montzka et al., SAP 2018) </a:t>
            </a:r>
            <a:r>
              <a:rPr lang="en-US" sz="2000" dirty="0" smtClean="0">
                <a:solidFill>
                  <a:srgbClr val="FF0000"/>
                </a:solidFill>
              </a:rPr>
              <a:t>updated beyond 2016:</a:t>
            </a:r>
            <a:endParaRPr lang="en-US" sz="2000" dirty="0" smtClean="0">
              <a:solidFill>
                <a:srgbClr val="000099"/>
              </a:solidFill>
            </a:endParaRPr>
          </a:p>
          <a:p>
            <a:endParaRPr lang="en-US" sz="900" dirty="0" smtClean="0">
              <a:solidFill>
                <a:srgbClr val="000099"/>
              </a:solidFill>
            </a:endParaRPr>
          </a:p>
          <a:p>
            <a:pPr marL="342900" indent="-342900"/>
            <a:r>
              <a:rPr lang="en-US" sz="2000" dirty="0" smtClean="0">
                <a:solidFill>
                  <a:srgbClr val="000099"/>
                </a:solidFill>
                <a:sym typeface="Wingdings" panose="05000000000000000000" pitchFamily="2" charset="2"/>
              </a:rPr>
              <a:t> e</a:t>
            </a:r>
            <a:r>
              <a:rPr lang="en-US" sz="2000" dirty="0" smtClean="0">
                <a:solidFill>
                  <a:srgbClr val="000099"/>
                </a:solidFill>
              </a:rPr>
              <a:t>missions in 2017 remain elevated</a:t>
            </a:r>
            <a:r>
              <a:rPr lang="en-US" sz="2000" dirty="0">
                <a:solidFill>
                  <a:srgbClr val="000099"/>
                </a:solidFill>
              </a:rPr>
              <a:t>.</a:t>
            </a:r>
            <a:endParaRPr lang="en-US" sz="2000" dirty="0" smtClean="0">
              <a:solidFill>
                <a:srgbClr val="000099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3FCDEF-0083-7D48-91CD-725E3296B2E6}"/>
              </a:ext>
            </a:extLst>
          </p:cNvPr>
          <p:cNvSpPr txBox="1"/>
          <p:nvPr/>
        </p:nvSpPr>
        <p:spPr>
          <a:xfrm>
            <a:off x="4579711" y="4447912"/>
            <a:ext cx="1481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Eastern mainland China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186" y="6087046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Solid black line is inventory-based estimate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42" y="6497671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Figure 2, Rigby et al., 2019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418898" y="1450426"/>
            <a:ext cx="646386" cy="151349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99090" y="583328"/>
            <a:ext cx="1213944" cy="104052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2018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Montzka et al.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694789" y="2822028"/>
            <a:ext cx="1213944" cy="104052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2019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Rigby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 et al.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744142" y="626818"/>
            <a:ext cx="357111" cy="2948152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7048" y="1876099"/>
            <a:ext cx="1432605" cy="77251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SAP Assessment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4562" y="677923"/>
            <a:ext cx="3585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 global CFC-11 emissions increasing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* eastern Asian emissions increasing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* new production suggested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0608" y="1655560"/>
            <a:ext cx="305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/>
            <a:r>
              <a:rPr lang="en-US" sz="1600" dirty="0" smtClean="0">
                <a:solidFill>
                  <a:schemeClr val="bg1"/>
                </a:solidFill>
              </a:rPr>
              <a:t>* results confirmed with 2</a:t>
            </a:r>
            <a:r>
              <a:rPr lang="en-US" sz="1600" baseline="30000" dirty="0" smtClean="0">
                <a:solidFill>
                  <a:schemeClr val="bg1"/>
                </a:solidFill>
              </a:rPr>
              <a:t>nd</a:t>
            </a:r>
            <a:r>
              <a:rPr lang="en-US" sz="1600" dirty="0" smtClean="0">
                <a:solidFill>
                  <a:schemeClr val="bg1"/>
                </a:solidFill>
              </a:rPr>
              <a:t> sampling network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8012" y="2454702"/>
            <a:ext cx="3056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 two Chinese provinces   </a:t>
            </a: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account for much of the   </a:t>
            </a: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 global emission increase</a:t>
            </a: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* new production suggested</a:t>
            </a:r>
          </a:p>
        </p:txBody>
      </p:sp>
      <p:sp>
        <p:nvSpPr>
          <p:cNvPr id="14" name="Arc 13"/>
          <p:cNvSpPr/>
          <p:nvPr/>
        </p:nvSpPr>
        <p:spPr>
          <a:xfrm rot="6769367">
            <a:off x="-1260343" y="-303573"/>
            <a:ext cx="4883681" cy="5537281"/>
          </a:xfrm>
          <a:prstGeom prst="arc">
            <a:avLst>
              <a:gd name="adj1" fmla="val 16200000"/>
              <a:gd name="adj2" fmla="val 21150612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2452" y="43715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ECFF"/>
                </a:solidFill>
              </a:rPr>
              <a:t>Past</a:t>
            </a:r>
            <a:endParaRPr lang="en-US" dirty="0">
              <a:solidFill>
                <a:srgbClr val="CCEC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731" y="508846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ECFF"/>
                </a:solidFill>
              </a:rPr>
              <a:t>Future</a:t>
            </a:r>
            <a:endParaRPr lang="en-US" dirty="0">
              <a:solidFill>
                <a:srgbClr val="CCE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7809" y="1362499"/>
            <a:ext cx="1986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Informing the Parties to the Protocol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4391341">
            <a:off x="3055791" y="299071"/>
            <a:ext cx="4503011" cy="4271719"/>
          </a:xfrm>
          <a:prstGeom prst="arc">
            <a:avLst>
              <a:gd name="adj1" fmla="val 17644200"/>
              <a:gd name="adj2" fmla="val 19830137"/>
            </a:avLst>
          </a:prstGeom>
          <a:ln w="57150"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049284" y="3602341"/>
            <a:ext cx="2868283" cy="1006368"/>
            <a:chOff x="3049284" y="3602341"/>
            <a:chExt cx="2868283" cy="1006368"/>
          </a:xfrm>
        </p:grpSpPr>
        <p:sp>
          <p:nvSpPr>
            <p:cNvPr id="6" name="Right Arrow 5"/>
            <p:cNvSpPr/>
            <p:nvPr/>
          </p:nvSpPr>
          <p:spPr>
            <a:xfrm rot="1130168">
              <a:off x="3049284" y="3602341"/>
              <a:ext cx="1126969" cy="4729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06842" y="3962378"/>
              <a:ext cx="17107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Updated 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measurements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20769" y="3531973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11270" y="4126443"/>
            <a:ext cx="1991785" cy="2550885"/>
            <a:chOff x="1511270" y="4126443"/>
            <a:chExt cx="1991785" cy="2550885"/>
          </a:xfrm>
        </p:grpSpPr>
        <p:sp>
          <p:nvSpPr>
            <p:cNvPr id="8" name="Right Arrow 7"/>
            <p:cNvSpPr/>
            <p:nvPr/>
          </p:nvSpPr>
          <p:spPr>
            <a:xfrm rot="5226613">
              <a:off x="1753207" y="4509893"/>
              <a:ext cx="1239865" cy="4729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1270" y="5476999"/>
              <a:ext cx="19917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More accurate global and regional estimates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141743" y="575458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86206" y="5377442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??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947078" y="3816302"/>
            <a:ext cx="5491550" cy="2468592"/>
            <a:chOff x="2947078" y="3816302"/>
            <a:chExt cx="5491550" cy="2468592"/>
          </a:xfrm>
        </p:grpSpPr>
        <p:sp>
          <p:nvSpPr>
            <p:cNvPr id="7" name="Right Arrow 6"/>
            <p:cNvSpPr/>
            <p:nvPr/>
          </p:nvSpPr>
          <p:spPr>
            <a:xfrm rot="2957855">
              <a:off x="2599857" y="4163523"/>
              <a:ext cx="1167407" cy="4729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41142" y="4866969"/>
              <a:ext cx="4129657" cy="1031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Information for </a:t>
              </a:r>
            </a:p>
            <a:p>
              <a:r>
                <a:rPr lang="en-US" dirty="0" smtClean="0">
                  <a:solidFill>
                    <a:srgbClr val="FFFF00"/>
                  </a:solidFill>
                </a:rPr>
                <a:t>additional regions    </a:t>
              </a:r>
              <a:r>
                <a:rPr lang="en-US" dirty="0" smtClean="0">
                  <a:solidFill>
                    <a:srgbClr val="FFFF00"/>
                  </a:solidFill>
                  <a:sym typeface="Wingdings" panose="05000000000000000000" pitchFamily="2" charset="2"/>
                </a:rPr>
                <a:t></a:t>
              </a:r>
              <a:r>
                <a:rPr lang="en-US" dirty="0" smtClean="0">
                  <a:solidFill>
                    <a:srgbClr val="FFFF00"/>
                  </a:solidFill>
                </a:rPr>
                <a:t>  for past years</a:t>
              </a:r>
            </a:p>
            <a:p>
              <a:endParaRPr lang="en-US" sz="700" dirty="0" smtClean="0">
                <a:solidFill>
                  <a:srgbClr val="FFFF00"/>
                </a:solidFill>
              </a:endParaRPr>
            </a:p>
            <a:p>
              <a:r>
                <a:rPr lang="en-US" dirty="0" smtClean="0">
                  <a:solidFill>
                    <a:srgbClr val="FFFF00"/>
                  </a:solidFill>
                </a:rPr>
                <a:t>		   </a:t>
              </a:r>
              <a:r>
                <a:rPr lang="en-US" dirty="0" smtClean="0">
                  <a:solidFill>
                    <a:srgbClr val="FFFF00"/>
                  </a:solidFill>
                  <a:sym typeface="Wingdings" panose="05000000000000000000" pitchFamily="2" charset="2"/>
                </a:rPr>
                <a:t></a:t>
              </a:r>
              <a:r>
                <a:rPr lang="en-US" dirty="0" smtClean="0">
                  <a:solidFill>
                    <a:srgbClr val="FFFF00"/>
                  </a:solidFill>
                </a:rPr>
                <a:t>  for future years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50685" y="5915562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(CFCs, HCFCs, HFCs??)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94080" y="58501"/>
            <a:ext cx="6346609" cy="461665"/>
          </a:xfrm>
          <a:prstGeom prst="rect">
            <a:avLst/>
          </a:prstGeom>
          <a:solidFill>
            <a:srgbClr val="CCECFF"/>
          </a:solidFill>
          <a:ln>
            <a:solidFill>
              <a:srgbClr val="FF999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Prospects for improved future understanding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426445" y="4557049"/>
            <a:ext cx="7489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Wingdings" panose="05000000000000000000" pitchFamily="2" charset="2"/>
                <a:sym typeface="Symbol" panose="05050102010706020507" pitchFamily="18" charset="2"/>
              </a:rPr>
              <a:t></a:t>
            </a:r>
            <a:endParaRPr lang="en-US" sz="8000" b="1" dirty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94738" y="3280676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ECFF"/>
                </a:solidFill>
              </a:rPr>
              <a:t>In the </a:t>
            </a:r>
          </a:p>
          <a:p>
            <a:r>
              <a:rPr lang="en-US" dirty="0" smtClean="0">
                <a:solidFill>
                  <a:srgbClr val="CCECFF"/>
                </a:solidFill>
              </a:rPr>
              <a:t>future</a:t>
            </a:r>
            <a:endParaRPr lang="en-US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16" y="397534"/>
            <a:ext cx="865730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Recap of the scientific capabilities that allowed us to discern a substantial violation of the Montreal Protocol: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lphaLcParenR"/>
            </a:pPr>
            <a:r>
              <a:rPr lang="en-US" sz="2400" b="1" i="1" dirty="0" smtClean="0">
                <a:solidFill>
                  <a:srgbClr val="FFFF00"/>
                </a:solidFill>
              </a:rPr>
              <a:t>Sustained global-scale observations: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>
                <a:solidFill>
                  <a:schemeClr val="bg1"/>
                </a:solidFill>
              </a:rPr>
              <a:t>Long-term, highly consistent, </a:t>
            </a:r>
            <a:r>
              <a:rPr lang="en-US" sz="2000" dirty="0" smtClean="0">
                <a:solidFill>
                  <a:schemeClr val="bg1"/>
                </a:solidFill>
              </a:rPr>
              <a:t>global coverage, redundancies within and among independent groups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lphaLcParenR"/>
            </a:pPr>
            <a:r>
              <a:rPr lang="en-US" sz="2400" b="1" i="1" dirty="0" smtClean="0">
                <a:solidFill>
                  <a:srgbClr val="FFFF00"/>
                </a:solidFill>
              </a:rPr>
              <a:t>Sustained regional-scale observations: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- long-term, in many regions of interest</a:t>
            </a:r>
          </a:p>
          <a:p>
            <a:pPr marL="457200" indent="-457200">
              <a:buAutoNum type="alphaLcParenR"/>
            </a:pPr>
            <a:r>
              <a:rPr lang="en-US" sz="2400" b="1" i="1" dirty="0" smtClean="0">
                <a:solidFill>
                  <a:srgbClr val="FFFF00"/>
                </a:solidFill>
              </a:rPr>
              <a:t>Global Modeling expertise</a:t>
            </a:r>
          </a:p>
          <a:p>
            <a:pPr marL="457200" indent="-457200">
              <a:buAutoNum type="alphaLcParenR"/>
            </a:pPr>
            <a:r>
              <a:rPr lang="en-US" sz="2400" b="1" i="1" dirty="0" smtClean="0">
                <a:solidFill>
                  <a:srgbClr val="FFFF00"/>
                </a:solidFill>
              </a:rPr>
              <a:t>Regional inverse modeling expertise </a:t>
            </a:r>
          </a:p>
          <a:p>
            <a:r>
              <a:rPr lang="en-US" sz="2400" b="1" i="1" dirty="0">
                <a:solidFill>
                  <a:srgbClr val="FFFF00"/>
                </a:solidFill>
              </a:rPr>
              <a:t>	</a:t>
            </a:r>
            <a:r>
              <a:rPr lang="en-US" sz="2000" i="1" dirty="0" smtClean="0">
                <a:solidFill>
                  <a:srgbClr val="FFFF00"/>
                </a:solidFill>
              </a:rPr>
              <a:t>(both relying on including accurate meteorological reanalysis data)</a:t>
            </a:r>
            <a:r>
              <a:rPr lang="en-US" sz="2400" b="1" i="1" dirty="0" smtClean="0">
                <a:solidFill>
                  <a:srgbClr val="FFFF00"/>
                </a:solidFill>
              </a:rPr>
              <a:t>:</a:t>
            </a:r>
          </a:p>
          <a:p>
            <a:pPr>
              <a:tabLst>
                <a:tab pos="457200" algn="l"/>
              </a:tabLst>
            </a:pPr>
            <a:r>
              <a:rPr lang="en-US" sz="2400" b="1" i="1" dirty="0" smtClean="0">
                <a:solidFill>
                  <a:srgbClr val="FFFF00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- enabling quantification and spatial attribution of regional emissions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457200" algn="l"/>
              </a:tabLst>
            </a:pPr>
            <a:endParaRPr lang="en-US" sz="2400" i="1" dirty="0" smtClean="0">
              <a:solidFill>
                <a:schemeClr val="bg1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2400" i="1" dirty="0" smtClean="0">
                <a:solidFill>
                  <a:srgbClr val="66FFFF"/>
                </a:solidFill>
              </a:rPr>
              <a:t>Only possible with sustained efforts over decades to enhance our understanding of measurement science and the physics and chemistry of the atmosphere on global-to-regional scales…</a:t>
            </a:r>
            <a:endParaRPr lang="en-US" sz="24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048" y="1219844"/>
            <a:ext cx="8789032" cy="585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tabLst>
                <a:tab pos="914400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Adherence to the Montreal Protocol has led to:</a:t>
            </a:r>
          </a:p>
          <a:p>
            <a:pPr marL="457200" indent="-457200">
              <a:tabLst>
                <a:tab pos="914400" algn="l"/>
              </a:tabLst>
            </a:pP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1)  Near elimination of ozone-depleting substance (ODS) production, particularly chlorofluorocarbons (CFCs)</a:t>
            </a:r>
            <a:endParaRPr lang="en-US" sz="105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tabLst>
                <a:tab pos="914400" algn="l"/>
              </a:tabLst>
            </a:pP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2)  declines in ODS emissions and concentrations:</a:t>
            </a:r>
          </a:p>
          <a:p>
            <a:pPr marL="1606550" indent="-1606550">
              <a:tabLst>
                <a:tab pos="914400" algn="l"/>
              </a:tabLst>
            </a:pP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606550" indent="-1606550">
              <a:tabLst>
                <a:tab pos="914400" algn="l"/>
              </a:tabLst>
            </a:pPr>
            <a:endParaRPr lang="en-US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606550" indent="-1606550">
              <a:tabLst>
                <a:tab pos="914400" algn="l"/>
              </a:tabLst>
            </a:pPr>
            <a:endParaRPr lang="en-US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606550" indent="-1606550">
              <a:tabLst>
                <a:tab pos="914400" algn="l"/>
              </a:tabLst>
            </a:pP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606550" indent="-1606550">
              <a:tabLst>
                <a:tab pos="914400" algn="l"/>
              </a:tabLst>
            </a:pPr>
            <a:endParaRPr lang="en-US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606550" indent="-1606550">
              <a:tabLst>
                <a:tab pos="914400" algn="l"/>
              </a:tabLst>
            </a:pP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606550" indent="-1606550">
              <a:tabLst>
                <a:tab pos="914400" algn="l"/>
              </a:tabLst>
            </a:pP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606550" indent="-1606550">
              <a:tabLst>
                <a:tab pos="914400" algn="l"/>
              </a:tabLst>
            </a:pP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Pre-ozone-hole concentrations of ODSs are projected for later in this century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(WMO reports)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</a:p>
          <a:p>
            <a:pPr marL="1606550" indent="-1606550">
              <a:tabLst>
                <a:tab pos="914400" algn="l"/>
              </a:tabLst>
            </a:pPr>
            <a:endParaRPr lang="en-US" sz="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606550" indent="-1606550">
              <a:tabLst>
                <a:tab pos="914400" algn="l"/>
              </a:tabLst>
            </a:pP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sz="2400" b="1" i="1" dirty="0" smtClean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provided continued adherence to the Protocol’s controls</a:t>
            </a:r>
          </a:p>
          <a:p>
            <a:pPr marL="1606550" indent="-1606550">
              <a:tabLst>
                <a:tab pos="914400" algn="l"/>
              </a:tabLst>
            </a:pP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606550" indent="-1606550">
              <a:tabLst>
                <a:tab pos="914400" algn="l"/>
              </a:tabLst>
            </a:pPr>
            <a:endParaRPr lang="en-US" sz="105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43526" y="2870750"/>
            <a:ext cx="6128014" cy="2306196"/>
            <a:chOff x="920694" y="2698824"/>
            <a:chExt cx="6128014" cy="2306196"/>
          </a:xfrm>
        </p:grpSpPr>
        <p:sp>
          <p:nvSpPr>
            <p:cNvPr id="14" name="Rectangle 13"/>
            <p:cNvSpPr/>
            <p:nvPr/>
          </p:nvSpPr>
          <p:spPr>
            <a:xfrm>
              <a:off x="4262340" y="2745171"/>
              <a:ext cx="2779783" cy="225984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20694" y="2726585"/>
              <a:ext cx="2779783" cy="225984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694" y="2698824"/>
              <a:ext cx="2779783" cy="221661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38498" y="2812892"/>
              <a:ext cx="15630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FF"/>
                  </a:solidFill>
                </a:rPr>
                <a:t>Ozone-depleting</a:t>
              </a:r>
            </a:p>
            <a:p>
              <a:pPr algn="r"/>
              <a:r>
                <a:rPr lang="en-US" sz="1600" dirty="0" smtClean="0">
                  <a:solidFill>
                    <a:srgbClr val="0000FF"/>
                  </a:solidFill>
                </a:rPr>
                <a:t>chlorine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2525" y="4702740"/>
              <a:ext cx="475260" cy="29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year</a:t>
              </a:r>
              <a:endParaRPr lang="en-US" sz="14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8925" y="2726585"/>
              <a:ext cx="2779783" cy="221661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91293" y="2820329"/>
              <a:ext cx="15630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8000"/>
                  </a:solidFill>
                </a:rPr>
                <a:t>Ozone-depleting</a:t>
              </a:r>
            </a:p>
            <a:p>
              <a:pPr algn="r"/>
              <a:r>
                <a:rPr lang="en-US" sz="1600" dirty="0" smtClean="0">
                  <a:solidFill>
                    <a:srgbClr val="008000"/>
                  </a:solidFill>
                </a:rPr>
                <a:t>bromine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01619" y="4435805"/>
            <a:ext cx="623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99"/>
                </a:solidFill>
              </a:rPr>
              <a:t>NOAA</a:t>
            </a:r>
            <a:endParaRPr lang="en-US" sz="1400" i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0451" y="2674621"/>
            <a:ext cx="1763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FFFF"/>
                </a:solidFill>
              </a:rPr>
              <a:t>From NOAA/GMD-measured tropospheric concentrations of CFCs, HCFCs, chlorinated solvents, methyl halides, halons</a:t>
            </a:r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8336" y="6464470"/>
            <a:ext cx="5826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(see updates at http://www.esrl.noaa.gov/gmd/odgi/)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1637" y="193813"/>
            <a:ext cx="819579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So why is the Montreal Protocol considered perhaps the single most successful international agreement ever?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9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609600"/>
            <a:ext cx="8869362" cy="61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1" name="Group 14"/>
          <p:cNvGrpSpPr>
            <a:grpSpLocks/>
          </p:cNvGrpSpPr>
          <p:nvPr/>
        </p:nvGrpSpPr>
        <p:grpSpPr bwMode="auto">
          <a:xfrm>
            <a:off x="7366000" y="1142206"/>
            <a:ext cx="1692275" cy="1039019"/>
            <a:chOff x="4485" y="614"/>
            <a:chExt cx="864" cy="528"/>
          </a:xfrm>
        </p:grpSpPr>
        <p:sp>
          <p:nvSpPr>
            <p:cNvPr id="53344" name="Rectangle 15"/>
            <p:cNvSpPr>
              <a:spLocks noChangeArrowheads="1"/>
            </p:cNvSpPr>
            <p:nvPr/>
          </p:nvSpPr>
          <p:spPr bwMode="auto">
            <a:xfrm>
              <a:off x="4485" y="614"/>
              <a:ext cx="864" cy="52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3345" name="Rectangle 16"/>
            <p:cNvSpPr>
              <a:spLocks noChangeArrowheads="1"/>
            </p:cNvSpPr>
            <p:nvPr/>
          </p:nvSpPr>
          <p:spPr bwMode="auto">
            <a:xfrm>
              <a:off x="4485" y="614"/>
              <a:ext cx="864" cy="52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2860675" y="476250"/>
            <a:ext cx="212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8099425" y="4757738"/>
            <a:ext cx="1603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3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2355850" y="868363"/>
            <a:ext cx="469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ALT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849313" y="12827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BRW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6" name="Rectangle 7"/>
          <p:cNvSpPr>
            <a:spLocks noChangeArrowheads="1"/>
          </p:cNvSpPr>
          <p:nvPr/>
        </p:nvSpPr>
        <p:spPr bwMode="auto">
          <a:xfrm>
            <a:off x="328613" y="3133725"/>
            <a:ext cx="55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KUM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7" name="Rectangle 8"/>
          <p:cNvSpPr>
            <a:spLocks noChangeArrowheads="1"/>
          </p:cNvSpPr>
          <p:nvPr/>
        </p:nvSpPr>
        <p:spPr bwMode="auto">
          <a:xfrm>
            <a:off x="4229100" y="6286500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SPO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8" name="Rectangle 9"/>
          <p:cNvSpPr>
            <a:spLocks noChangeArrowheads="1"/>
          </p:cNvSpPr>
          <p:nvPr/>
        </p:nvSpPr>
        <p:spPr bwMode="auto">
          <a:xfrm>
            <a:off x="1790700" y="2438400"/>
            <a:ext cx="55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NWR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9" name="Rectangle 10"/>
          <p:cNvSpPr>
            <a:spLocks noChangeArrowheads="1"/>
          </p:cNvSpPr>
          <p:nvPr/>
        </p:nvSpPr>
        <p:spPr bwMode="auto">
          <a:xfrm>
            <a:off x="1030288" y="28448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MLO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0" name="Rectangle 11"/>
          <p:cNvSpPr>
            <a:spLocks noChangeArrowheads="1"/>
          </p:cNvSpPr>
          <p:nvPr/>
        </p:nvSpPr>
        <p:spPr bwMode="auto">
          <a:xfrm>
            <a:off x="630238" y="2636838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1" name="Rectangle 12"/>
          <p:cNvSpPr>
            <a:spLocks noChangeArrowheads="1"/>
          </p:cNvSpPr>
          <p:nvPr/>
        </p:nvSpPr>
        <p:spPr bwMode="auto">
          <a:xfrm>
            <a:off x="7783513" y="508476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CGO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2" name="Rectangle 13"/>
          <p:cNvSpPr>
            <a:spLocks noChangeArrowheads="1"/>
          </p:cNvSpPr>
          <p:nvPr/>
        </p:nvSpPr>
        <p:spPr bwMode="auto">
          <a:xfrm>
            <a:off x="357188" y="4238625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SMO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3" name="Rectangle 17"/>
          <p:cNvSpPr>
            <a:spLocks noChangeArrowheads="1"/>
          </p:cNvSpPr>
          <p:nvPr/>
        </p:nvSpPr>
        <p:spPr bwMode="auto">
          <a:xfrm>
            <a:off x="7883727" y="1251628"/>
            <a:ext cx="8880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weekly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hourly</a:t>
            </a: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4" name="Rectangle 18"/>
          <p:cNvSpPr>
            <a:spLocks noChangeArrowheads="1"/>
          </p:cNvSpPr>
          <p:nvPr/>
        </p:nvSpPr>
        <p:spPr bwMode="auto">
          <a:xfrm>
            <a:off x="7466013" y="1065664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b="1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53271" name="Rectangle 26"/>
          <p:cNvSpPr>
            <a:spLocks noChangeArrowheads="1"/>
          </p:cNvSpPr>
          <p:nvPr/>
        </p:nvSpPr>
        <p:spPr bwMode="auto">
          <a:xfrm>
            <a:off x="2368551" y="1820863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53272" name="Rectangle 27"/>
          <p:cNvSpPr>
            <a:spLocks noChangeArrowheads="1"/>
          </p:cNvSpPr>
          <p:nvPr/>
        </p:nvSpPr>
        <p:spPr bwMode="auto">
          <a:xfrm>
            <a:off x="2634707" y="1910556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53275" name="Rectangle 30"/>
          <p:cNvSpPr>
            <a:spLocks noChangeArrowheads="1"/>
          </p:cNvSpPr>
          <p:nvPr/>
        </p:nvSpPr>
        <p:spPr bwMode="auto">
          <a:xfrm>
            <a:off x="1455738" y="2030413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77" name="Rectangle 32"/>
          <p:cNvSpPr>
            <a:spLocks noChangeArrowheads="1"/>
          </p:cNvSpPr>
          <p:nvPr/>
        </p:nvSpPr>
        <p:spPr bwMode="auto">
          <a:xfrm>
            <a:off x="7485063" y="1441527"/>
            <a:ext cx="212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3278" name="Rectangle 33"/>
          <p:cNvSpPr>
            <a:spLocks noChangeArrowheads="1"/>
          </p:cNvSpPr>
          <p:nvPr/>
        </p:nvSpPr>
        <p:spPr bwMode="auto">
          <a:xfrm>
            <a:off x="2798763" y="5776913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79" name="Rectangle 34"/>
          <p:cNvSpPr>
            <a:spLocks noChangeArrowheads="1"/>
          </p:cNvSpPr>
          <p:nvPr/>
        </p:nvSpPr>
        <p:spPr bwMode="auto">
          <a:xfrm>
            <a:off x="4227513" y="1552575"/>
            <a:ext cx="212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53280" name="Rectangle 35"/>
          <p:cNvSpPr>
            <a:spLocks noChangeArrowheads="1"/>
          </p:cNvSpPr>
          <p:nvPr/>
        </p:nvSpPr>
        <p:spPr bwMode="auto">
          <a:xfrm>
            <a:off x="2227263" y="572770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PSA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83" name="Rectangle 38"/>
          <p:cNvSpPr>
            <a:spLocks noChangeArrowheads="1"/>
          </p:cNvSpPr>
          <p:nvPr/>
        </p:nvSpPr>
        <p:spPr bwMode="auto">
          <a:xfrm>
            <a:off x="4441825" y="1514475"/>
            <a:ext cx="55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MHD</a:t>
            </a: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84" name="Rectangle 39"/>
          <p:cNvSpPr>
            <a:spLocks noChangeArrowheads="1"/>
          </p:cNvSpPr>
          <p:nvPr/>
        </p:nvSpPr>
        <p:spPr bwMode="auto">
          <a:xfrm>
            <a:off x="901700" y="2097088"/>
            <a:ext cx="49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THD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85" name="Rectangle 40"/>
          <p:cNvSpPr>
            <a:spLocks noChangeArrowheads="1"/>
          </p:cNvSpPr>
          <p:nvPr/>
        </p:nvSpPr>
        <p:spPr bwMode="auto">
          <a:xfrm>
            <a:off x="1968500" y="1827213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LEF</a:t>
            </a: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86" name="Rectangle 41"/>
          <p:cNvSpPr>
            <a:spLocks noChangeArrowheads="1"/>
          </p:cNvSpPr>
          <p:nvPr/>
        </p:nvSpPr>
        <p:spPr bwMode="auto">
          <a:xfrm>
            <a:off x="2852738" y="219075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HFM</a:t>
            </a: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87" name="Rectangle 42"/>
          <p:cNvSpPr>
            <a:spLocks noChangeArrowheads="1"/>
          </p:cNvSpPr>
          <p:nvPr/>
        </p:nvSpPr>
        <p:spPr bwMode="auto">
          <a:xfrm>
            <a:off x="3708400" y="100488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SUM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" name="Rectangle 22"/>
          <p:cNvSpPr>
            <a:spLocks noChangeArrowheads="1"/>
          </p:cNvSpPr>
          <p:nvPr/>
        </p:nvSpPr>
        <p:spPr bwMode="auto">
          <a:xfrm>
            <a:off x="1847852" y="1773406"/>
            <a:ext cx="2965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6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7" name="Rectangle 22"/>
          <p:cNvSpPr>
            <a:spLocks noChangeArrowheads="1"/>
          </p:cNvSpPr>
          <p:nvPr/>
        </p:nvSpPr>
        <p:spPr bwMode="auto">
          <a:xfrm>
            <a:off x="639116" y="2400302"/>
            <a:ext cx="2965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6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9" name="Rectangle 22"/>
          <p:cNvSpPr>
            <a:spLocks noChangeArrowheads="1"/>
          </p:cNvSpPr>
          <p:nvPr/>
        </p:nvSpPr>
        <p:spPr bwMode="auto">
          <a:xfrm>
            <a:off x="300984" y="3659362"/>
            <a:ext cx="2965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6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0" name="Rectangle 22"/>
          <p:cNvSpPr>
            <a:spLocks noChangeArrowheads="1"/>
          </p:cNvSpPr>
          <p:nvPr/>
        </p:nvSpPr>
        <p:spPr bwMode="auto">
          <a:xfrm>
            <a:off x="3406777" y="607553"/>
            <a:ext cx="2965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6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67" name="Rectangle 21"/>
          <p:cNvSpPr>
            <a:spLocks noChangeArrowheads="1"/>
          </p:cNvSpPr>
          <p:nvPr/>
        </p:nvSpPr>
        <p:spPr bwMode="auto">
          <a:xfrm>
            <a:off x="1905000" y="1917700"/>
            <a:ext cx="212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3268" name="Rectangle 22"/>
          <p:cNvSpPr>
            <a:spLocks noChangeArrowheads="1"/>
          </p:cNvSpPr>
          <p:nvPr/>
        </p:nvSpPr>
        <p:spPr bwMode="auto">
          <a:xfrm>
            <a:off x="682625" y="2552700"/>
            <a:ext cx="212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3269" name="Rectangle 23"/>
          <p:cNvSpPr>
            <a:spLocks noChangeArrowheads="1"/>
          </p:cNvSpPr>
          <p:nvPr/>
        </p:nvSpPr>
        <p:spPr bwMode="auto">
          <a:xfrm>
            <a:off x="342900" y="3805238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3273" name="Rectangle 28"/>
          <p:cNvSpPr>
            <a:spLocks noChangeArrowheads="1"/>
          </p:cNvSpPr>
          <p:nvPr/>
        </p:nvSpPr>
        <p:spPr bwMode="auto">
          <a:xfrm>
            <a:off x="3459163" y="747713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1" name="Rectangle 22"/>
          <p:cNvSpPr>
            <a:spLocks noChangeArrowheads="1"/>
          </p:cNvSpPr>
          <p:nvPr/>
        </p:nvSpPr>
        <p:spPr bwMode="auto">
          <a:xfrm>
            <a:off x="4330585" y="6101968"/>
            <a:ext cx="2965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6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748267" y="684984"/>
            <a:ext cx="2965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6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66" name="Rectangle 20"/>
          <p:cNvSpPr>
            <a:spLocks noChangeArrowheads="1"/>
          </p:cNvSpPr>
          <p:nvPr/>
        </p:nvSpPr>
        <p:spPr bwMode="auto">
          <a:xfrm>
            <a:off x="776288" y="822325"/>
            <a:ext cx="212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3270" name="Rectangle 24"/>
          <p:cNvSpPr>
            <a:spLocks noChangeArrowheads="1"/>
          </p:cNvSpPr>
          <p:nvPr/>
        </p:nvSpPr>
        <p:spPr bwMode="auto">
          <a:xfrm>
            <a:off x="4364038" y="6256338"/>
            <a:ext cx="212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-23474" y="57804"/>
            <a:ext cx="927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NOAA/GMD: Tracking ozone-depleting gas concentrations globally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5" name="Rectangle 34"/>
          <p:cNvSpPr>
            <a:spLocks noChangeArrowheads="1"/>
          </p:cNvSpPr>
          <p:nvPr/>
        </p:nvSpPr>
        <p:spPr bwMode="auto">
          <a:xfrm>
            <a:off x="5374005" y="2138363"/>
            <a:ext cx="212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106" name="Rectangle 38"/>
          <p:cNvSpPr>
            <a:spLocks noChangeArrowheads="1"/>
          </p:cNvSpPr>
          <p:nvPr/>
        </p:nvSpPr>
        <p:spPr bwMode="auto">
          <a:xfrm>
            <a:off x="5281613" y="2181225"/>
            <a:ext cx="4488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WIS</a:t>
            </a: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" name="Rectangle 34"/>
          <p:cNvSpPr>
            <a:spLocks noChangeArrowheads="1"/>
          </p:cNvSpPr>
          <p:nvPr/>
        </p:nvSpPr>
        <p:spPr bwMode="auto">
          <a:xfrm>
            <a:off x="7544773" y="2023134"/>
            <a:ext cx="212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Arial" charset="0"/>
              </a:rPr>
              <a:t>•</a:t>
            </a:r>
            <a:endParaRPr lang="en-US" altLang="en-US" sz="4800" dirty="0">
              <a:solidFill>
                <a:schemeClr val="bg1">
                  <a:lumMod val="95000"/>
                </a:schemeClr>
              </a:solidFill>
              <a:cs typeface="Arial" charset="0"/>
            </a:endParaRPr>
          </a:p>
        </p:txBody>
      </p:sp>
      <p:sp>
        <p:nvSpPr>
          <p:cNvPr id="107" name="Rectangle 38"/>
          <p:cNvSpPr>
            <a:spLocks noChangeArrowheads="1"/>
          </p:cNvSpPr>
          <p:nvPr/>
        </p:nvSpPr>
        <p:spPr bwMode="auto">
          <a:xfrm>
            <a:off x="7205402" y="2551771"/>
            <a:ext cx="977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AMY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(just added)</a:t>
            </a:r>
            <a:endParaRPr lang="en-US" alt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625" y="1539412"/>
            <a:ext cx="8337652" cy="420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47663" algn="l"/>
              </a:tabLst>
            </a:pPr>
            <a:r>
              <a:rPr lang="en-US" sz="2000" b="1" i="1" dirty="0" smtClean="0">
                <a:solidFill>
                  <a:schemeClr val="tx1"/>
                </a:solidFill>
              </a:rPr>
              <a:t>~40 gases measured including:</a:t>
            </a:r>
          </a:p>
          <a:p>
            <a:pPr>
              <a:tabLst>
                <a:tab pos="34766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	- ozone-depleting gases controlled by the Montreal Protocol</a:t>
            </a:r>
          </a:p>
          <a:p>
            <a:pPr>
              <a:tabLst>
                <a:tab pos="347663" algn="l"/>
              </a:tabLst>
            </a:pPr>
            <a:r>
              <a:rPr lang="en-US" dirty="0">
                <a:solidFill>
                  <a:schemeClr val="tx1"/>
                </a:solidFill>
              </a:rPr>
              <a:t>	- hydrofluorocarbons (</a:t>
            </a:r>
            <a:r>
              <a:rPr lang="en-US" dirty="0" err="1">
                <a:solidFill>
                  <a:schemeClr val="tx1"/>
                </a:solidFill>
              </a:rPr>
              <a:t>HFCs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tabLst>
                <a:tab pos="347663" algn="l"/>
              </a:tabLst>
            </a:pPr>
            <a:r>
              <a:rPr lang="en-US" dirty="0">
                <a:solidFill>
                  <a:schemeClr val="tx1"/>
                </a:solidFill>
              </a:rPr>
              <a:t>	- </a:t>
            </a:r>
            <a:r>
              <a:rPr lang="en-US" dirty="0" smtClean="0">
                <a:solidFill>
                  <a:schemeClr val="tx1"/>
                </a:solidFill>
              </a:rPr>
              <a:t>other methyl halides</a:t>
            </a:r>
          </a:p>
          <a:p>
            <a:pPr>
              <a:tabLst>
                <a:tab pos="34766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	- other poly-chlorinated &amp; brominated hydrocarbons</a:t>
            </a:r>
          </a:p>
          <a:p>
            <a:pPr>
              <a:tabLst>
                <a:tab pos="34766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	- benzene &amp; other hydrocarbons</a:t>
            </a:r>
          </a:p>
          <a:p>
            <a:pPr>
              <a:tabLst>
                <a:tab pos="34766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	- carbonyl sulfide</a:t>
            </a:r>
          </a:p>
          <a:p>
            <a:pPr>
              <a:tabLst>
                <a:tab pos="347663" algn="l"/>
              </a:tabLst>
            </a:pPr>
            <a:endParaRPr lang="en-US" sz="900" dirty="0" smtClean="0">
              <a:solidFill>
                <a:schemeClr val="tx1"/>
              </a:solidFill>
            </a:endParaRPr>
          </a:p>
          <a:p>
            <a:pPr>
              <a:tabLst>
                <a:tab pos="347663" algn="l"/>
              </a:tabLst>
            </a:pPr>
            <a:r>
              <a:rPr lang="en-US" sz="2000" b="1" i="1" dirty="0" smtClean="0">
                <a:solidFill>
                  <a:srgbClr val="0000FF"/>
                </a:solidFill>
              </a:rPr>
              <a:t>Providing an independent assessment of the Montreal Protocol,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</a:p>
          <a:p>
            <a:pPr>
              <a:tabLst>
                <a:tab pos="347663" algn="l"/>
              </a:tabLst>
            </a:pP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</a:rPr>
              <a:t>  and scientific insights into:</a:t>
            </a:r>
            <a:endParaRPr lang="en-US" b="1" i="1" dirty="0" smtClean="0">
              <a:solidFill>
                <a:schemeClr val="tx1"/>
              </a:solidFill>
            </a:endParaRPr>
          </a:p>
          <a:p>
            <a:pPr>
              <a:tabLst>
                <a:tab pos="347663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global atmospheric oxidation variability</a:t>
            </a:r>
          </a:p>
          <a:p>
            <a:pPr>
              <a:tabLst>
                <a:tab pos="347663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carbon uptake by the biosphere</a:t>
            </a:r>
          </a:p>
          <a:p>
            <a:pPr>
              <a:tabLst>
                <a:tab pos="347663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non-CO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GHG</a:t>
            </a:r>
            <a:r>
              <a:rPr lang="en-US" dirty="0" smtClean="0">
                <a:solidFill>
                  <a:schemeClr val="tx1"/>
                </a:solidFill>
              </a:rPr>
              <a:t> contributions to radiative forcing (climate change)</a:t>
            </a:r>
          </a:p>
          <a:p>
            <a:pPr>
              <a:tabLst>
                <a:tab pos="347663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climate sensitivities of natural processes</a:t>
            </a:r>
          </a:p>
          <a:p>
            <a:pPr>
              <a:tabLst>
                <a:tab pos="347663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atmospheric transport processes</a:t>
            </a:r>
          </a:p>
        </p:txBody>
      </p:sp>
    </p:spTree>
    <p:extLst>
      <p:ext uri="{BB962C8B-B14F-4D97-AF65-F5344CB8AC3E}">
        <p14:creationId xmlns:p14="http://schemas.microsoft.com/office/powerpoint/2010/main" val="301129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24422" y="1372787"/>
            <a:ext cx="7456691" cy="522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762" y="1469760"/>
            <a:ext cx="6802429" cy="48164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2268" y="20326"/>
            <a:ext cx="6260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Atmospheric measurements for tracking the effectiveness of the Montreal Protocol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420" y="1708248"/>
            <a:ext cx="975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CFC-11</a:t>
            </a:r>
          </a:p>
          <a:p>
            <a:pPr algn="ctr"/>
            <a:r>
              <a:rPr lang="en-US" sz="1400" dirty="0" smtClean="0"/>
              <a:t>(CCl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F)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295392" y="4109233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CCl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099975" y="4134991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HFC-134a</a:t>
            </a:r>
          </a:p>
          <a:p>
            <a:pPr algn="ctr"/>
            <a:r>
              <a:rPr lang="en-US" sz="1400" dirty="0" smtClean="0"/>
              <a:t>(CH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FCF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8993" y="1710322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HCFC-22</a:t>
            </a:r>
          </a:p>
          <a:p>
            <a:pPr algn="ctr"/>
            <a:r>
              <a:rPr lang="en-US" sz="1400" dirty="0" smtClean="0"/>
              <a:t>(CHClF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57048" y="4718026"/>
            <a:ext cx="746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ln(</a:t>
            </a:r>
            <a:r>
              <a:rPr lang="en-US" sz="1600" dirty="0" err="1" smtClean="0"/>
              <a:t>ppt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96508" y="2489432"/>
            <a:ext cx="467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ppt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270072" y="4740062"/>
            <a:ext cx="467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ppt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270073" y="2487084"/>
            <a:ext cx="467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ppt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61536" y="5371315"/>
            <a:ext cx="917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(log scale)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95181" y="1902960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Northern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    Hemisphere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4119" y="2341889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Southern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Hemisphere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5026" y="514832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9068" y="5525203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SH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7497" y="263759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4439" y="3142362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SH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212" y="439693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3232" y="4670315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SH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3208" y="6319099"/>
            <a:ext cx="2109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3399FF"/>
                </a:solidFill>
              </a:rPr>
              <a:t>NOAA/CIRES flask data</a:t>
            </a:r>
            <a:endParaRPr lang="en-US" sz="1400" i="1" dirty="0">
              <a:solidFill>
                <a:srgbClr val="3399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677" y="809360"/>
            <a:ext cx="7144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CFCs, CH</a:t>
            </a:r>
            <a:r>
              <a:rPr lang="en-US" sz="2000" baseline="-25000" dirty="0" smtClean="0">
                <a:solidFill>
                  <a:schemeClr val="bg1"/>
                </a:solidFill>
              </a:rPr>
              <a:t>3</a:t>
            </a:r>
            <a:r>
              <a:rPr lang="en-US" sz="2000" dirty="0" smtClean="0">
                <a:solidFill>
                  <a:schemeClr val="bg1"/>
                </a:solidFill>
              </a:rPr>
              <a:t>CCl</a:t>
            </a:r>
            <a:r>
              <a:rPr lang="en-US" sz="2000" baseline="-25000" dirty="0" smtClean="0">
                <a:solidFill>
                  <a:schemeClr val="bg1"/>
                </a:solidFill>
              </a:rPr>
              <a:t>3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i="1" dirty="0" smtClean="0">
                <a:solidFill>
                  <a:schemeClr val="bg1"/>
                </a:solidFill>
              </a:rPr>
              <a:t>etc</a:t>
            </a:r>
            <a:r>
              <a:rPr lang="en-US" sz="2000" dirty="0" smtClean="0">
                <a:solidFill>
                  <a:schemeClr val="bg1"/>
                </a:solidFill>
              </a:rPr>
              <a:t>.    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 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HCFCs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   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HFCs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   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HFOs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404" y="6262454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Chemical lifetimes range from 5 to 50 years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0219" y="589395"/>
            <a:ext cx="4365523" cy="6180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0221" y="23907"/>
            <a:ext cx="3721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CFC-11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3" y="606119"/>
            <a:ext cx="4287645" cy="625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34836" y="95081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5979" y="129840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SH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6633" y="3069771"/>
            <a:ext cx="85411" cy="10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15497" y="3126715"/>
            <a:ext cx="85411" cy="10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238713" y="3170207"/>
            <a:ext cx="85411" cy="9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45878" y="4674110"/>
            <a:ext cx="85411" cy="9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01925" y="4756074"/>
            <a:ext cx="152442" cy="138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86449" y="4692433"/>
            <a:ext cx="85411" cy="9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636728" y="455007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458588" y="456839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238713" y="435387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-567512" y="1676002"/>
            <a:ext cx="2365556" cy="373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Mole fraction (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ppt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16200000">
            <a:off x="-597007" y="3945780"/>
            <a:ext cx="2365556" cy="373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Global rate (per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yr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-136326" y="5457825"/>
            <a:ext cx="1503185" cy="480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Difference 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(N – S;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ppt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6815" y="3295291"/>
            <a:ext cx="4175185" cy="1733909"/>
          </a:xfrm>
          <a:custGeom>
            <a:avLst/>
            <a:gdLst>
              <a:gd name="connsiteX0" fmla="*/ 0 w 4175185"/>
              <a:gd name="connsiteY0" fmla="*/ 17252 h 1733909"/>
              <a:gd name="connsiteX1" fmla="*/ 802257 w 4175185"/>
              <a:gd name="connsiteY1" fmla="*/ 43132 h 1733909"/>
              <a:gd name="connsiteX2" fmla="*/ 836762 w 4175185"/>
              <a:gd name="connsiteY2" fmla="*/ 0 h 1733909"/>
              <a:gd name="connsiteX3" fmla="*/ 4175185 w 4175185"/>
              <a:gd name="connsiteY3" fmla="*/ 0 h 1733909"/>
              <a:gd name="connsiteX4" fmla="*/ 4175185 w 4175185"/>
              <a:gd name="connsiteY4" fmla="*/ 1647645 h 1733909"/>
              <a:gd name="connsiteX5" fmla="*/ 793630 w 4175185"/>
              <a:gd name="connsiteY5" fmla="*/ 1639018 h 1733909"/>
              <a:gd name="connsiteX6" fmla="*/ 776377 w 4175185"/>
              <a:gd name="connsiteY6" fmla="*/ 1733909 h 1733909"/>
              <a:gd name="connsiteX7" fmla="*/ 8627 w 4175185"/>
              <a:gd name="connsiteY7" fmla="*/ 1733909 h 1733909"/>
              <a:gd name="connsiteX8" fmla="*/ 0 w 4175185"/>
              <a:gd name="connsiteY8" fmla="*/ 17252 h 173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5185" h="1733909">
                <a:moveTo>
                  <a:pt x="0" y="17252"/>
                </a:moveTo>
                <a:lnTo>
                  <a:pt x="802257" y="43132"/>
                </a:lnTo>
                <a:lnTo>
                  <a:pt x="836762" y="0"/>
                </a:lnTo>
                <a:lnTo>
                  <a:pt x="4175185" y="0"/>
                </a:lnTo>
                <a:lnTo>
                  <a:pt x="4175185" y="1647645"/>
                </a:lnTo>
                <a:lnTo>
                  <a:pt x="793630" y="1639018"/>
                </a:lnTo>
                <a:lnTo>
                  <a:pt x="776377" y="1733909"/>
                </a:lnTo>
                <a:lnTo>
                  <a:pt x="8627" y="1733909"/>
                </a:lnTo>
                <a:cubicBezTo>
                  <a:pt x="5751" y="1161690"/>
                  <a:pt x="2876" y="589471"/>
                  <a:pt x="0" y="172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362309" y="4934309"/>
            <a:ext cx="4183812" cy="1794295"/>
          </a:xfrm>
          <a:custGeom>
            <a:avLst/>
            <a:gdLst>
              <a:gd name="connsiteX0" fmla="*/ 836763 w 4183812"/>
              <a:gd name="connsiteY0" fmla="*/ 0 h 1794295"/>
              <a:gd name="connsiteX1" fmla="*/ 4183812 w 4183812"/>
              <a:gd name="connsiteY1" fmla="*/ 0 h 1794295"/>
              <a:gd name="connsiteX2" fmla="*/ 4175185 w 4183812"/>
              <a:gd name="connsiteY2" fmla="*/ 1794295 h 1794295"/>
              <a:gd name="connsiteX3" fmla="*/ 0 w 4183812"/>
              <a:gd name="connsiteY3" fmla="*/ 1794295 h 1794295"/>
              <a:gd name="connsiteX4" fmla="*/ 43133 w 4183812"/>
              <a:gd name="connsiteY4" fmla="*/ 293299 h 1794295"/>
              <a:gd name="connsiteX5" fmla="*/ 526212 w 4183812"/>
              <a:gd name="connsiteY5" fmla="*/ 284672 h 1794295"/>
              <a:gd name="connsiteX6" fmla="*/ 560717 w 4183812"/>
              <a:gd name="connsiteY6" fmla="*/ 181155 h 1794295"/>
              <a:gd name="connsiteX7" fmla="*/ 836763 w 4183812"/>
              <a:gd name="connsiteY7" fmla="*/ 189782 h 1794295"/>
              <a:gd name="connsiteX8" fmla="*/ 836763 w 4183812"/>
              <a:gd name="connsiteY8" fmla="*/ 0 h 179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3812" h="1794295">
                <a:moveTo>
                  <a:pt x="836763" y="0"/>
                </a:moveTo>
                <a:lnTo>
                  <a:pt x="4183812" y="0"/>
                </a:lnTo>
                <a:cubicBezTo>
                  <a:pt x="4180936" y="598098"/>
                  <a:pt x="4178061" y="1196197"/>
                  <a:pt x="4175185" y="1794295"/>
                </a:cubicBezTo>
                <a:lnTo>
                  <a:pt x="0" y="1794295"/>
                </a:lnTo>
                <a:lnTo>
                  <a:pt x="43133" y="293299"/>
                </a:lnTo>
                <a:lnTo>
                  <a:pt x="526212" y="284672"/>
                </a:lnTo>
                <a:lnTo>
                  <a:pt x="560717" y="181155"/>
                </a:lnTo>
                <a:lnTo>
                  <a:pt x="836763" y="189782"/>
                </a:lnTo>
                <a:lnTo>
                  <a:pt x="83676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83236" y="3275203"/>
            <a:ext cx="33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1995         2000        2005        2010        2015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94047" y="2003502"/>
            <a:ext cx="1436619" cy="1265791"/>
            <a:chOff x="2794047" y="2003502"/>
            <a:chExt cx="1436619" cy="1265791"/>
          </a:xfrm>
        </p:grpSpPr>
        <p:sp>
          <p:nvSpPr>
            <p:cNvPr id="48" name="Freeform 47"/>
            <p:cNvSpPr/>
            <p:nvPr/>
          </p:nvSpPr>
          <p:spPr>
            <a:xfrm>
              <a:off x="2794047" y="2003502"/>
              <a:ext cx="906966" cy="1260088"/>
            </a:xfrm>
            <a:custGeom>
              <a:avLst/>
              <a:gdLst>
                <a:gd name="connsiteX0" fmla="*/ 0 w 906966"/>
                <a:gd name="connsiteY0" fmla="*/ 0 h 1260088"/>
                <a:gd name="connsiteX1" fmla="*/ 7434 w 906966"/>
                <a:gd name="connsiteY1" fmla="*/ 18586 h 1260088"/>
                <a:gd name="connsiteX2" fmla="*/ 18586 w 906966"/>
                <a:gd name="connsiteY2" fmla="*/ 40888 h 1260088"/>
                <a:gd name="connsiteX3" fmla="*/ 29737 w 906966"/>
                <a:gd name="connsiteY3" fmla="*/ 48322 h 1260088"/>
                <a:gd name="connsiteX4" fmla="*/ 48322 w 906966"/>
                <a:gd name="connsiteY4" fmla="*/ 63191 h 1260088"/>
                <a:gd name="connsiteX5" fmla="*/ 55756 w 906966"/>
                <a:gd name="connsiteY5" fmla="*/ 74342 h 1260088"/>
                <a:gd name="connsiteX6" fmla="*/ 66907 w 906966"/>
                <a:gd name="connsiteY6" fmla="*/ 78059 h 1260088"/>
                <a:gd name="connsiteX7" fmla="*/ 81776 w 906966"/>
                <a:gd name="connsiteY7" fmla="*/ 92927 h 1260088"/>
                <a:gd name="connsiteX8" fmla="*/ 85493 w 906966"/>
                <a:gd name="connsiteY8" fmla="*/ 104078 h 1260088"/>
                <a:gd name="connsiteX9" fmla="*/ 104078 w 906966"/>
                <a:gd name="connsiteY9" fmla="*/ 118947 h 1260088"/>
                <a:gd name="connsiteX10" fmla="*/ 118947 w 906966"/>
                <a:gd name="connsiteY10" fmla="*/ 133815 h 1260088"/>
                <a:gd name="connsiteX11" fmla="*/ 122664 w 906966"/>
                <a:gd name="connsiteY11" fmla="*/ 144966 h 1260088"/>
                <a:gd name="connsiteX12" fmla="*/ 130098 w 906966"/>
                <a:gd name="connsiteY12" fmla="*/ 156118 h 1260088"/>
                <a:gd name="connsiteX13" fmla="*/ 133815 w 906966"/>
                <a:gd name="connsiteY13" fmla="*/ 167269 h 1260088"/>
                <a:gd name="connsiteX14" fmla="*/ 144966 w 906966"/>
                <a:gd name="connsiteY14" fmla="*/ 170986 h 1260088"/>
                <a:gd name="connsiteX15" fmla="*/ 148683 w 906966"/>
                <a:gd name="connsiteY15" fmla="*/ 182137 h 1260088"/>
                <a:gd name="connsiteX16" fmla="*/ 167268 w 906966"/>
                <a:gd name="connsiteY16" fmla="*/ 200722 h 1260088"/>
                <a:gd name="connsiteX17" fmla="*/ 174703 w 906966"/>
                <a:gd name="connsiteY17" fmla="*/ 223025 h 1260088"/>
                <a:gd name="connsiteX18" fmla="*/ 185854 w 906966"/>
                <a:gd name="connsiteY18" fmla="*/ 245327 h 1260088"/>
                <a:gd name="connsiteX19" fmla="*/ 200722 w 906966"/>
                <a:gd name="connsiteY19" fmla="*/ 263913 h 1260088"/>
                <a:gd name="connsiteX20" fmla="*/ 208156 w 906966"/>
                <a:gd name="connsiteY20" fmla="*/ 275064 h 1260088"/>
                <a:gd name="connsiteX21" fmla="*/ 237893 w 906966"/>
                <a:gd name="connsiteY21" fmla="*/ 301083 h 1260088"/>
                <a:gd name="connsiteX22" fmla="*/ 263912 w 906966"/>
                <a:gd name="connsiteY22" fmla="*/ 330820 h 1260088"/>
                <a:gd name="connsiteX23" fmla="*/ 278781 w 906966"/>
                <a:gd name="connsiteY23" fmla="*/ 349405 h 1260088"/>
                <a:gd name="connsiteX24" fmla="*/ 282498 w 906966"/>
                <a:gd name="connsiteY24" fmla="*/ 360557 h 1260088"/>
                <a:gd name="connsiteX25" fmla="*/ 297366 w 906966"/>
                <a:gd name="connsiteY25" fmla="*/ 382859 h 1260088"/>
                <a:gd name="connsiteX26" fmla="*/ 301083 w 906966"/>
                <a:gd name="connsiteY26" fmla="*/ 394010 h 1260088"/>
                <a:gd name="connsiteX27" fmla="*/ 312234 w 906966"/>
                <a:gd name="connsiteY27" fmla="*/ 401444 h 1260088"/>
                <a:gd name="connsiteX28" fmla="*/ 319668 w 906966"/>
                <a:gd name="connsiteY28" fmla="*/ 412596 h 1260088"/>
                <a:gd name="connsiteX29" fmla="*/ 338254 w 906966"/>
                <a:gd name="connsiteY29" fmla="*/ 427464 h 1260088"/>
                <a:gd name="connsiteX30" fmla="*/ 349405 w 906966"/>
                <a:gd name="connsiteY30" fmla="*/ 449766 h 1260088"/>
                <a:gd name="connsiteX31" fmla="*/ 353122 w 906966"/>
                <a:gd name="connsiteY31" fmla="*/ 460918 h 1260088"/>
                <a:gd name="connsiteX32" fmla="*/ 364273 w 906966"/>
                <a:gd name="connsiteY32" fmla="*/ 468352 h 1260088"/>
                <a:gd name="connsiteX33" fmla="*/ 375425 w 906966"/>
                <a:gd name="connsiteY33" fmla="*/ 486937 h 1260088"/>
                <a:gd name="connsiteX34" fmla="*/ 390293 w 906966"/>
                <a:gd name="connsiteY34" fmla="*/ 509239 h 1260088"/>
                <a:gd name="connsiteX35" fmla="*/ 397727 w 906966"/>
                <a:gd name="connsiteY35" fmla="*/ 516674 h 1260088"/>
                <a:gd name="connsiteX36" fmla="*/ 412595 w 906966"/>
                <a:gd name="connsiteY36" fmla="*/ 538976 h 1260088"/>
                <a:gd name="connsiteX37" fmla="*/ 434898 w 906966"/>
                <a:gd name="connsiteY37" fmla="*/ 561278 h 1260088"/>
                <a:gd name="connsiteX38" fmla="*/ 442332 w 906966"/>
                <a:gd name="connsiteY38" fmla="*/ 568713 h 1260088"/>
                <a:gd name="connsiteX39" fmla="*/ 446049 w 906966"/>
                <a:gd name="connsiteY39" fmla="*/ 579864 h 1260088"/>
                <a:gd name="connsiteX40" fmla="*/ 468351 w 906966"/>
                <a:gd name="connsiteY40" fmla="*/ 594732 h 1260088"/>
                <a:gd name="connsiteX41" fmla="*/ 479503 w 906966"/>
                <a:gd name="connsiteY41" fmla="*/ 613318 h 1260088"/>
                <a:gd name="connsiteX42" fmla="*/ 505522 w 906966"/>
                <a:gd name="connsiteY42" fmla="*/ 643054 h 1260088"/>
                <a:gd name="connsiteX43" fmla="*/ 512956 w 906966"/>
                <a:gd name="connsiteY43" fmla="*/ 654205 h 1260088"/>
                <a:gd name="connsiteX44" fmla="*/ 520390 w 906966"/>
                <a:gd name="connsiteY44" fmla="*/ 676508 h 1260088"/>
                <a:gd name="connsiteX45" fmla="*/ 527825 w 906966"/>
                <a:gd name="connsiteY45" fmla="*/ 687659 h 1260088"/>
                <a:gd name="connsiteX46" fmla="*/ 535259 w 906966"/>
                <a:gd name="connsiteY46" fmla="*/ 709961 h 1260088"/>
                <a:gd name="connsiteX47" fmla="*/ 538976 w 906966"/>
                <a:gd name="connsiteY47" fmla="*/ 721113 h 1260088"/>
                <a:gd name="connsiteX48" fmla="*/ 564995 w 906966"/>
                <a:gd name="connsiteY48" fmla="*/ 754566 h 1260088"/>
                <a:gd name="connsiteX49" fmla="*/ 576147 w 906966"/>
                <a:gd name="connsiteY49" fmla="*/ 773152 h 1260088"/>
                <a:gd name="connsiteX50" fmla="*/ 591015 w 906966"/>
                <a:gd name="connsiteY50" fmla="*/ 795454 h 1260088"/>
                <a:gd name="connsiteX51" fmla="*/ 598449 w 906966"/>
                <a:gd name="connsiteY51" fmla="*/ 806605 h 1260088"/>
                <a:gd name="connsiteX52" fmla="*/ 617034 w 906966"/>
                <a:gd name="connsiteY52" fmla="*/ 821474 h 1260088"/>
                <a:gd name="connsiteX53" fmla="*/ 628186 w 906966"/>
                <a:gd name="connsiteY53" fmla="*/ 828908 h 1260088"/>
                <a:gd name="connsiteX54" fmla="*/ 639337 w 906966"/>
                <a:gd name="connsiteY54" fmla="*/ 851210 h 1260088"/>
                <a:gd name="connsiteX55" fmla="*/ 654205 w 906966"/>
                <a:gd name="connsiteY55" fmla="*/ 869796 h 1260088"/>
                <a:gd name="connsiteX56" fmla="*/ 669073 w 906966"/>
                <a:gd name="connsiteY56" fmla="*/ 892098 h 1260088"/>
                <a:gd name="connsiteX57" fmla="*/ 676507 w 906966"/>
                <a:gd name="connsiteY57" fmla="*/ 903249 h 1260088"/>
                <a:gd name="connsiteX58" fmla="*/ 698810 w 906966"/>
                <a:gd name="connsiteY58" fmla="*/ 929269 h 1260088"/>
                <a:gd name="connsiteX59" fmla="*/ 706244 w 906966"/>
                <a:gd name="connsiteY59" fmla="*/ 959005 h 1260088"/>
                <a:gd name="connsiteX60" fmla="*/ 713678 w 906966"/>
                <a:gd name="connsiteY60" fmla="*/ 970157 h 1260088"/>
                <a:gd name="connsiteX61" fmla="*/ 728547 w 906966"/>
                <a:gd name="connsiteY61" fmla="*/ 988742 h 1260088"/>
                <a:gd name="connsiteX62" fmla="*/ 732264 w 906966"/>
                <a:gd name="connsiteY62" fmla="*/ 999893 h 1260088"/>
                <a:gd name="connsiteX63" fmla="*/ 754566 w 906966"/>
                <a:gd name="connsiteY63" fmla="*/ 1033347 h 1260088"/>
                <a:gd name="connsiteX64" fmla="*/ 762000 w 906966"/>
                <a:gd name="connsiteY64" fmla="*/ 1044498 h 1260088"/>
                <a:gd name="connsiteX65" fmla="*/ 773151 w 906966"/>
                <a:gd name="connsiteY65" fmla="*/ 1066800 h 1260088"/>
                <a:gd name="connsiteX66" fmla="*/ 776868 w 906966"/>
                <a:gd name="connsiteY66" fmla="*/ 1077952 h 1260088"/>
                <a:gd name="connsiteX67" fmla="*/ 791737 w 906966"/>
                <a:gd name="connsiteY67" fmla="*/ 1100254 h 1260088"/>
                <a:gd name="connsiteX68" fmla="*/ 799171 w 906966"/>
                <a:gd name="connsiteY68" fmla="*/ 1111405 h 1260088"/>
                <a:gd name="connsiteX69" fmla="*/ 821473 w 906966"/>
                <a:gd name="connsiteY69" fmla="*/ 1144859 h 1260088"/>
                <a:gd name="connsiteX70" fmla="*/ 828907 w 906966"/>
                <a:gd name="connsiteY70" fmla="*/ 1156010 h 1260088"/>
                <a:gd name="connsiteX71" fmla="*/ 858644 w 906966"/>
                <a:gd name="connsiteY71" fmla="*/ 1182030 h 1260088"/>
                <a:gd name="connsiteX72" fmla="*/ 866078 w 906966"/>
                <a:gd name="connsiteY72" fmla="*/ 1193181 h 1260088"/>
                <a:gd name="connsiteX73" fmla="*/ 884664 w 906966"/>
                <a:gd name="connsiteY73" fmla="*/ 1211766 h 1260088"/>
                <a:gd name="connsiteX74" fmla="*/ 895815 w 906966"/>
                <a:gd name="connsiteY74" fmla="*/ 1234069 h 1260088"/>
                <a:gd name="connsiteX75" fmla="*/ 903249 w 906966"/>
                <a:gd name="connsiteY75" fmla="*/ 1260088 h 1260088"/>
                <a:gd name="connsiteX76" fmla="*/ 906966 w 906966"/>
                <a:gd name="connsiteY76" fmla="*/ 1248937 h 1260088"/>
                <a:gd name="connsiteX77" fmla="*/ 895815 w 906966"/>
                <a:gd name="connsiteY77" fmla="*/ 1215483 h 1260088"/>
                <a:gd name="connsiteX78" fmla="*/ 888381 w 906966"/>
                <a:gd name="connsiteY78" fmla="*/ 1193181 h 1260088"/>
                <a:gd name="connsiteX79" fmla="*/ 880947 w 906966"/>
                <a:gd name="connsiteY79" fmla="*/ 1182030 h 1260088"/>
                <a:gd name="connsiteX80" fmla="*/ 873512 w 906966"/>
                <a:gd name="connsiteY80" fmla="*/ 1159727 h 1260088"/>
                <a:gd name="connsiteX81" fmla="*/ 858644 w 906966"/>
                <a:gd name="connsiteY81" fmla="*/ 1137425 h 1260088"/>
                <a:gd name="connsiteX82" fmla="*/ 854927 w 906966"/>
                <a:gd name="connsiteY82" fmla="*/ 1126274 h 1260088"/>
                <a:gd name="connsiteX83" fmla="*/ 847493 w 906966"/>
                <a:gd name="connsiteY83" fmla="*/ 1115122 h 1260088"/>
                <a:gd name="connsiteX84" fmla="*/ 840059 w 906966"/>
                <a:gd name="connsiteY84" fmla="*/ 1092820 h 1260088"/>
                <a:gd name="connsiteX85" fmla="*/ 832625 w 906966"/>
                <a:gd name="connsiteY85" fmla="*/ 1081669 h 1260088"/>
                <a:gd name="connsiteX86" fmla="*/ 828907 w 906966"/>
                <a:gd name="connsiteY86" fmla="*/ 1070518 h 1260088"/>
                <a:gd name="connsiteX87" fmla="*/ 821473 w 906966"/>
                <a:gd name="connsiteY87" fmla="*/ 1063083 h 1260088"/>
                <a:gd name="connsiteX88" fmla="*/ 814039 w 906966"/>
                <a:gd name="connsiteY88" fmla="*/ 1051932 h 1260088"/>
                <a:gd name="connsiteX89" fmla="*/ 810322 w 906966"/>
                <a:gd name="connsiteY89" fmla="*/ 1063083 h 1260088"/>
                <a:gd name="connsiteX90" fmla="*/ 817756 w 906966"/>
                <a:gd name="connsiteY90" fmla="*/ 1096537 h 1260088"/>
                <a:gd name="connsiteX91" fmla="*/ 825190 w 906966"/>
                <a:gd name="connsiteY91" fmla="*/ 1129991 h 1260088"/>
                <a:gd name="connsiteX92" fmla="*/ 828907 w 906966"/>
                <a:gd name="connsiteY92" fmla="*/ 1141142 h 1260088"/>
                <a:gd name="connsiteX93" fmla="*/ 836342 w 906966"/>
                <a:gd name="connsiteY93" fmla="*/ 1152293 h 1260088"/>
                <a:gd name="connsiteX94" fmla="*/ 847493 w 906966"/>
                <a:gd name="connsiteY94" fmla="*/ 1174596 h 1260088"/>
                <a:gd name="connsiteX95" fmla="*/ 854927 w 906966"/>
                <a:gd name="connsiteY95" fmla="*/ 1196898 h 1260088"/>
                <a:gd name="connsiteX96" fmla="*/ 828907 w 906966"/>
                <a:gd name="connsiteY96" fmla="*/ 1141142 h 1260088"/>
                <a:gd name="connsiteX97" fmla="*/ 817756 w 906966"/>
                <a:gd name="connsiteY97" fmla="*/ 1122557 h 1260088"/>
                <a:gd name="connsiteX98" fmla="*/ 810322 w 906966"/>
                <a:gd name="connsiteY98" fmla="*/ 1107688 h 1260088"/>
                <a:gd name="connsiteX99" fmla="*/ 802888 w 906966"/>
                <a:gd name="connsiteY99" fmla="*/ 1096537 h 1260088"/>
                <a:gd name="connsiteX100" fmla="*/ 791737 w 906966"/>
                <a:gd name="connsiteY100" fmla="*/ 1074235 h 1260088"/>
                <a:gd name="connsiteX101" fmla="*/ 788020 w 906966"/>
                <a:gd name="connsiteY101" fmla="*/ 1063083 h 1260088"/>
                <a:gd name="connsiteX102" fmla="*/ 773151 w 906966"/>
                <a:gd name="connsiteY102" fmla="*/ 1044498 h 1260088"/>
                <a:gd name="connsiteX103" fmla="*/ 765717 w 906966"/>
                <a:gd name="connsiteY103" fmla="*/ 1033347 h 1260088"/>
                <a:gd name="connsiteX104" fmla="*/ 750849 w 906966"/>
                <a:gd name="connsiteY104" fmla="*/ 981308 h 1260088"/>
                <a:gd name="connsiteX105" fmla="*/ 739698 w 906966"/>
                <a:gd name="connsiteY105" fmla="*/ 970157 h 1260088"/>
                <a:gd name="connsiteX106" fmla="*/ 735981 w 906966"/>
                <a:gd name="connsiteY106" fmla="*/ 959005 h 1260088"/>
                <a:gd name="connsiteX107" fmla="*/ 721112 w 906966"/>
                <a:gd name="connsiteY107" fmla="*/ 940420 h 1260088"/>
                <a:gd name="connsiteX108" fmla="*/ 709961 w 906966"/>
                <a:gd name="connsiteY108" fmla="*/ 932986 h 1260088"/>
                <a:gd name="connsiteX109" fmla="*/ 713678 w 906966"/>
                <a:gd name="connsiteY109" fmla="*/ 944137 h 1260088"/>
                <a:gd name="connsiteX110" fmla="*/ 732264 w 906966"/>
                <a:gd name="connsiteY110" fmla="*/ 970157 h 1260088"/>
                <a:gd name="connsiteX111" fmla="*/ 743415 w 906966"/>
                <a:gd name="connsiteY111" fmla="*/ 996176 h 1260088"/>
                <a:gd name="connsiteX112" fmla="*/ 750849 w 906966"/>
                <a:gd name="connsiteY112" fmla="*/ 1007327 h 1260088"/>
                <a:gd name="connsiteX113" fmla="*/ 762000 w 906966"/>
                <a:gd name="connsiteY113" fmla="*/ 1025913 h 1260088"/>
                <a:gd name="connsiteX114" fmla="*/ 769434 w 906966"/>
                <a:gd name="connsiteY114" fmla="*/ 1048215 h 1260088"/>
                <a:gd name="connsiteX115" fmla="*/ 776868 w 906966"/>
                <a:gd name="connsiteY115" fmla="*/ 1063083 h 1260088"/>
                <a:gd name="connsiteX116" fmla="*/ 784303 w 906966"/>
                <a:gd name="connsiteY116" fmla="*/ 1085386 h 1260088"/>
                <a:gd name="connsiteX117" fmla="*/ 788020 w 906966"/>
                <a:gd name="connsiteY117" fmla="*/ 1096537 h 1260088"/>
                <a:gd name="connsiteX118" fmla="*/ 765717 w 906966"/>
                <a:gd name="connsiteY118" fmla="*/ 1074235 h 1260088"/>
                <a:gd name="connsiteX119" fmla="*/ 754566 w 906966"/>
                <a:gd name="connsiteY119" fmla="*/ 1055649 h 1260088"/>
                <a:gd name="connsiteX120" fmla="*/ 747132 w 906966"/>
                <a:gd name="connsiteY120" fmla="*/ 1044498 h 1260088"/>
                <a:gd name="connsiteX121" fmla="*/ 739698 w 906966"/>
                <a:gd name="connsiteY121" fmla="*/ 1018478 h 1260088"/>
                <a:gd name="connsiteX122" fmla="*/ 724829 w 906966"/>
                <a:gd name="connsiteY122" fmla="*/ 988742 h 1260088"/>
                <a:gd name="connsiteX123" fmla="*/ 721112 w 906966"/>
                <a:gd name="connsiteY123" fmla="*/ 977591 h 1260088"/>
                <a:gd name="connsiteX124" fmla="*/ 713678 w 906966"/>
                <a:gd name="connsiteY124" fmla="*/ 966439 h 1260088"/>
                <a:gd name="connsiteX125" fmla="*/ 702527 w 906966"/>
                <a:gd name="connsiteY125" fmla="*/ 944137 h 1260088"/>
                <a:gd name="connsiteX126" fmla="*/ 691376 w 906966"/>
                <a:gd name="connsiteY126" fmla="*/ 918118 h 1260088"/>
                <a:gd name="connsiteX127" fmla="*/ 683942 w 906966"/>
                <a:gd name="connsiteY127" fmla="*/ 895815 h 1260088"/>
                <a:gd name="connsiteX128" fmla="*/ 665356 w 906966"/>
                <a:gd name="connsiteY128" fmla="*/ 877230 h 1260088"/>
                <a:gd name="connsiteX129" fmla="*/ 661639 w 906966"/>
                <a:gd name="connsiteY129" fmla="*/ 892098 h 1260088"/>
                <a:gd name="connsiteX130" fmla="*/ 665356 w 906966"/>
                <a:gd name="connsiteY130" fmla="*/ 903249 h 1260088"/>
                <a:gd name="connsiteX131" fmla="*/ 669073 w 906966"/>
                <a:gd name="connsiteY131" fmla="*/ 921835 h 1260088"/>
                <a:gd name="connsiteX132" fmla="*/ 676507 w 906966"/>
                <a:gd name="connsiteY132" fmla="*/ 932986 h 1260088"/>
                <a:gd name="connsiteX133" fmla="*/ 680225 w 906966"/>
                <a:gd name="connsiteY133" fmla="*/ 944137 h 1260088"/>
                <a:gd name="connsiteX134" fmla="*/ 665356 w 906966"/>
                <a:gd name="connsiteY134" fmla="*/ 914400 h 1260088"/>
                <a:gd name="connsiteX135" fmla="*/ 657922 w 906966"/>
                <a:gd name="connsiteY135" fmla="*/ 903249 h 1260088"/>
                <a:gd name="connsiteX136" fmla="*/ 650488 w 906966"/>
                <a:gd name="connsiteY136" fmla="*/ 880947 h 1260088"/>
                <a:gd name="connsiteX137" fmla="*/ 635620 w 906966"/>
                <a:gd name="connsiteY137" fmla="*/ 858644 h 1260088"/>
                <a:gd name="connsiteX138" fmla="*/ 628186 w 906966"/>
                <a:gd name="connsiteY138" fmla="*/ 847493 h 1260088"/>
                <a:gd name="connsiteX139" fmla="*/ 624468 w 906966"/>
                <a:gd name="connsiteY139" fmla="*/ 836342 h 1260088"/>
                <a:gd name="connsiteX140" fmla="*/ 609600 w 906966"/>
                <a:gd name="connsiteY140" fmla="*/ 814039 h 1260088"/>
                <a:gd name="connsiteX141" fmla="*/ 602166 w 906966"/>
                <a:gd name="connsiteY141" fmla="*/ 802888 h 1260088"/>
                <a:gd name="connsiteX142" fmla="*/ 594732 w 906966"/>
                <a:gd name="connsiteY142" fmla="*/ 780586 h 1260088"/>
                <a:gd name="connsiteX143" fmla="*/ 617034 w 906966"/>
                <a:gd name="connsiteY143" fmla="*/ 780586 h 1260088"/>
                <a:gd name="connsiteX144" fmla="*/ 628186 w 906966"/>
                <a:gd name="connsiteY144" fmla="*/ 825191 h 1260088"/>
                <a:gd name="connsiteX145" fmla="*/ 635620 w 906966"/>
                <a:gd name="connsiteY145" fmla="*/ 836342 h 1260088"/>
                <a:gd name="connsiteX146" fmla="*/ 628186 w 906966"/>
                <a:gd name="connsiteY146" fmla="*/ 802888 h 1260088"/>
                <a:gd name="connsiteX147" fmla="*/ 620751 w 906966"/>
                <a:gd name="connsiteY147" fmla="*/ 795454 h 1260088"/>
                <a:gd name="connsiteX148" fmla="*/ 602166 w 906966"/>
                <a:gd name="connsiteY148" fmla="*/ 776869 h 1260088"/>
                <a:gd name="connsiteX149" fmla="*/ 598449 w 906966"/>
                <a:gd name="connsiteY149" fmla="*/ 765718 h 1260088"/>
                <a:gd name="connsiteX150" fmla="*/ 579864 w 906966"/>
                <a:gd name="connsiteY150" fmla="*/ 750849 h 1260088"/>
                <a:gd name="connsiteX151" fmla="*/ 576147 w 906966"/>
                <a:gd name="connsiteY151" fmla="*/ 739698 h 1260088"/>
                <a:gd name="connsiteX152" fmla="*/ 568712 w 906966"/>
                <a:gd name="connsiteY152" fmla="*/ 732264 h 1260088"/>
                <a:gd name="connsiteX153" fmla="*/ 561278 w 906966"/>
                <a:gd name="connsiteY153" fmla="*/ 721113 h 1260088"/>
                <a:gd name="connsiteX154" fmla="*/ 557561 w 906966"/>
                <a:gd name="connsiteY154" fmla="*/ 709961 h 1260088"/>
                <a:gd name="connsiteX155" fmla="*/ 550127 w 906966"/>
                <a:gd name="connsiteY155" fmla="*/ 683942 h 1260088"/>
                <a:gd name="connsiteX156" fmla="*/ 542693 w 906966"/>
                <a:gd name="connsiteY156" fmla="*/ 672791 h 1260088"/>
                <a:gd name="connsiteX157" fmla="*/ 538976 w 906966"/>
                <a:gd name="connsiteY157" fmla="*/ 661639 h 1260088"/>
                <a:gd name="connsiteX158" fmla="*/ 535259 w 906966"/>
                <a:gd name="connsiteY158" fmla="*/ 665357 h 1260088"/>
                <a:gd name="connsiteX159" fmla="*/ 542693 w 906966"/>
                <a:gd name="connsiteY159" fmla="*/ 687659 h 1260088"/>
                <a:gd name="connsiteX160" fmla="*/ 546410 w 906966"/>
                <a:gd name="connsiteY160" fmla="*/ 702527 h 1260088"/>
                <a:gd name="connsiteX161" fmla="*/ 535259 w 906966"/>
                <a:gd name="connsiteY161" fmla="*/ 695093 h 1260088"/>
                <a:gd name="connsiteX162" fmla="*/ 509239 w 906966"/>
                <a:gd name="connsiteY162" fmla="*/ 657922 h 1260088"/>
                <a:gd name="connsiteX163" fmla="*/ 494371 w 906966"/>
                <a:gd name="connsiteY163" fmla="*/ 646771 h 1260088"/>
                <a:gd name="connsiteX164" fmla="*/ 472068 w 906966"/>
                <a:gd name="connsiteY164" fmla="*/ 624469 h 1260088"/>
                <a:gd name="connsiteX165" fmla="*/ 460917 w 906966"/>
                <a:gd name="connsiteY165" fmla="*/ 605883 h 1260088"/>
                <a:gd name="connsiteX166" fmla="*/ 457200 w 906966"/>
                <a:gd name="connsiteY166" fmla="*/ 594732 h 1260088"/>
                <a:gd name="connsiteX167" fmla="*/ 449766 w 906966"/>
                <a:gd name="connsiteY167" fmla="*/ 583581 h 1260088"/>
                <a:gd name="connsiteX168" fmla="*/ 442332 w 906966"/>
                <a:gd name="connsiteY168" fmla="*/ 561278 h 1260088"/>
                <a:gd name="connsiteX169" fmla="*/ 438615 w 906966"/>
                <a:gd name="connsiteY169" fmla="*/ 550127 h 1260088"/>
                <a:gd name="connsiteX170" fmla="*/ 420029 w 906966"/>
                <a:gd name="connsiteY170" fmla="*/ 516674 h 1260088"/>
                <a:gd name="connsiteX171" fmla="*/ 423747 w 906966"/>
                <a:gd name="connsiteY171" fmla="*/ 579864 h 1260088"/>
                <a:gd name="connsiteX172" fmla="*/ 427464 w 906966"/>
                <a:gd name="connsiteY172" fmla="*/ 591015 h 1260088"/>
                <a:gd name="connsiteX173" fmla="*/ 420029 w 906966"/>
                <a:gd name="connsiteY173" fmla="*/ 583581 h 1260088"/>
                <a:gd name="connsiteX174" fmla="*/ 412595 w 906966"/>
                <a:gd name="connsiteY174" fmla="*/ 561278 h 1260088"/>
                <a:gd name="connsiteX175" fmla="*/ 405161 w 906966"/>
                <a:gd name="connsiteY175" fmla="*/ 550127 h 1260088"/>
                <a:gd name="connsiteX176" fmla="*/ 401444 w 906966"/>
                <a:gd name="connsiteY176" fmla="*/ 538976 h 1260088"/>
                <a:gd name="connsiteX177" fmla="*/ 416312 w 906966"/>
                <a:gd name="connsiteY177" fmla="*/ 561278 h 1260088"/>
                <a:gd name="connsiteX178" fmla="*/ 434898 w 906966"/>
                <a:gd name="connsiteY178" fmla="*/ 594732 h 1260088"/>
                <a:gd name="connsiteX179" fmla="*/ 442332 w 906966"/>
                <a:gd name="connsiteY179" fmla="*/ 605883 h 1260088"/>
                <a:gd name="connsiteX180" fmla="*/ 460917 w 906966"/>
                <a:gd name="connsiteY180" fmla="*/ 639337 h 1260088"/>
                <a:gd name="connsiteX181" fmla="*/ 468351 w 906966"/>
                <a:gd name="connsiteY181" fmla="*/ 650488 h 1260088"/>
                <a:gd name="connsiteX182" fmla="*/ 475786 w 906966"/>
                <a:gd name="connsiteY182" fmla="*/ 661639 h 1260088"/>
                <a:gd name="connsiteX183" fmla="*/ 468351 w 906966"/>
                <a:gd name="connsiteY183" fmla="*/ 654205 h 1260088"/>
                <a:gd name="connsiteX184" fmla="*/ 449766 w 906966"/>
                <a:gd name="connsiteY184" fmla="*/ 617035 h 1260088"/>
                <a:gd name="connsiteX185" fmla="*/ 442332 w 906966"/>
                <a:gd name="connsiteY185" fmla="*/ 602166 h 1260088"/>
                <a:gd name="connsiteX186" fmla="*/ 434898 w 906966"/>
                <a:gd name="connsiteY186" fmla="*/ 587298 h 1260088"/>
                <a:gd name="connsiteX187" fmla="*/ 423747 w 906966"/>
                <a:gd name="connsiteY187" fmla="*/ 561278 h 1260088"/>
                <a:gd name="connsiteX188" fmla="*/ 416312 w 906966"/>
                <a:gd name="connsiteY188" fmla="*/ 550127 h 1260088"/>
                <a:gd name="connsiteX189" fmla="*/ 386576 w 906966"/>
                <a:gd name="connsiteY189" fmla="*/ 483220 h 1260088"/>
                <a:gd name="connsiteX190" fmla="*/ 375425 w 906966"/>
                <a:gd name="connsiteY190" fmla="*/ 472069 h 1260088"/>
                <a:gd name="connsiteX191" fmla="*/ 364273 w 906966"/>
                <a:gd name="connsiteY191" fmla="*/ 453483 h 1260088"/>
                <a:gd name="connsiteX192" fmla="*/ 360556 w 906966"/>
                <a:gd name="connsiteY192" fmla="*/ 442332 h 1260088"/>
                <a:gd name="connsiteX193" fmla="*/ 353122 w 906966"/>
                <a:gd name="connsiteY193" fmla="*/ 431181 h 1260088"/>
                <a:gd name="connsiteX194" fmla="*/ 345688 w 906966"/>
                <a:gd name="connsiteY194" fmla="*/ 416313 h 1260088"/>
                <a:gd name="connsiteX195" fmla="*/ 338254 w 906966"/>
                <a:gd name="connsiteY195" fmla="*/ 405161 h 1260088"/>
                <a:gd name="connsiteX196" fmla="*/ 349405 w 906966"/>
                <a:gd name="connsiteY196" fmla="*/ 408878 h 1260088"/>
                <a:gd name="connsiteX197" fmla="*/ 364273 w 906966"/>
                <a:gd name="connsiteY197" fmla="*/ 434898 h 1260088"/>
                <a:gd name="connsiteX198" fmla="*/ 382859 w 906966"/>
                <a:gd name="connsiteY198" fmla="*/ 464635 h 1260088"/>
                <a:gd name="connsiteX199" fmla="*/ 394010 w 906966"/>
                <a:gd name="connsiteY199" fmla="*/ 479503 h 1260088"/>
                <a:gd name="connsiteX200" fmla="*/ 408878 w 906966"/>
                <a:gd name="connsiteY200" fmla="*/ 501805 h 1260088"/>
                <a:gd name="connsiteX201" fmla="*/ 420029 w 906966"/>
                <a:gd name="connsiteY201" fmla="*/ 524108 h 1260088"/>
                <a:gd name="connsiteX202" fmla="*/ 427464 w 906966"/>
                <a:gd name="connsiteY202" fmla="*/ 531542 h 1260088"/>
                <a:gd name="connsiteX203" fmla="*/ 412595 w 906966"/>
                <a:gd name="connsiteY203" fmla="*/ 509239 h 1260088"/>
                <a:gd name="connsiteX204" fmla="*/ 405161 w 906966"/>
                <a:gd name="connsiteY204" fmla="*/ 498088 h 1260088"/>
                <a:gd name="connsiteX205" fmla="*/ 382859 w 906966"/>
                <a:gd name="connsiteY205" fmla="*/ 457200 h 1260088"/>
                <a:gd name="connsiteX206" fmla="*/ 371707 w 906966"/>
                <a:gd name="connsiteY206" fmla="*/ 446049 h 1260088"/>
                <a:gd name="connsiteX207" fmla="*/ 367990 w 906966"/>
                <a:gd name="connsiteY207" fmla="*/ 431181 h 1260088"/>
                <a:gd name="connsiteX208" fmla="*/ 349405 w 906966"/>
                <a:gd name="connsiteY208" fmla="*/ 405161 h 1260088"/>
                <a:gd name="connsiteX209" fmla="*/ 334537 w 906966"/>
                <a:gd name="connsiteY209" fmla="*/ 382859 h 1260088"/>
                <a:gd name="connsiteX210" fmla="*/ 327103 w 906966"/>
                <a:gd name="connsiteY210" fmla="*/ 371708 h 1260088"/>
                <a:gd name="connsiteX211" fmla="*/ 319668 w 906966"/>
                <a:gd name="connsiteY211" fmla="*/ 364274 h 1260088"/>
                <a:gd name="connsiteX212" fmla="*/ 308517 w 906966"/>
                <a:gd name="connsiteY212" fmla="*/ 341971 h 1260088"/>
                <a:gd name="connsiteX213" fmla="*/ 304800 w 906966"/>
                <a:gd name="connsiteY213" fmla="*/ 353122 h 1260088"/>
                <a:gd name="connsiteX214" fmla="*/ 289932 w 906966"/>
                <a:gd name="connsiteY214" fmla="*/ 338254 h 1260088"/>
                <a:gd name="connsiteX215" fmla="*/ 278781 w 906966"/>
                <a:gd name="connsiteY215" fmla="*/ 330820 h 1260088"/>
                <a:gd name="connsiteX216" fmla="*/ 286215 w 906966"/>
                <a:gd name="connsiteY216" fmla="*/ 345688 h 1260088"/>
                <a:gd name="connsiteX217" fmla="*/ 301083 w 906966"/>
                <a:gd name="connsiteY217" fmla="*/ 386576 h 1260088"/>
                <a:gd name="connsiteX218" fmla="*/ 304800 w 906966"/>
                <a:gd name="connsiteY218" fmla="*/ 401444 h 1260088"/>
                <a:gd name="connsiteX219" fmla="*/ 319668 w 906966"/>
                <a:gd name="connsiteY219" fmla="*/ 431181 h 1260088"/>
                <a:gd name="connsiteX220" fmla="*/ 327103 w 906966"/>
                <a:gd name="connsiteY220" fmla="*/ 446049 h 1260088"/>
                <a:gd name="connsiteX221" fmla="*/ 330820 w 906966"/>
                <a:gd name="connsiteY221" fmla="*/ 457200 h 1260088"/>
                <a:gd name="connsiteX222" fmla="*/ 334537 w 906966"/>
                <a:gd name="connsiteY222" fmla="*/ 442332 h 1260088"/>
                <a:gd name="connsiteX223" fmla="*/ 323386 w 906966"/>
                <a:gd name="connsiteY223" fmla="*/ 412596 h 1260088"/>
                <a:gd name="connsiteX224" fmla="*/ 319668 w 906966"/>
                <a:gd name="connsiteY224" fmla="*/ 397727 h 1260088"/>
                <a:gd name="connsiteX225" fmla="*/ 315951 w 906966"/>
                <a:gd name="connsiteY225" fmla="*/ 379142 h 1260088"/>
                <a:gd name="connsiteX226" fmla="*/ 308517 w 906966"/>
                <a:gd name="connsiteY226" fmla="*/ 356839 h 1260088"/>
                <a:gd name="connsiteX227" fmla="*/ 304800 w 906966"/>
                <a:gd name="connsiteY227" fmla="*/ 367991 h 1260088"/>
                <a:gd name="connsiteX228" fmla="*/ 297366 w 906966"/>
                <a:gd name="connsiteY228" fmla="*/ 356839 h 1260088"/>
                <a:gd name="connsiteX229" fmla="*/ 278781 w 906966"/>
                <a:gd name="connsiteY229" fmla="*/ 334537 h 1260088"/>
                <a:gd name="connsiteX230" fmla="*/ 275064 w 906966"/>
                <a:gd name="connsiteY230" fmla="*/ 323386 h 1260088"/>
                <a:gd name="connsiteX231" fmla="*/ 271347 w 906966"/>
                <a:gd name="connsiteY231" fmla="*/ 308518 h 1260088"/>
                <a:gd name="connsiteX232" fmla="*/ 252761 w 906966"/>
                <a:gd name="connsiteY232" fmla="*/ 293649 h 1260088"/>
                <a:gd name="connsiteX233" fmla="*/ 245327 w 906966"/>
                <a:gd name="connsiteY233" fmla="*/ 282498 h 1260088"/>
                <a:gd name="connsiteX234" fmla="*/ 234176 w 906966"/>
                <a:gd name="connsiteY234" fmla="*/ 278781 h 1260088"/>
                <a:gd name="connsiteX235" fmla="*/ 219307 w 906966"/>
                <a:gd name="connsiteY235" fmla="*/ 249044 h 1260088"/>
                <a:gd name="connsiteX236" fmla="*/ 208156 w 906966"/>
                <a:gd name="connsiteY236" fmla="*/ 241610 h 1260088"/>
                <a:gd name="connsiteX237" fmla="*/ 182137 w 906966"/>
                <a:gd name="connsiteY237" fmla="*/ 215591 h 1260088"/>
                <a:gd name="connsiteX238" fmla="*/ 159834 w 906966"/>
                <a:gd name="connsiteY238" fmla="*/ 211874 h 1260088"/>
                <a:gd name="connsiteX239" fmla="*/ 141249 w 906966"/>
                <a:gd name="connsiteY239" fmla="*/ 200722 h 1260088"/>
                <a:gd name="connsiteX240" fmla="*/ 122664 w 906966"/>
                <a:gd name="connsiteY240" fmla="*/ 167269 h 1260088"/>
                <a:gd name="connsiteX241" fmla="*/ 111512 w 906966"/>
                <a:gd name="connsiteY241" fmla="*/ 163552 h 1260088"/>
                <a:gd name="connsiteX242" fmla="*/ 89210 w 906966"/>
                <a:gd name="connsiteY242" fmla="*/ 118947 h 1260088"/>
                <a:gd name="connsiteX243" fmla="*/ 78059 w 906966"/>
                <a:gd name="connsiteY243" fmla="*/ 115230 h 1260088"/>
                <a:gd name="connsiteX244" fmla="*/ 63190 w 906966"/>
                <a:gd name="connsiteY244" fmla="*/ 96644 h 1260088"/>
                <a:gd name="connsiteX245" fmla="*/ 59473 w 906966"/>
                <a:gd name="connsiteY245" fmla="*/ 85493 h 1260088"/>
                <a:gd name="connsiteX246" fmla="*/ 52039 w 906966"/>
                <a:gd name="connsiteY246" fmla="*/ 74342 h 1260088"/>
                <a:gd name="connsiteX247" fmla="*/ 74342 w 906966"/>
                <a:gd name="connsiteY247" fmla="*/ 70625 h 1260088"/>
                <a:gd name="connsiteX248" fmla="*/ 78059 w 906966"/>
                <a:gd name="connsiteY248" fmla="*/ 81776 h 1260088"/>
                <a:gd name="connsiteX249" fmla="*/ 92927 w 906966"/>
                <a:gd name="connsiteY249" fmla="*/ 104078 h 1260088"/>
                <a:gd name="connsiteX250" fmla="*/ 107795 w 906966"/>
                <a:gd name="connsiteY250" fmla="*/ 122664 h 1260088"/>
                <a:gd name="connsiteX251" fmla="*/ 115229 w 906966"/>
                <a:gd name="connsiteY251" fmla="*/ 133815 h 1260088"/>
                <a:gd name="connsiteX252" fmla="*/ 122664 w 906966"/>
                <a:gd name="connsiteY252" fmla="*/ 141249 h 1260088"/>
                <a:gd name="connsiteX253" fmla="*/ 130098 w 906966"/>
                <a:gd name="connsiteY253" fmla="*/ 170986 h 1260088"/>
                <a:gd name="connsiteX254" fmla="*/ 137532 w 906966"/>
                <a:gd name="connsiteY254" fmla="*/ 182137 h 1260088"/>
                <a:gd name="connsiteX255" fmla="*/ 148683 w 906966"/>
                <a:gd name="connsiteY255" fmla="*/ 200722 h 12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</a:cxnLst>
              <a:rect l="l" t="t" r="r" b="b"/>
              <a:pathLst>
                <a:path w="906966" h="1260088">
                  <a:moveTo>
                    <a:pt x="0" y="0"/>
                  </a:moveTo>
                  <a:cubicBezTo>
                    <a:pt x="2478" y="6195"/>
                    <a:pt x="5091" y="12338"/>
                    <a:pt x="7434" y="18586"/>
                  </a:cubicBezTo>
                  <a:cubicBezTo>
                    <a:pt x="11062" y="28262"/>
                    <a:pt x="10690" y="32992"/>
                    <a:pt x="18586" y="40888"/>
                  </a:cubicBezTo>
                  <a:cubicBezTo>
                    <a:pt x="21745" y="44047"/>
                    <a:pt x="26249" y="45531"/>
                    <a:pt x="29737" y="48322"/>
                  </a:cubicBezTo>
                  <a:cubicBezTo>
                    <a:pt x="56219" y="69509"/>
                    <a:pt x="14002" y="40311"/>
                    <a:pt x="48322" y="63191"/>
                  </a:cubicBezTo>
                  <a:cubicBezTo>
                    <a:pt x="50800" y="66908"/>
                    <a:pt x="52268" y="71551"/>
                    <a:pt x="55756" y="74342"/>
                  </a:cubicBezTo>
                  <a:cubicBezTo>
                    <a:pt x="58815" y="76790"/>
                    <a:pt x="64136" y="75289"/>
                    <a:pt x="66907" y="78059"/>
                  </a:cubicBezTo>
                  <a:cubicBezTo>
                    <a:pt x="86732" y="97883"/>
                    <a:pt x="52040" y="83015"/>
                    <a:pt x="81776" y="92927"/>
                  </a:cubicBezTo>
                  <a:cubicBezTo>
                    <a:pt x="83015" y="96644"/>
                    <a:pt x="83477" y="100718"/>
                    <a:pt x="85493" y="104078"/>
                  </a:cubicBezTo>
                  <a:cubicBezTo>
                    <a:pt x="89025" y="109965"/>
                    <a:pt x="99011" y="115569"/>
                    <a:pt x="104078" y="118947"/>
                  </a:cubicBezTo>
                  <a:cubicBezTo>
                    <a:pt x="113990" y="148682"/>
                    <a:pt x="99122" y="113991"/>
                    <a:pt x="118947" y="133815"/>
                  </a:cubicBezTo>
                  <a:cubicBezTo>
                    <a:pt x="121718" y="136585"/>
                    <a:pt x="120912" y="141462"/>
                    <a:pt x="122664" y="144966"/>
                  </a:cubicBezTo>
                  <a:cubicBezTo>
                    <a:pt x="124662" y="148962"/>
                    <a:pt x="128100" y="152122"/>
                    <a:pt x="130098" y="156118"/>
                  </a:cubicBezTo>
                  <a:cubicBezTo>
                    <a:pt x="131850" y="159622"/>
                    <a:pt x="131045" y="164499"/>
                    <a:pt x="133815" y="167269"/>
                  </a:cubicBezTo>
                  <a:cubicBezTo>
                    <a:pt x="136585" y="170039"/>
                    <a:pt x="141249" y="169747"/>
                    <a:pt x="144966" y="170986"/>
                  </a:cubicBezTo>
                  <a:cubicBezTo>
                    <a:pt x="146205" y="174703"/>
                    <a:pt x="146235" y="179078"/>
                    <a:pt x="148683" y="182137"/>
                  </a:cubicBezTo>
                  <a:cubicBezTo>
                    <a:pt x="164791" y="202272"/>
                    <a:pt x="156116" y="175631"/>
                    <a:pt x="167268" y="200722"/>
                  </a:cubicBezTo>
                  <a:cubicBezTo>
                    <a:pt x="170451" y="207883"/>
                    <a:pt x="170356" y="216505"/>
                    <a:pt x="174703" y="223025"/>
                  </a:cubicBezTo>
                  <a:cubicBezTo>
                    <a:pt x="196008" y="254982"/>
                    <a:pt x="170465" y="214549"/>
                    <a:pt x="185854" y="245327"/>
                  </a:cubicBezTo>
                  <a:cubicBezTo>
                    <a:pt x="193479" y="260578"/>
                    <a:pt x="191504" y="252390"/>
                    <a:pt x="200722" y="263913"/>
                  </a:cubicBezTo>
                  <a:cubicBezTo>
                    <a:pt x="203513" y="267401"/>
                    <a:pt x="205214" y="271702"/>
                    <a:pt x="208156" y="275064"/>
                  </a:cubicBezTo>
                  <a:cubicBezTo>
                    <a:pt x="246442" y="318817"/>
                    <a:pt x="211018" y="277567"/>
                    <a:pt x="237893" y="301083"/>
                  </a:cubicBezTo>
                  <a:cubicBezTo>
                    <a:pt x="268470" y="327839"/>
                    <a:pt x="247114" y="309824"/>
                    <a:pt x="263912" y="330820"/>
                  </a:cubicBezTo>
                  <a:cubicBezTo>
                    <a:pt x="285099" y="357302"/>
                    <a:pt x="255901" y="315085"/>
                    <a:pt x="278781" y="349405"/>
                  </a:cubicBezTo>
                  <a:cubicBezTo>
                    <a:pt x="280020" y="353122"/>
                    <a:pt x="280595" y="357132"/>
                    <a:pt x="282498" y="360557"/>
                  </a:cubicBezTo>
                  <a:cubicBezTo>
                    <a:pt x="286837" y="368367"/>
                    <a:pt x="294541" y="374383"/>
                    <a:pt x="297366" y="382859"/>
                  </a:cubicBezTo>
                  <a:cubicBezTo>
                    <a:pt x="298605" y="386576"/>
                    <a:pt x="298635" y="390951"/>
                    <a:pt x="301083" y="394010"/>
                  </a:cubicBezTo>
                  <a:cubicBezTo>
                    <a:pt x="303874" y="397498"/>
                    <a:pt x="308517" y="398966"/>
                    <a:pt x="312234" y="401444"/>
                  </a:cubicBezTo>
                  <a:cubicBezTo>
                    <a:pt x="314712" y="405161"/>
                    <a:pt x="316877" y="409107"/>
                    <a:pt x="319668" y="412596"/>
                  </a:cubicBezTo>
                  <a:cubicBezTo>
                    <a:pt x="325719" y="420160"/>
                    <a:pt x="329977" y="421946"/>
                    <a:pt x="338254" y="427464"/>
                  </a:cubicBezTo>
                  <a:cubicBezTo>
                    <a:pt x="347598" y="455496"/>
                    <a:pt x="334993" y="420940"/>
                    <a:pt x="349405" y="449766"/>
                  </a:cubicBezTo>
                  <a:cubicBezTo>
                    <a:pt x="351157" y="453271"/>
                    <a:pt x="350674" y="457858"/>
                    <a:pt x="353122" y="460918"/>
                  </a:cubicBezTo>
                  <a:cubicBezTo>
                    <a:pt x="355913" y="464406"/>
                    <a:pt x="360556" y="465874"/>
                    <a:pt x="364273" y="468352"/>
                  </a:cubicBezTo>
                  <a:cubicBezTo>
                    <a:pt x="371381" y="489675"/>
                    <a:pt x="363178" y="470608"/>
                    <a:pt x="375425" y="486937"/>
                  </a:cubicBezTo>
                  <a:cubicBezTo>
                    <a:pt x="380786" y="494085"/>
                    <a:pt x="383976" y="502921"/>
                    <a:pt x="390293" y="509239"/>
                  </a:cubicBezTo>
                  <a:cubicBezTo>
                    <a:pt x="392771" y="511717"/>
                    <a:pt x="395624" y="513870"/>
                    <a:pt x="397727" y="516674"/>
                  </a:cubicBezTo>
                  <a:cubicBezTo>
                    <a:pt x="403088" y="523822"/>
                    <a:pt x="406277" y="532658"/>
                    <a:pt x="412595" y="538976"/>
                  </a:cubicBezTo>
                  <a:lnTo>
                    <a:pt x="434898" y="561278"/>
                  </a:lnTo>
                  <a:lnTo>
                    <a:pt x="442332" y="568713"/>
                  </a:lnTo>
                  <a:cubicBezTo>
                    <a:pt x="443571" y="572430"/>
                    <a:pt x="443279" y="577094"/>
                    <a:pt x="446049" y="579864"/>
                  </a:cubicBezTo>
                  <a:cubicBezTo>
                    <a:pt x="452367" y="586182"/>
                    <a:pt x="468351" y="594732"/>
                    <a:pt x="468351" y="594732"/>
                  </a:cubicBezTo>
                  <a:cubicBezTo>
                    <a:pt x="475458" y="616053"/>
                    <a:pt x="467257" y="596990"/>
                    <a:pt x="479503" y="613318"/>
                  </a:cubicBezTo>
                  <a:cubicBezTo>
                    <a:pt x="501186" y="642228"/>
                    <a:pt x="484769" y="629218"/>
                    <a:pt x="505522" y="643054"/>
                  </a:cubicBezTo>
                  <a:cubicBezTo>
                    <a:pt x="508000" y="646771"/>
                    <a:pt x="511142" y="650123"/>
                    <a:pt x="512956" y="654205"/>
                  </a:cubicBezTo>
                  <a:cubicBezTo>
                    <a:pt x="516139" y="661366"/>
                    <a:pt x="516043" y="669988"/>
                    <a:pt x="520390" y="676508"/>
                  </a:cubicBezTo>
                  <a:lnTo>
                    <a:pt x="527825" y="687659"/>
                  </a:lnTo>
                  <a:lnTo>
                    <a:pt x="535259" y="709961"/>
                  </a:lnTo>
                  <a:cubicBezTo>
                    <a:pt x="536498" y="713678"/>
                    <a:pt x="536802" y="717853"/>
                    <a:pt x="538976" y="721113"/>
                  </a:cubicBezTo>
                  <a:cubicBezTo>
                    <a:pt x="556760" y="747789"/>
                    <a:pt x="547526" y="737097"/>
                    <a:pt x="564995" y="754566"/>
                  </a:cubicBezTo>
                  <a:cubicBezTo>
                    <a:pt x="572102" y="775890"/>
                    <a:pt x="563900" y="756823"/>
                    <a:pt x="576147" y="773152"/>
                  </a:cubicBezTo>
                  <a:cubicBezTo>
                    <a:pt x="581508" y="780300"/>
                    <a:pt x="586059" y="788020"/>
                    <a:pt x="591015" y="795454"/>
                  </a:cubicBezTo>
                  <a:cubicBezTo>
                    <a:pt x="593493" y="799171"/>
                    <a:pt x="594732" y="804127"/>
                    <a:pt x="598449" y="806605"/>
                  </a:cubicBezTo>
                  <a:cubicBezTo>
                    <a:pt x="632780" y="829492"/>
                    <a:pt x="590544" y="800282"/>
                    <a:pt x="617034" y="821474"/>
                  </a:cubicBezTo>
                  <a:cubicBezTo>
                    <a:pt x="620523" y="824265"/>
                    <a:pt x="624469" y="826430"/>
                    <a:pt x="628186" y="828908"/>
                  </a:cubicBezTo>
                  <a:cubicBezTo>
                    <a:pt x="649491" y="860865"/>
                    <a:pt x="623948" y="820432"/>
                    <a:pt x="639337" y="851210"/>
                  </a:cubicBezTo>
                  <a:cubicBezTo>
                    <a:pt x="648431" y="869397"/>
                    <a:pt x="643835" y="855969"/>
                    <a:pt x="654205" y="869796"/>
                  </a:cubicBezTo>
                  <a:cubicBezTo>
                    <a:pt x="659566" y="876944"/>
                    <a:pt x="664117" y="884664"/>
                    <a:pt x="669073" y="892098"/>
                  </a:cubicBezTo>
                  <a:cubicBezTo>
                    <a:pt x="671551" y="895815"/>
                    <a:pt x="673348" y="900090"/>
                    <a:pt x="676507" y="903249"/>
                  </a:cubicBezTo>
                  <a:cubicBezTo>
                    <a:pt x="685652" y="912394"/>
                    <a:pt x="693149" y="917947"/>
                    <a:pt x="698810" y="929269"/>
                  </a:cubicBezTo>
                  <a:cubicBezTo>
                    <a:pt x="705688" y="943025"/>
                    <a:pt x="699883" y="942041"/>
                    <a:pt x="706244" y="959005"/>
                  </a:cubicBezTo>
                  <a:cubicBezTo>
                    <a:pt x="707813" y="963188"/>
                    <a:pt x="711680" y="966161"/>
                    <a:pt x="713678" y="970157"/>
                  </a:cubicBezTo>
                  <a:cubicBezTo>
                    <a:pt x="722654" y="988110"/>
                    <a:pt x="709749" y="976211"/>
                    <a:pt x="728547" y="988742"/>
                  </a:cubicBezTo>
                  <a:cubicBezTo>
                    <a:pt x="729786" y="992459"/>
                    <a:pt x="730361" y="996468"/>
                    <a:pt x="732264" y="999893"/>
                  </a:cubicBezTo>
                  <a:cubicBezTo>
                    <a:pt x="732268" y="999900"/>
                    <a:pt x="750847" y="1027768"/>
                    <a:pt x="754566" y="1033347"/>
                  </a:cubicBezTo>
                  <a:cubicBezTo>
                    <a:pt x="757044" y="1037064"/>
                    <a:pt x="760587" y="1040260"/>
                    <a:pt x="762000" y="1044498"/>
                  </a:cubicBezTo>
                  <a:cubicBezTo>
                    <a:pt x="767130" y="1059887"/>
                    <a:pt x="763544" y="1052389"/>
                    <a:pt x="773151" y="1066800"/>
                  </a:cubicBezTo>
                  <a:cubicBezTo>
                    <a:pt x="774390" y="1070517"/>
                    <a:pt x="774965" y="1074527"/>
                    <a:pt x="776868" y="1077952"/>
                  </a:cubicBezTo>
                  <a:cubicBezTo>
                    <a:pt x="781207" y="1085762"/>
                    <a:pt x="786781" y="1092820"/>
                    <a:pt x="791737" y="1100254"/>
                  </a:cubicBezTo>
                  <a:lnTo>
                    <a:pt x="799171" y="1111405"/>
                  </a:lnTo>
                  <a:lnTo>
                    <a:pt x="821473" y="1144859"/>
                  </a:lnTo>
                  <a:cubicBezTo>
                    <a:pt x="823951" y="1148576"/>
                    <a:pt x="825748" y="1152851"/>
                    <a:pt x="828907" y="1156010"/>
                  </a:cubicBezTo>
                  <a:cubicBezTo>
                    <a:pt x="850652" y="1177755"/>
                    <a:pt x="840203" y="1169736"/>
                    <a:pt x="858644" y="1182030"/>
                  </a:cubicBezTo>
                  <a:cubicBezTo>
                    <a:pt x="861122" y="1185747"/>
                    <a:pt x="863136" y="1189819"/>
                    <a:pt x="866078" y="1193181"/>
                  </a:cubicBezTo>
                  <a:cubicBezTo>
                    <a:pt x="871847" y="1199774"/>
                    <a:pt x="884664" y="1211766"/>
                    <a:pt x="884664" y="1211766"/>
                  </a:cubicBezTo>
                  <a:cubicBezTo>
                    <a:pt x="894006" y="1239794"/>
                    <a:pt x="881405" y="1205249"/>
                    <a:pt x="895815" y="1234069"/>
                  </a:cubicBezTo>
                  <a:cubicBezTo>
                    <a:pt x="898481" y="1239401"/>
                    <a:pt x="902058" y="1255324"/>
                    <a:pt x="903249" y="1260088"/>
                  </a:cubicBezTo>
                  <a:cubicBezTo>
                    <a:pt x="904488" y="1256371"/>
                    <a:pt x="906966" y="1252855"/>
                    <a:pt x="906966" y="1248937"/>
                  </a:cubicBezTo>
                  <a:cubicBezTo>
                    <a:pt x="906966" y="1231080"/>
                    <a:pt x="901861" y="1230598"/>
                    <a:pt x="895815" y="1215483"/>
                  </a:cubicBezTo>
                  <a:cubicBezTo>
                    <a:pt x="892905" y="1208207"/>
                    <a:pt x="892728" y="1199701"/>
                    <a:pt x="888381" y="1193181"/>
                  </a:cubicBezTo>
                  <a:cubicBezTo>
                    <a:pt x="885903" y="1189464"/>
                    <a:pt x="882761" y="1186112"/>
                    <a:pt x="880947" y="1182030"/>
                  </a:cubicBezTo>
                  <a:cubicBezTo>
                    <a:pt x="877764" y="1174869"/>
                    <a:pt x="877859" y="1166247"/>
                    <a:pt x="873512" y="1159727"/>
                  </a:cubicBezTo>
                  <a:cubicBezTo>
                    <a:pt x="868556" y="1152293"/>
                    <a:pt x="861469" y="1145901"/>
                    <a:pt x="858644" y="1137425"/>
                  </a:cubicBezTo>
                  <a:cubicBezTo>
                    <a:pt x="857405" y="1133708"/>
                    <a:pt x="856679" y="1129778"/>
                    <a:pt x="854927" y="1126274"/>
                  </a:cubicBezTo>
                  <a:cubicBezTo>
                    <a:pt x="852929" y="1122278"/>
                    <a:pt x="849307" y="1119205"/>
                    <a:pt x="847493" y="1115122"/>
                  </a:cubicBezTo>
                  <a:cubicBezTo>
                    <a:pt x="844311" y="1107961"/>
                    <a:pt x="844406" y="1099340"/>
                    <a:pt x="840059" y="1092820"/>
                  </a:cubicBezTo>
                  <a:cubicBezTo>
                    <a:pt x="837581" y="1089103"/>
                    <a:pt x="834623" y="1085665"/>
                    <a:pt x="832625" y="1081669"/>
                  </a:cubicBezTo>
                  <a:cubicBezTo>
                    <a:pt x="830873" y="1078165"/>
                    <a:pt x="830923" y="1073878"/>
                    <a:pt x="828907" y="1070518"/>
                  </a:cubicBezTo>
                  <a:cubicBezTo>
                    <a:pt x="827104" y="1067513"/>
                    <a:pt x="823662" y="1065820"/>
                    <a:pt x="821473" y="1063083"/>
                  </a:cubicBezTo>
                  <a:cubicBezTo>
                    <a:pt x="818682" y="1059595"/>
                    <a:pt x="816517" y="1055649"/>
                    <a:pt x="814039" y="1051932"/>
                  </a:cubicBezTo>
                  <a:cubicBezTo>
                    <a:pt x="812800" y="1055649"/>
                    <a:pt x="810322" y="1059165"/>
                    <a:pt x="810322" y="1063083"/>
                  </a:cubicBezTo>
                  <a:cubicBezTo>
                    <a:pt x="810322" y="1083541"/>
                    <a:pt x="813923" y="1081204"/>
                    <a:pt x="817756" y="1096537"/>
                  </a:cubicBezTo>
                  <a:cubicBezTo>
                    <a:pt x="825421" y="1127196"/>
                    <a:pt x="817559" y="1103281"/>
                    <a:pt x="825190" y="1129991"/>
                  </a:cubicBezTo>
                  <a:cubicBezTo>
                    <a:pt x="826266" y="1133758"/>
                    <a:pt x="827155" y="1137638"/>
                    <a:pt x="828907" y="1141142"/>
                  </a:cubicBezTo>
                  <a:cubicBezTo>
                    <a:pt x="830905" y="1145138"/>
                    <a:pt x="833864" y="1148576"/>
                    <a:pt x="836342" y="1152293"/>
                  </a:cubicBezTo>
                  <a:cubicBezTo>
                    <a:pt x="849897" y="1192959"/>
                    <a:pt x="828279" y="1131362"/>
                    <a:pt x="847493" y="1174596"/>
                  </a:cubicBezTo>
                  <a:cubicBezTo>
                    <a:pt x="850675" y="1181757"/>
                    <a:pt x="858109" y="1204059"/>
                    <a:pt x="854927" y="1196898"/>
                  </a:cubicBezTo>
                  <a:cubicBezTo>
                    <a:pt x="846429" y="1177776"/>
                    <a:pt x="838879" y="1159423"/>
                    <a:pt x="828907" y="1141142"/>
                  </a:cubicBezTo>
                  <a:cubicBezTo>
                    <a:pt x="825447" y="1134800"/>
                    <a:pt x="821264" y="1128872"/>
                    <a:pt x="817756" y="1122557"/>
                  </a:cubicBezTo>
                  <a:cubicBezTo>
                    <a:pt x="815065" y="1117713"/>
                    <a:pt x="813071" y="1112499"/>
                    <a:pt x="810322" y="1107688"/>
                  </a:cubicBezTo>
                  <a:cubicBezTo>
                    <a:pt x="808106" y="1103809"/>
                    <a:pt x="804886" y="1100533"/>
                    <a:pt x="802888" y="1096537"/>
                  </a:cubicBezTo>
                  <a:cubicBezTo>
                    <a:pt x="787499" y="1065759"/>
                    <a:pt x="813042" y="1106192"/>
                    <a:pt x="791737" y="1074235"/>
                  </a:cubicBezTo>
                  <a:cubicBezTo>
                    <a:pt x="790498" y="1070518"/>
                    <a:pt x="789772" y="1066588"/>
                    <a:pt x="788020" y="1063083"/>
                  </a:cubicBezTo>
                  <a:cubicBezTo>
                    <a:pt x="780392" y="1047827"/>
                    <a:pt x="782372" y="1056023"/>
                    <a:pt x="773151" y="1044498"/>
                  </a:cubicBezTo>
                  <a:cubicBezTo>
                    <a:pt x="770360" y="1041010"/>
                    <a:pt x="768195" y="1037064"/>
                    <a:pt x="765717" y="1033347"/>
                  </a:cubicBezTo>
                  <a:cubicBezTo>
                    <a:pt x="765653" y="1033090"/>
                    <a:pt x="754404" y="984863"/>
                    <a:pt x="750849" y="981308"/>
                  </a:cubicBezTo>
                  <a:lnTo>
                    <a:pt x="739698" y="970157"/>
                  </a:lnTo>
                  <a:cubicBezTo>
                    <a:pt x="738459" y="966440"/>
                    <a:pt x="737733" y="962510"/>
                    <a:pt x="735981" y="959005"/>
                  </a:cubicBezTo>
                  <a:cubicBezTo>
                    <a:pt x="732760" y="952563"/>
                    <a:pt x="726876" y="945031"/>
                    <a:pt x="721112" y="940420"/>
                  </a:cubicBezTo>
                  <a:cubicBezTo>
                    <a:pt x="717624" y="937629"/>
                    <a:pt x="713678" y="935464"/>
                    <a:pt x="709961" y="932986"/>
                  </a:cubicBezTo>
                  <a:cubicBezTo>
                    <a:pt x="709961" y="932986"/>
                    <a:pt x="711505" y="940877"/>
                    <a:pt x="713678" y="944137"/>
                  </a:cubicBezTo>
                  <a:cubicBezTo>
                    <a:pt x="724549" y="960443"/>
                    <a:pt x="718432" y="951714"/>
                    <a:pt x="732264" y="970157"/>
                  </a:cubicBezTo>
                  <a:cubicBezTo>
                    <a:pt x="736434" y="982667"/>
                    <a:pt x="736066" y="983315"/>
                    <a:pt x="743415" y="996176"/>
                  </a:cubicBezTo>
                  <a:cubicBezTo>
                    <a:pt x="745631" y="1000055"/>
                    <a:pt x="748851" y="1003331"/>
                    <a:pt x="750849" y="1007327"/>
                  </a:cubicBezTo>
                  <a:cubicBezTo>
                    <a:pt x="760500" y="1026629"/>
                    <a:pt x="747479" y="1011390"/>
                    <a:pt x="762000" y="1025913"/>
                  </a:cubicBezTo>
                  <a:cubicBezTo>
                    <a:pt x="764478" y="1033347"/>
                    <a:pt x="765930" y="1041206"/>
                    <a:pt x="769434" y="1048215"/>
                  </a:cubicBezTo>
                  <a:cubicBezTo>
                    <a:pt x="771912" y="1053171"/>
                    <a:pt x="774810" y="1057938"/>
                    <a:pt x="776868" y="1063083"/>
                  </a:cubicBezTo>
                  <a:cubicBezTo>
                    <a:pt x="779779" y="1070359"/>
                    <a:pt x="781825" y="1077952"/>
                    <a:pt x="784303" y="1085386"/>
                  </a:cubicBezTo>
                  <a:cubicBezTo>
                    <a:pt x="785542" y="1089103"/>
                    <a:pt x="790791" y="1099307"/>
                    <a:pt x="788020" y="1096537"/>
                  </a:cubicBezTo>
                  <a:cubicBezTo>
                    <a:pt x="780586" y="1089103"/>
                    <a:pt x="772375" y="1082372"/>
                    <a:pt x="765717" y="1074235"/>
                  </a:cubicBezTo>
                  <a:cubicBezTo>
                    <a:pt x="761142" y="1068643"/>
                    <a:pt x="758395" y="1061776"/>
                    <a:pt x="754566" y="1055649"/>
                  </a:cubicBezTo>
                  <a:cubicBezTo>
                    <a:pt x="752198" y="1051861"/>
                    <a:pt x="749130" y="1048494"/>
                    <a:pt x="747132" y="1044498"/>
                  </a:cubicBezTo>
                  <a:cubicBezTo>
                    <a:pt x="740810" y="1031854"/>
                    <a:pt x="745655" y="1032775"/>
                    <a:pt x="739698" y="1018478"/>
                  </a:cubicBezTo>
                  <a:cubicBezTo>
                    <a:pt x="735436" y="1008248"/>
                    <a:pt x="728333" y="999255"/>
                    <a:pt x="724829" y="988742"/>
                  </a:cubicBezTo>
                  <a:cubicBezTo>
                    <a:pt x="723590" y="985025"/>
                    <a:pt x="722864" y="981095"/>
                    <a:pt x="721112" y="977591"/>
                  </a:cubicBezTo>
                  <a:cubicBezTo>
                    <a:pt x="719114" y="973595"/>
                    <a:pt x="715676" y="970435"/>
                    <a:pt x="713678" y="966439"/>
                  </a:cubicBezTo>
                  <a:cubicBezTo>
                    <a:pt x="698292" y="935665"/>
                    <a:pt x="723829" y="976090"/>
                    <a:pt x="702527" y="944137"/>
                  </a:cubicBezTo>
                  <a:cubicBezTo>
                    <a:pt x="692694" y="904804"/>
                    <a:pt x="706045" y="951124"/>
                    <a:pt x="691376" y="918118"/>
                  </a:cubicBezTo>
                  <a:cubicBezTo>
                    <a:pt x="688193" y="910957"/>
                    <a:pt x="689483" y="901356"/>
                    <a:pt x="683942" y="895815"/>
                  </a:cubicBezTo>
                  <a:lnTo>
                    <a:pt x="665356" y="877230"/>
                  </a:lnTo>
                  <a:cubicBezTo>
                    <a:pt x="664117" y="882186"/>
                    <a:pt x="661639" y="886989"/>
                    <a:pt x="661639" y="892098"/>
                  </a:cubicBezTo>
                  <a:cubicBezTo>
                    <a:pt x="661639" y="896016"/>
                    <a:pt x="664406" y="899448"/>
                    <a:pt x="665356" y="903249"/>
                  </a:cubicBezTo>
                  <a:cubicBezTo>
                    <a:pt x="666888" y="909378"/>
                    <a:pt x="666855" y="915919"/>
                    <a:pt x="669073" y="921835"/>
                  </a:cubicBezTo>
                  <a:cubicBezTo>
                    <a:pt x="670642" y="926018"/>
                    <a:pt x="674509" y="928990"/>
                    <a:pt x="676507" y="932986"/>
                  </a:cubicBezTo>
                  <a:cubicBezTo>
                    <a:pt x="678259" y="936490"/>
                    <a:pt x="682241" y="947497"/>
                    <a:pt x="680225" y="944137"/>
                  </a:cubicBezTo>
                  <a:cubicBezTo>
                    <a:pt x="674523" y="934634"/>
                    <a:pt x="671503" y="923621"/>
                    <a:pt x="665356" y="914400"/>
                  </a:cubicBezTo>
                  <a:cubicBezTo>
                    <a:pt x="662878" y="910683"/>
                    <a:pt x="659736" y="907331"/>
                    <a:pt x="657922" y="903249"/>
                  </a:cubicBezTo>
                  <a:cubicBezTo>
                    <a:pt x="654739" y="896088"/>
                    <a:pt x="654835" y="887467"/>
                    <a:pt x="650488" y="880947"/>
                  </a:cubicBezTo>
                  <a:lnTo>
                    <a:pt x="635620" y="858644"/>
                  </a:lnTo>
                  <a:cubicBezTo>
                    <a:pt x="633142" y="854927"/>
                    <a:pt x="629599" y="851731"/>
                    <a:pt x="628186" y="847493"/>
                  </a:cubicBezTo>
                  <a:cubicBezTo>
                    <a:pt x="626947" y="843776"/>
                    <a:pt x="626371" y="839767"/>
                    <a:pt x="624468" y="836342"/>
                  </a:cubicBezTo>
                  <a:cubicBezTo>
                    <a:pt x="620129" y="828532"/>
                    <a:pt x="614556" y="821473"/>
                    <a:pt x="609600" y="814039"/>
                  </a:cubicBezTo>
                  <a:cubicBezTo>
                    <a:pt x="607122" y="810322"/>
                    <a:pt x="603579" y="807126"/>
                    <a:pt x="602166" y="802888"/>
                  </a:cubicBezTo>
                  <a:lnTo>
                    <a:pt x="594732" y="780586"/>
                  </a:lnTo>
                  <a:cubicBezTo>
                    <a:pt x="600450" y="778680"/>
                    <a:pt x="611316" y="772580"/>
                    <a:pt x="617034" y="780586"/>
                  </a:cubicBezTo>
                  <a:cubicBezTo>
                    <a:pt x="626790" y="794245"/>
                    <a:pt x="623238" y="810349"/>
                    <a:pt x="628186" y="825191"/>
                  </a:cubicBezTo>
                  <a:cubicBezTo>
                    <a:pt x="629599" y="829429"/>
                    <a:pt x="633142" y="832625"/>
                    <a:pt x="635620" y="836342"/>
                  </a:cubicBezTo>
                  <a:cubicBezTo>
                    <a:pt x="635229" y="834388"/>
                    <a:pt x="629935" y="806386"/>
                    <a:pt x="628186" y="802888"/>
                  </a:cubicBezTo>
                  <a:cubicBezTo>
                    <a:pt x="626619" y="799753"/>
                    <a:pt x="622940" y="798191"/>
                    <a:pt x="620751" y="795454"/>
                  </a:cubicBezTo>
                  <a:cubicBezTo>
                    <a:pt x="606589" y="777753"/>
                    <a:pt x="621284" y="789614"/>
                    <a:pt x="602166" y="776869"/>
                  </a:cubicBezTo>
                  <a:cubicBezTo>
                    <a:pt x="600927" y="773152"/>
                    <a:pt x="600465" y="769078"/>
                    <a:pt x="598449" y="765718"/>
                  </a:cubicBezTo>
                  <a:cubicBezTo>
                    <a:pt x="594917" y="759831"/>
                    <a:pt x="584931" y="754227"/>
                    <a:pt x="579864" y="750849"/>
                  </a:cubicBezTo>
                  <a:cubicBezTo>
                    <a:pt x="578625" y="747132"/>
                    <a:pt x="578163" y="743058"/>
                    <a:pt x="576147" y="739698"/>
                  </a:cubicBezTo>
                  <a:cubicBezTo>
                    <a:pt x="574344" y="736693"/>
                    <a:pt x="570901" y="735001"/>
                    <a:pt x="568712" y="732264"/>
                  </a:cubicBezTo>
                  <a:cubicBezTo>
                    <a:pt x="565921" y="728776"/>
                    <a:pt x="563756" y="724830"/>
                    <a:pt x="561278" y="721113"/>
                  </a:cubicBezTo>
                  <a:cubicBezTo>
                    <a:pt x="560039" y="717396"/>
                    <a:pt x="558637" y="713729"/>
                    <a:pt x="557561" y="709961"/>
                  </a:cubicBezTo>
                  <a:cubicBezTo>
                    <a:pt x="555973" y="704404"/>
                    <a:pt x="553098" y="689883"/>
                    <a:pt x="550127" y="683942"/>
                  </a:cubicBezTo>
                  <a:cubicBezTo>
                    <a:pt x="548129" y="679946"/>
                    <a:pt x="545171" y="676508"/>
                    <a:pt x="542693" y="672791"/>
                  </a:cubicBezTo>
                  <a:cubicBezTo>
                    <a:pt x="541454" y="669074"/>
                    <a:pt x="540728" y="665144"/>
                    <a:pt x="538976" y="661639"/>
                  </a:cubicBezTo>
                  <a:cubicBezTo>
                    <a:pt x="526956" y="637599"/>
                    <a:pt x="532462" y="656033"/>
                    <a:pt x="535259" y="665357"/>
                  </a:cubicBezTo>
                  <a:cubicBezTo>
                    <a:pt x="537511" y="672863"/>
                    <a:pt x="540792" y="680057"/>
                    <a:pt x="542693" y="687659"/>
                  </a:cubicBezTo>
                  <a:cubicBezTo>
                    <a:pt x="543932" y="692615"/>
                    <a:pt x="550022" y="698915"/>
                    <a:pt x="546410" y="702527"/>
                  </a:cubicBezTo>
                  <a:cubicBezTo>
                    <a:pt x="543251" y="705686"/>
                    <a:pt x="538976" y="697571"/>
                    <a:pt x="535259" y="695093"/>
                  </a:cubicBezTo>
                  <a:cubicBezTo>
                    <a:pt x="532835" y="691458"/>
                    <a:pt x="514738" y="663421"/>
                    <a:pt x="509239" y="657922"/>
                  </a:cubicBezTo>
                  <a:cubicBezTo>
                    <a:pt x="504859" y="653541"/>
                    <a:pt x="498752" y="651152"/>
                    <a:pt x="494371" y="646771"/>
                  </a:cubicBezTo>
                  <a:cubicBezTo>
                    <a:pt x="461764" y="614164"/>
                    <a:pt x="520656" y="660907"/>
                    <a:pt x="472068" y="624469"/>
                  </a:cubicBezTo>
                  <a:cubicBezTo>
                    <a:pt x="461539" y="592881"/>
                    <a:pt x="476223" y="631395"/>
                    <a:pt x="460917" y="605883"/>
                  </a:cubicBezTo>
                  <a:cubicBezTo>
                    <a:pt x="458901" y="602523"/>
                    <a:pt x="458952" y="598236"/>
                    <a:pt x="457200" y="594732"/>
                  </a:cubicBezTo>
                  <a:cubicBezTo>
                    <a:pt x="455202" y="590736"/>
                    <a:pt x="451580" y="587663"/>
                    <a:pt x="449766" y="583581"/>
                  </a:cubicBezTo>
                  <a:cubicBezTo>
                    <a:pt x="446583" y="576420"/>
                    <a:pt x="444810" y="568712"/>
                    <a:pt x="442332" y="561278"/>
                  </a:cubicBezTo>
                  <a:cubicBezTo>
                    <a:pt x="441093" y="557561"/>
                    <a:pt x="440788" y="553387"/>
                    <a:pt x="438615" y="550127"/>
                  </a:cubicBezTo>
                  <a:cubicBezTo>
                    <a:pt x="421574" y="524565"/>
                    <a:pt x="426573" y="536301"/>
                    <a:pt x="420029" y="516674"/>
                  </a:cubicBezTo>
                  <a:cubicBezTo>
                    <a:pt x="421268" y="537737"/>
                    <a:pt x="421647" y="558869"/>
                    <a:pt x="423747" y="579864"/>
                  </a:cubicBezTo>
                  <a:cubicBezTo>
                    <a:pt x="424137" y="583763"/>
                    <a:pt x="430235" y="588245"/>
                    <a:pt x="427464" y="591015"/>
                  </a:cubicBezTo>
                  <a:lnTo>
                    <a:pt x="420029" y="583581"/>
                  </a:lnTo>
                  <a:cubicBezTo>
                    <a:pt x="417551" y="576147"/>
                    <a:pt x="416942" y="567798"/>
                    <a:pt x="412595" y="561278"/>
                  </a:cubicBezTo>
                  <a:cubicBezTo>
                    <a:pt x="410117" y="557561"/>
                    <a:pt x="407159" y="554123"/>
                    <a:pt x="405161" y="550127"/>
                  </a:cubicBezTo>
                  <a:cubicBezTo>
                    <a:pt x="403409" y="546623"/>
                    <a:pt x="398674" y="536206"/>
                    <a:pt x="401444" y="538976"/>
                  </a:cubicBezTo>
                  <a:cubicBezTo>
                    <a:pt x="407762" y="545294"/>
                    <a:pt x="416312" y="561278"/>
                    <a:pt x="416312" y="561278"/>
                  </a:cubicBezTo>
                  <a:cubicBezTo>
                    <a:pt x="422854" y="580907"/>
                    <a:pt x="417855" y="569169"/>
                    <a:pt x="434898" y="594732"/>
                  </a:cubicBezTo>
                  <a:lnTo>
                    <a:pt x="442332" y="605883"/>
                  </a:lnTo>
                  <a:cubicBezTo>
                    <a:pt x="448874" y="625511"/>
                    <a:pt x="443875" y="613775"/>
                    <a:pt x="460917" y="639337"/>
                  </a:cubicBezTo>
                  <a:lnTo>
                    <a:pt x="468351" y="650488"/>
                  </a:lnTo>
                  <a:cubicBezTo>
                    <a:pt x="470829" y="654205"/>
                    <a:pt x="478945" y="664798"/>
                    <a:pt x="475786" y="661639"/>
                  </a:cubicBezTo>
                  <a:lnTo>
                    <a:pt x="468351" y="654205"/>
                  </a:lnTo>
                  <a:lnTo>
                    <a:pt x="449766" y="617035"/>
                  </a:lnTo>
                  <a:lnTo>
                    <a:pt x="442332" y="602166"/>
                  </a:lnTo>
                  <a:cubicBezTo>
                    <a:pt x="439854" y="597210"/>
                    <a:pt x="437081" y="592391"/>
                    <a:pt x="434898" y="587298"/>
                  </a:cubicBezTo>
                  <a:cubicBezTo>
                    <a:pt x="431181" y="578625"/>
                    <a:pt x="427967" y="569718"/>
                    <a:pt x="423747" y="561278"/>
                  </a:cubicBezTo>
                  <a:cubicBezTo>
                    <a:pt x="421749" y="557282"/>
                    <a:pt x="418184" y="554183"/>
                    <a:pt x="416312" y="550127"/>
                  </a:cubicBezTo>
                  <a:cubicBezTo>
                    <a:pt x="413410" y="543840"/>
                    <a:pt x="394056" y="490700"/>
                    <a:pt x="386576" y="483220"/>
                  </a:cubicBezTo>
                  <a:lnTo>
                    <a:pt x="375425" y="472069"/>
                  </a:lnTo>
                  <a:cubicBezTo>
                    <a:pt x="364891" y="440475"/>
                    <a:pt x="379583" y="479000"/>
                    <a:pt x="364273" y="453483"/>
                  </a:cubicBezTo>
                  <a:cubicBezTo>
                    <a:pt x="362257" y="450123"/>
                    <a:pt x="362308" y="445836"/>
                    <a:pt x="360556" y="442332"/>
                  </a:cubicBezTo>
                  <a:cubicBezTo>
                    <a:pt x="358558" y="438336"/>
                    <a:pt x="355338" y="435060"/>
                    <a:pt x="353122" y="431181"/>
                  </a:cubicBezTo>
                  <a:cubicBezTo>
                    <a:pt x="350373" y="426370"/>
                    <a:pt x="348437" y="421124"/>
                    <a:pt x="345688" y="416313"/>
                  </a:cubicBezTo>
                  <a:cubicBezTo>
                    <a:pt x="343472" y="412434"/>
                    <a:pt x="336256" y="409157"/>
                    <a:pt x="338254" y="405161"/>
                  </a:cubicBezTo>
                  <a:cubicBezTo>
                    <a:pt x="340006" y="401656"/>
                    <a:pt x="345688" y="407639"/>
                    <a:pt x="349405" y="408878"/>
                  </a:cubicBezTo>
                  <a:cubicBezTo>
                    <a:pt x="356029" y="428753"/>
                    <a:pt x="349271" y="412396"/>
                    <a:pt x="364273" y="434898"/>
                  </a:cubicBezTo>
                  <a:cubicBezTo>
                    <a:pt x="370757" y="444624"/>
                    <a:pt x="375846" y="455284"/>
                    <a:pt x="382859" y="464635"/>
                  </a:cubicBezTo>
                  <a:cubicBezTo>
                    <a:pt x="386576" y="469591"/>
                    <a:pt x="390457" y="474428"/>
                    <a:pt x="394010" y="479503"/>
                  </a:cubicBezTo>
                  <a:cubicBezTo>
                    <a:pt x="399134" y="486822"/>
                    <a:pt x="408878" y="501805"/>
                    <a:pt x="408878" y="501805"/>
                  </a:cubicBezTo>
                  <a:cubicBezTo>
                    <a:pt x="412804" y="513583"/>
                    <a:pt x="411794" y="513815"/>
                    <a:pt x="420029" y="524108"/>
                  </a:cubicBezTo>
                  <a:cubicBezTo>
                    <a:pt x="422218" y="526845"/>
                    <a:pt x="429031" y="534677"/>
                    <a:pt x="427464" y="531542"/>
                  </a:cubicBezTo>
                  <a:cubicBezTo>
                    <a:pt x="423468" y="523550"/>
                    <a:pt x="417551" y="516673"/>
                    <a:pt x="412595" y="509239"/>
                  </a:cubicBezTo>
                  <a:cubicBezTo>
                    <a:pt x="410117" y="505522"/>
                    <a:pt x="407159" y="502084"/>
                    <a:pt x="405161" y="498088"/>
                  </a:cubicBezTo>
                  <a:cubicBezTo>
                    <a:pt x="400934" y="489634"/>
                    <a:pt x="391345" y="467383"/>
                    <a:pt x="382859" y="457200"/>
                  </a:cubicBezTo>
                  <a:cubicBezTo>
                    <a:pt x="379494" y="453162"/>
                    <a:pt x="375424" y="449766"/>
                    <a:pt x="371707" y="446049"/>
                  </a:cubicBezTo>
                  <a:cubicBezTo>
                    <a:pt x="370468" y="441093"/>
                    <a:pt x="370002" y="435876"/>
                    <a:pt x="367990" y="431181"/>
                  </a:cubicBezTo>
                  <a:cubicBezTo>
                    <a:pt x="366083" y="426731"/>
                    <a:pt x="350806" y="407162"/>
                    <a:pt x="349405" y="405161"/>
                  </a:cubicBezTo>
                  <a:cubicBezTo>
                    <a:pt x="344281" y="397841"/>
                    <a:pt x="339493" y="390293"/>
                    <a:pt x="334537" y="382859"/>
                  </a:cubicBezTo>
                  <a:cubicBezTo>
                    <a:pt x="332059" y="379142"/>
                    <a:pt x="330262" y="374867"/>
                    <a:pt x="327103" y="371708"/>
                  </a:cubicBezTo>
                  <a:lnTo>
                    <a:pt x="319668" y="364274"/>
                  </a:lnTo>
                  <a:cubicBezTo>
                    <a:pt x="318752" y="361524"/>
                    <a:pt x="313321" y="341971"/>
                    <a:pt x="308517" y="341971"/>
                  </a:cubicBezTo>
                  <a:cubicBezTo>
                    <a:pt x="304599" y="341971"/>
                    <a:pt x="306039" y="349405"/>
                    <a:pt x="304800" y="353122"/>
                  </a:cubicBezTo>
                  <a:cubicBezTo>
                    <a:pt x="280471" y="345012"/>
                    <a:pt x="304349" y="356276"/>
                    <a:pt x="289932" y="338254"/>
                  </a:cubicBezTo>
                  <a:cubicBezTo>
                    <a:pt x="287141" y="334766"/>
                    <a:pt x="282498" y="333298"/>
                    <a:pt x="278781" y="330820"/>
                  </a:cubicBezTo>
                  <a:cubicBezTo>
                    <a:pt x="281259" y="335776"/>
                    <a:pt x="284463" y="340431"/>
                    <a:pt x="286215" y="345688"/>
                  </a:cubicBezTo>
                  <a:cubicBezTo>
                    <a:pt x="300411" y="388277"/>
                    <a:pt x="285499" y="363200"/>
                    <a:pt x="301083" y="386576"/>
                  </a:cubicBezTo>
                  <a:cubicBezTo>
                    <a:pt x="302322" y="391532"/>
                    <a:pt x="302835" y="396728"/>
                    <a:pt x="304800" y="401444"/>
                  </a:cubicBezTo>
                  <a:cubicBezTo>
                    <a:pt x="309062" y="411674"/>
                    <a:pt x="314712" y="421269"/>
                    <a:pt x="319668" y="431181"/>
                  </a:cubicBezTo>
                  <a:cubicBezTo>
                    <a:pt x="322146" y="436137"/>
                    <a:pt x="325351" y="440792"/>
                    <a:pt x="327103" y="446049"/>
                  </a:cubicBezTo>
                  <a:lnTo>
                    <a:pt x="330820" y="457200"/>
                  </a:lnTo>
                  <a:cubicBezTo>
                    <a:pt x="332059" y="452244"/>
                    <a:pt x="334537" y="447441"/>
                    <a:pt x="334537" y="442332"/>
                  </a:cubicBezTo>
                  <a:cubicBezTo>
                    <a:pt x="334537" y="429611"/>
                    <a:pt x="327615" y="423874"/>
                    <a:pt x="323386" y="412596"/>
                  </a:cubicBezTo>
                  <a:cubicBezTo>
                    <a:pt x="321592" y="407812"/>
                    <a:pt x="320776" y="402714"/>
                    <a:pt x="319668" y="397727"/>
                  </a:cubicBezTo>
                  <a:cubicBezTo>
                    <a:pt x="318297" y="391560"/>
                    <a:pt x="317613" y="385237"/>
                    <a:pt x="315951" y="379142"/>
                  </a:cubicBezTo>
                  <a:cubicBezTo>
                    <a:pt x="313889" y="371582"/>
                    <a:pt x="305013" y="349830"/>
                    <a:pt x="308517" y="356839"/>
                  </a:cubicBezTo>
                  <a:cubicBezTo>
                    <a:pt x="317703" y="375212"/>
                    <a:pt x="321208" y="373460"/>
                    <a:pt x="304800" y="367991"/>
                  </a:cubicBezTo>
                  <a:cubicBezTo>
                    <a:pt x="302322" y="364274"/>
                    <a:pt x="300226" y="360271"/>
                    <a:pt x="297366" y="356839"/>
                  </a:cubicBezTo>
                  <a:cubicBezTo>
                    <a:pt x="287090" y="344507"/>
                    <a:pt x="285703" y="348381"/>
                    <a:pt x="278781" y="334537"/>
                  </a:cubicBezTo>
                  <a:cubicBezTo>
                    <a:pt x="277029" y="331033"/>
                    <a:pt x="276140" y="327153"/>
                    <a:pt x="275064" y="323386"/>
                  </a:cubicBezTo>
                  <a:cubicBezTo>
                    <a:pt x="273661" y="318474"/>
                    <a:pt x="273632" y="313087"/>
                    <a:pt x="271347" y="308518"/>
                  </a:cubicBezTo>
                  <a:cubicBezTo>
                    <a:pt x="268698" y="303221"/>
                    <a:pt x="256701" y="296276"/>
                    <a:pt x="252761" y="293649"/>
                  </a:cubicBezTo>
                  <a:cubicBezTo>
                    <a:pt x="250283" y="289932"/>
                    <a:pt x="248815" y="285289"/>
                    <a:pt x="245327" y="282498"/>
                  </a:cubicBezTo>
                  <a:cubicBezTo>
                    <a:pt x="242268" y="280050"/>
                    <a:pt x="236453" y="281969"/>
                    <a:pt x="234176" y="278781"/>
                  </a:cubicBezTo>
                  <a:cubicBezTo>
                    <a:pt x="212523" y="248466"/>
                    <a:pt x="238147" y="264115"/>
                    <a:pt x="219307" y="249044"/>
                  </a:cubicBezTo>
                  <a:cubicBezTo>
                    <a:pt x="215819" y="246253"/>
                    <a:pt x="211873" y="244088"/>
                    <a:pt x="208156" y="241610"/>
                  </a:cubicBezTo>
                  <a:cubicBezTo>
                    <a:pt x="195007" y="221886"/>
                    <a:pt x="200057" y="219573"/>
                    <a:pt x="182137" y="215591"/>
                  </a:cubicBezTo>
                  <a:cubicBezTo>
                    <a:pt x="174780" y="213956"/>
                    <a:pt x="167268" y="213113"/>
                    <a:pt x="159834" y="211874"/>
                  </a:cubicBezTo>
                  <a:cubicBezTo>
                    <a:pt x="151061" y="208950"/>
                    <a:pt x="146352" y="209227"/>
                    <a:pt x="141249" y="200722"/>
                  </a:cubicBezTo>
                  <a:cubicBezTo>
                    <a:pt x="134704" y="189813"/>
                    <a:pt x="139712" y="172951"/>
                    <a:pt x="122664" y="167269"/>
                  </a:cubicBezTo>
                  <a:lnTo>
                    <a:pt x="111512" y="163552"/>
                  </a:lnTo>
                  <a:cubicBezTo>
                    <a:pt x="108626" y="154893"/>
                    <a:pt x="100019" y="122550"/>
                    <a:pt x="89210" y="118947"/>
                  </a:cubicBezTo>
                  <a:lnTo>
                    <a:pt x="78059" y="115230"/>
                  </a:lnTo>
                  <a:cubicBezTo>
                    <a:pt x="68717" y="87201"/>
                    <a:pt x="82405" y="120662"/>
                    <a:pt x="63190" y="96644"/>
                  </a:cubicBezTo>
                  <a:cubicBezTo>
                    <a:pt x="60742" y="93585"/>
                    <a:pt x="61225" y="88997"/>
                    <a:pt x="59473" y="85493"/>
                  </a:cubicBezTo>
                  <a:cubicBezTo>
                    <a:pt x="57475" y="81497"/>
                    <a:pt x="54517" y="78059"/>
                    <a:pt x="52039" y="74342"/>
                  </a:cubicBezTo>
                  <a:cubicBezTo>
                    <a:pt x="59432" y="69413"/>
                    <a:pt x="65108" y="61391"/>
                    <a:pt x="74342" y="70625"/>
                  </a:cubicBezTo>
                  <a:cubicBezTo>
                    <a:pt x="77113" y="73395"/>
                    <a:pt x="76156" y="78351"/>
                    <a:pt x="78059" y="81776"/>
                  </a:cubicBezTo>
                  <a:cubicBezTo>
                    <a:pt x="82398" y="89586"/>
                    <a:pt x="92927" y="104078"/>
                    <a:pt x="92927" y="104078"/>
                  </a:cubicBezTo>
                  <a:cubicBezTo>
                    <a:pt x="100163" y="125788"/>
                    <a:pt x="90982" y="105851"/>
                    <a:pt x="107795" y="122664"/>
                  </a:cubicBezTo>
                  <a:cubicBezTo>
                    <a:pt x="110954" y="125823"/>
                    <a:pt x="112438" y="130327"/>
                    <a:pt x="115229" y="133815"/>
                  </a:cubicBezTo>
                  <a:cubicBezTo>
                    <a:pt x="117418" y="136552"/>
                    <a:pt x="120186" y="138771"/>
                    <a:pt x="122664" y="141249"/>
                  </a:cubicBezTo>
                  <a:cubicBezTo>
                    <a:pt x="125142" y="151161"/>
                    <a:pt x="124430" y="162485"/>
                    <a:pt x="130098" y="170986"/>
                  </a:cubicBezTo>
                  <a:cubicBezTo>
                    <a:pt x="132576" y="174703"/>
                    <a:pt x="135534" y="178141"/>
                    <a:pt x="137532" y="182137"/>
                  </a:cubicBezTo>
                  <a:cubicBezTo>
                    <a:pt x="147182" y="201438"/>
                    <a:pt x="134163" y="186202"/>
                    <a:pt x="148683" y="20072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66941" y="2975338"/>
              <a:ext cx="263725" cy="287692"/>
            </a:xfrm>
            <a:custGeom>
              <a:avLst/>
              <a:gdLst>
                <a:gd name="connsiteX0" fmla="*/ 3810 w 263725"/>
                <a:gd name="connsiteY0" fmla="*/ 2725 h 287692"/>
                <a:gd name="connsiteX1" fmla="*/ 19467 w 263725"/>
                <a:gd name="connsiteY1" fmla="*/ 8988 h 287692"/>
                <a:gd name="connsiteX2" fmla="*/ 35125 w 263725"/>
                <a:gd name="connsiteY2" fmla="*/ 30909 h 287692"/>
                <a:gd name="connsiteX3" fmla="*/ 57045 w 263725"/>
                <a:gd name="connsiteY3" fmla="*/ 59092 h 287692"/>
                <a:gd name="connsiteX4" fmla="*/ 72703 w 263725"/>
                <a:gd name="connsiteY4" fmla="*/ 87276 h 287692"/>
                <a:gd name="connsiteX5" fmla="*/ 88360 w 263725"/>
                <a:gd name="connsiteY5" fmla="*/ 109196 h 287692"/>
                <a:gd name="connsiteX6" fmla="*/ 104018 w 263725"/>
                <a:gd name="connsiteY6" fmla="*/ 124854 h 287692"/>
                <a:gd name="connsiteX7" fmla="*/ 116544 w 263725"/>
                <a:gd name="connsiteY7" fmla="*/ 137380 h 287692"/>
                <a:gd name="connsiteX8" fmla="*/ 129070 w 263725"/>
                <a:gd name="connsiteY8" fmla="*/ 149906 h 287692"/>
                <a:gd name="connsiteX9" fmla="*/ 141596 w 263725"/>
                <a:gd name="connsiteY9" fmla="*/ 162432 h 287692"/>
                <a:gd name="connsiteX10" fmla="*/ 147859 w 263725"/>
                <a:gd name="connsiteY10" fmla="*/ 171826 h 287692"/>
                <a:gd name="connsiteX11" fmla="*/ 157254 w 263725"/>
                <a:gd name="connsiteY11" fmla="*/ 181221 h 287692"/>
                <a:gd name="connsiteX12" fmla="*/ 163517 w 263725"/>
                <a:gd name="connsiteY12" fmla="*/ 190615 h 287692"/>
                <a:gd name="connsiteX13" fmla="*/ 172911 w 263725"/>
                <a:gd name="connsiteY13" fmla="*/ 196878 h 287692"/>
                <a:gd name="connsiteX14" fmla="*/ 182306 w 263725"/>
                <a:gd name="connsiteY14" fmla="*/ 206273 h 287692"/>
                <a:gd name="connsiteX15" fmla="*/ 201095 w 263725"/>
                <a:gd name="connsiteY15" fmla="*/ 218799 h 287692"/>
                <a:gd name="connsiteX16" fmla="*/ 210489 w 263725"/>
                <a:gd name="connsiteY16" fmla="*/ 225062 h 287692"/>
                <a:gd name="connsiteX17" fmla="*/ 223015 w 263725"/>
                <a:gd name="connsiteY17" fmla="*/ 240720 h 287692"/>
                <a:gd name="connsiteX18" fmla="*/ 226147 w 263725"/>
                <a:gd name="connsiteY18" fmla="*/ 250114 h 287692"/>
                <a:gd name="connsiteX19" fmla="*/ 241804 w 263725"/>
                <a:gd name="connsiteY19" fmla="*/ 265772 h 287692"/>
                <a:gd name="connsiteX20" fmla="*/ 263725 w 263725"/>
                <a:gd name="connsiteY20" fmla="*/ 287692 h 287692"/>
                <a:gd name="connsiteX21" fmla="*/ 248067 w 263725"/>
                <a:gd name="connsiteY21" fmla="*/ 265772 h 287692"/>
                <a:gd name="connsiteX22" fmla="*/ 238673 w 263725"/>
                <a:gd name="connsiteY22" fmla="*/ 256377 h 287692"/>
                <a:gd name="connsiteX23" fmla="*/ 229278 w 263725"/>
                <a:gd name="connsiteY23" fmla="*/ 243851 h 287692"/>
                <a:gd name="connsiteX24" fmla="*/ 226147 w 263725"/>
                <a:gd name="connsiteY24" fmla="*/ 234457 h 287692"/>
                <a:gd name="connsiteX25" fmla="*/ 213621 w 263725"/>
                <a:gd name="connsiteY25" fmla="*/ 215667 h 287692"/>
                <a:gd name="connsiteX26" fmla="*/ 207358 w 263725"/>
                <a:gd name="connsiteY26" fmla="*/ 196878 h 287692"/>
                <a:gd name="connsiteX27" fmla="*/ 188569 w 263725"/>
                <a:gd name="connsiteY27" fmla="*/ 190615 h 287692"/>
                <a:gd name="connsiteX28" fmla="*/ 185437 w 263725"/>
                <a:gd name="connsiteY28" fmla="*/ 181221 h 287692"/>
                <a:gd name="connsiteX29" fmla="*/ 166648 w 263725"/>
                <a:gd name="connsiteY29" fmla="*/ 165563 h 287692"/>
                <a:gd name="connsiteX30" fmla="*/ 150991 w 263725"/>
                <a:gd name="connsiteY30" fmla="*/ 162432 h 287692"/>
                <a:gd name="connsiteX31" fmla="*/ 141596 w 263725"/>
                <a:gd name="connsiteY31" fmla="*/ 143643 h 287692"/>
                <a:gd name="connsiteX32" fmla="*/ 135333 w 263725"/>
                <a:gd name="connsiteY32" fmla="*/ 134248 h 287692"/>
                <a:gd name="connsiteX33" fmla="*/ 125938 w 263725"/>
                <a:gd name="connsiteY33" fmla="*/ 115459 h 287692"/>
                <a:gd name="connsiteX34" fmla="*/ 116544 w 263725"/>
                <a:gd name="connsiteY34" fmla="*/ 112328 h 287692"/>
                <a:gd name="connsiteX35" fmla="*/ 110281 w 263725"/>
                <a:gd name="connsiteY35" fmla="*/ 102933 h 287692"/>
                <a:gd name="connsiteX36" fmla="*/ 94623 w 263725"/>
                <a:gd name="connsiteY36" fmla="*/ 74750 h 287692"/>
                <a:gd name="connsiteX37" fmla="*/ 85229 w 263725"/>
                <a:gd name="connsiteY37" fmla="*/ 71618 h 287692"/>
                <a:gd name="connsiteX38" fmla="*/ 69571 w 263725"/>
                <a:gd name="connsiteY38" fmla="*/ 59092 h 287692"/>
                <a:gd name="connsiteX39" fmla="*/ 60177 w 263725"/>
                <a:gd name="connsiteY39" fmla="*/ 52829 h 287692"/>
                <a:gd name="connsiteX40" fmla="*/ 16336 w 263725"/>
                <a:gd name="connsiteY40" fmla="*/ 43435 h 287692"/>
                <a:gd name="connsiteX41" fmla="*/ 10073 w 263725"/>
                <a:gd name="connsiteY41" fmla="*/ 24646 h 287692"/>
                <a:gd name="connsiteX42" fmla="*/ 6941 w 263725"/>
                <a:gd name="connsiteY42" fmla="*/ 15251 h 287692"/>
                <a:gd name="connsiteX43" fmla="*/ 3810 w 263725"/>
                <a:gd name="connsiteY43" fmla="*/ 5857 h 287692"/>
                <a:gd name="connsiteX44" fmla="*/ 3810 w 263725"/>
                <a:gd name="connsiteY44" fmla="*/ 2725 h 28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63725" h="287692">
                  <a:moveTo>
                    <a:pt x="3810" y="2725"/>
                  </a:moveTo>
                  <a:cubicBezTo>
                    <a:pt x="6419" y="3247"/>
                    <a:pt x="14700" y="6009"/>
                    <a:pt x="19467" y="8988"/>
                  </a:cubicBezTo>
                  <a:cubicBezTo>
                    <a:pt x="30095" y="15631"/>
                    <a:pt x="29061" y="20802"/>
                    <a:pt x="35125" y="30909"/>
                  </a:cubicBezTo>
                  <a:cubicBezTo>
                    <a:pt x="46362" y="49637"/>
                    <a:pt x="44532" y="46579"/>
                    <a:pt x="57045" y="59092"/>
                  </a:cubicBezTo>
                  <a:cubicBezTo>
                    <a:pt x="65707" y="85074"/>
                    <a:pt x="51165" y="44200"/>
                    <a:pt x="72703" y="87276"/>
                  </a:cubicBezTo>
                  <a:cubicBezTo>
                    <a:pt x="84293" y="110456"/>
                    <a:pt x="72491" y="90152"/>
                    <a:pt x="88360" y="109196"/>
                  </a:cubicBezTo>
                  <a:cubicBezTo>
                    <a:pt x="101408" y="124854"/>
                    <a:pt x="86794" y="113372"/>
                    <a:pt x="104018" y="124854"/>
                  </a:cubicBezTo>
                  <a:cubicBezTo>
                    <a:pt x="112367" y="149903"/>
                    <a:pt x="99843" y="120679"/>
                    <a:pt x="116544" y="137380"/>
                  </a:cubicBezTo>
                  <a:cubicBezTo>
                    <a:pt x="133246" y="154082"/>
                    <a:pt x="104015" y="141553"/>
                    <a:pt x="129070" y="149906"/>
                  </a:cubicBezTo>
                  <a:cubicBezTo>
                    <a:pt x="135901" y="170401"/>
                    <a:pt x="126413" y="150286"/>
                    <a:pt x="141596" y="162432"/>
                  </a:cubicBezTo>
                  <a:cubicBezTo>
                    <a:pt x="144535" y="164783"/>
                    <a:pt x="145450" y="168935"/>
                    <a:pt x="147859" y="171826"/>
                  </a:cubicBezTo>
                  <a:cubicBezTo>
                    <a:pt x="150694" y="175228"/>
                    <a:pt x="154419" y="177819"/>
                    <a:pt x="157254" y="181221"/>
                  </a:cubicBezTo>
                  <a:cubicBezTo>
                    <a:pt x="159663" y="184112"/>
                    <a:pt x="160856" y="187954"/>
                    <a:pt x="163517" y="190615"/>
                  </a:cubicBezTo>
                  <a:cubicBezTo>
                    <a:pt x="166178" y="193276"/>
                    <a:pt x="170020" y="194469"/>
                    <a:pt x="172911" y="196878"/>
                  </a:cubicBezTo>
                  <a:cubicBezTo>
                    <a:pt x="176313" y="199713"/>
                    <a:pt x="178810" y="203554"/>
                    <a:pt x="182306" y="206273"/>
                  </a:cubicBezTo>
                  <a:cubicBezTo>
                    <a:pt x="188248" y="210894"/>
                    <a:pt x="194832" y="214624"/>
                    <a:pt x="201095" y="218799"/>
                  </a:cubicBezTo>
                  <a:lnTo>
                    <a:pt x="210489" y="225062"/>
                  </a:lnTo>
                  <a:cubicBezTo>
                    <a:pt x="218361" y="248676"/>
                    <a:pt x="206827" y="220486"/>
                    <a:pt x="223015" y="240720"/>
                  </a:cubicBezTo>
                  <a:cubicBezTo>
                    <a:pt x="225077" y="243297"/>
                    <a:pt x="224671" y="247162"/>
                    <a:pt x="226147" y="250114"/>
                  </a:cubicBezTo>
                  <a:cubicBezTo>
                    <a:pt x="231367" y="260553"/>
                    <a:pt x="232409" y="259508"/>
                    <a:pt x="241804" y="265772"/>
                  </a:cubicBezTo>
                  <a:cubicBezTo>
                    <a:pt x="256161" y="287308"/>
                    <a:pt x="247189" y="282181"/>
                    <a:pt x="263725" y="287692"/>
                  </a:cubicBezTo>
                  <a:cubicBezTo>
                    <a:pt x="239305" y="263275"/>
                    <a:pt x="268669" y="294616"/>
                    <a:pt x="248067" y="265772"/>
                  </a:cubicBezTo>
                  <a:cubicBezTo>
                    <a:pt x="245493" y="262168"/>
                    <a:pt x="241555" y="259739"/>
                    <a:pt x="238673" y="256377"/>
                  </a:cubicBezTo>
                  <a:cubicBezTo>
                    <a:pt x="235276" y="252414"/>
                    <a:pt x="232410" y="248026"/>
                    <a:pt x="229278" y="243851"/>
                  </a:cubicBezTo>
                  <a:cubicBezTo>
                    <a:pt x="228234" y="240720"/>
                    <a:pt x="227750" y="237342"/>
                    <a:pt x="226147" y="234457"/>
                  </a:cubicBezTo>
                  <a:cubicBezTo>
                    <a:pt x="222491" y="227877"/>
                    <a:pt x="216001" y="222808"/>
                    <a:pt x="213621" y="215667"/>
                  </a:cubicBezTo>
                  <a:cubicBezTo>
                    <a:pt x="211533" y="209404"/>
                    <a:pt x="213621" y="198966"/>
                    <a:pt x="207358" y="196878"/>
                  </a:cubicBezTo>
                  <a:lnTo>
                    <a:pt x="188569" y="190615"/>
                  </a:lnTo>
                  <a:cubicBezTo>
                    <a:pt x="187525" y="187484"/>
                    <a:pt x="187268" y="183967"/>
                    <a:pt x="185437" y="181221"/>
                  </a:cubicBezTo>
                  <a:cubicBezTo>
                    <a:pt x="182728" y="177158"/>
                    <a:pt x="171785" y="167489"/>
                    <a:pt x="166648" y="165563"/>
                  </a:cubicBezTo>
                  <a:cubicBezTo>
                    <a:pt x="161665" y="163694"/>
                    <a:pt x="156210" y="163476"/>
                    <a:pt x="150991" y="162432"/>
                  </a:cubicBezTo>
                  <a:cubicBezTo>
                    <a:pt x="133044" y="135514"/>
                    <a:pt x="154557" y="169566"/>
                    <a:pt x="141596" y="143643"/>
                  </a:cubicBezTo>
                  <a:cubicBezTo>
                    <a:pt x="139913" y="140277"/>
                    <a:pt x="137016" y="137614"/>
                    <a:pt x="135333" y="134248"/>
                  </a:cubicBezTo>
                  <a:cubicBezTo>
                    <a:pt x="131552" y="126685"/>
                    <a:pt x="133415" y="121441"/>
                    <a:pt x="125938" y="115459"/>
                  </a:cubicBezTo>
                  <a:cubicBezTo>
                    <a:pt x="123361" y="113397"/>
                    <a:pt x="119675" y="113372"/>
                    <a:pt x="116544" y="112328"/>
                  </a:cubicBezTo>
                  <a:cubicBezTo>
                    <a:pt x="114456" y="109196"/>
                    <a:pt x="111964" y="106299"/>
                    <a:pt x="110281" y="102933"/>
                  </a:cubicBezTo>
                  <a:cubicBezTo>
                    <a:pt x="105869" y="94110"/>
                    <a:pt x="106469" y="78700"/>
                    <a:pt x="94623" y="74750"/>
                  </a:cubicBezTo>
                  <a:lnTo>
                    <a:pt x="85229" y="71618"/>
                  </a:lnTo>
                  <a:cubicBezTo>
                    <a:pt x="74671" y="55782"/>
                    <a:pt x="84697" y="66656"/>
                    <a:pt x="69571" y="59092"/>
                  </a:cubicBezTo>
                  <a:cubicBezTo>
                    <a:pt x="66205" y="57409"/>
                    <a:pt x="63616" y="54358"/>
                    <a:pt x="60177" y="52829"/>
                  </a:cubicBezTo>
                  <a:cubicBezTo>
                    <a:pt x="42716" y="45069"/>
                    <a:pt x="36068" y="45901"/>
                    <a:pt x="16336" y="43435"/>
                  </a:cubicBezTo>
                  <a:lnTo>
                    <a:pt x="10073" y="24646"/>
                  </a:lnTo>
                  <a:lnTo>
                    <a:pt x="6941" y="15251"/>
                  </a:lnTo>
                  <a:cubicBezTo>
                    <a:pt x="5897" y="12120"/>
                    <a:pt x="5641" y="8603"/>
                    <a:pt x="3810" y="5857"/>
                  </a:cubicBezTo>
                  <a:cubicBezTo>
                    <a:pt x="-3272" y="-4766"/>
                    <a:pt x="1201" y="2203"/>
                    <a:pt x="3810" y="2725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07912" y="2877855"/>
              <a:ext cx="325677" cy="391438"/>
            </a:xfrm>
            <a:custGeom>
              <a:avLst/>
              <a:gdLst>
                <a:gd name="connsiteX0" fmla="*/ 316283 w 325677"/>
                <a:gd name="connsiteY0" fmla="*/ 391438 h 391438"/>
                <a:gd name="connsiteX1" fmla="*/ 300625 w 325677"/>
                <a:gd name="connsiteY1" fmla="*/ 378912 h 391438"/>
                <a:gd name="connsiteX2" fmla="*/ 291230 w 325677"/>
                <a:gd name="connsiteY2" fmla="*/ 372649 h 391438"/>
                <a:gd name="connsiteX3" fmla="*/ 278704 w 325677"/>
                <a:gd name="connsiteY3" fmla="*/ 353860 h 391438"/>
                <a:gd name="connsiteX4" fmla="*/ 275573 w 325677"/>
                <a:gd name="connsiteY4" fmla="*/ 344466 h 391438"/>
                <a:gd name="connsiteX5" fmla="*/ 272441 w 325677"/>
                <a:gd name="connsiteY5" fmla="*/ 313150 h 391438"/>
                <a:gd name="connsiteX6" fmla="*/ 263047 w 325677"/>
                <a:gd name="connsiteY6" fmla="*/ 306887 h 391438"/>
                <a:gd name="connsiteX7" fmla="*/ 253652 w 325677"/>
                <a:gd name="connsiteY7" fmla="*/ 297493 h 391438"/>
                <a:gd name="connsiteX8" fmla="*/ 241126 w 325677"/>
                <a:gd name="connsiteY8" fmla="*/ 278704 h 391438"/>
                <a:gd name="connsiteX9" fmla="*/ 234863 w 325677"/>
                <a:gd name="connsiteY9" fmla="*/ 269309 h 391438"/>
                <a:gd name="connsiteX10" fmla="*/ 225469 w 325677"/>
                <a:gd name="connsiteY10" fmla="*/ 259915 h 391438"/>
                <a:gd name="connsiteX11" fmla="*/ 222337 w 325677"/>
                <a:gd name="connsiteY11" fmla="*/ 250520 h 391438"/>
                <a:gd name="connsiteX12" fmla="*/ 203548 w 325677"/>
                <a:gd name="connsiteY12" fmla="*/ 244257 h 391438"/>
                <a:gd name="connsiteX13" fmla="*/ 200417 w 325677"/>
                <a:gd name="connsiteY13" fmla="*/ 234863 h 391438"/>
                <a:gd name="connsiteX14" fmla="*/ 187891 w 325677"/>
                <a:gd name="connsiteY14" fmla="*/ 216074 h 391438"/>
                <a:gd name="connsiteX15" fmla="*/ 181628 w 325677"/>
                <a:gd name="connsiteY15" fmla="*/ 197285 h 391438"/>
                <a:gd name="connsiteX16" fmla="*/ 162839 w 325677"/>
                <a:gd name="connsiteY16" fmla="*/ 191022 h 391438"/>
                <a:gd name="connsiteX17" fmla="*/ 153444 w 325677"/>
                <a:gd name="connsiteY17" fmla="*/ 184759 h 391438"/>
                <a:gd name="connsiteX18" fmla="*/ 140918 w 325677"/>
                <a:gd name="connsiteY18" fmla="*/ 156575 h 391438"/>
                <a:gd name="connsiteX19" fmla="*/ 122129 w 325677"/>
                <a:gd name="connsiteY19" fmla="*/ 144049 h 391438"/>
                <a:gd name="connsiteX20" fmla="*/ 118998 w 325677"/>
                <a:gd name="connsiteY20" fmla="*/ 134655 h 391438"/>
                <a:gd name="connsiteX21" fmla="*/ 100209 w 325677"/>
                <a:gd name="connsiteY21" fmla="*/ 122129 h 391438"/>
                <a:gd name="connsiteX22" fmla="*/ 87683 w 325677"/>
                <a:gd name="connsiteY22" fmla="*/ 93945 h 391438"/>
                <a:gd name="connsiteX23" fmla="*/ 78288 w 325677"/>
                <a:gd name="connsiteY23" fmla="*/ 87682 h 391438"/>
                <a:gd name="connsiteX24" fmla="*/ 56367 w 325677"/>
                <a:gd name="connsiteY24" fmla="*/ 62630 h 391438"/>
                <a:gd name="connsiteX25" fmla="*/ 40710 w 325677"/>
                <a:gd name="connsiteY25" fmla="*/ 34446 h 391438"/>
                <a:gd name="connsiteX26" fmla="*/ 31315 w 325677"/>
                <a:gd name="connsiteY26" fmla="*/ 31315 h 391438"/>
                <a:gd name="connsiteX27" fmla="*/ 21921 w 325677"/>
                <a:gd name="connsiteY27" fmla="*/ 21920 h 391438"/>
                <a:gd name="connsiteX28" fmla="*/ 9395 w 325677"/>
                <a:gd name="connsiteY28" fmla="*/ 3131 h 391438"/>
                <a:gd name="connsiteX29" fmla="*/ 0 w 325677"/>
                <a:gd name="connsiteY29" fmla="*/ 0 h 391438"/>
                <a:gd name="connsiteX30" fmla="*/ 6263 w 325677"/>
                <a:gd name="connsiteY30" fmla="*/ 25052 h 391438"/>
                <a:gd name="connsiteX31" fmla="*/ 18789 w 325677"/>
                <a:gd name="connsiteY31" fmla="*/ 43841 h 391438"/>
                <a:gd name="connsiteX32" fmla="*/ 28184 w 325677"/>
                <a:gd name="connsiteY32" fmla="*/ 50104 h 391438"/>
                <a:gd name="connsiteX33" fmla="*/ 34447 w 325677"/>
                <a:gd name="connsiteY33" fmla="*/ 59498 h 391438"/>
                <a:gd name="connsiteX34" fmla="*/ 43841 w 325677"/>
                <a:gd name="connsiteY34" fmla="*/ 65761 h 391438"/>
                <a:gd name="connsiteX35" fmla="*/ 65762 w 325677"/>
                <a:gd name="connsiteY35" fmla="*/ 90813 h 391438"/>
                <a:gd name="connsiteX36" fmla="*/ 68893 w 325677"/>
                <a:gd name="connsiteY36" fmla="*/ 100208 h 391438"/>
                <a:gd name="connsiteX37" fmla="*/ 81420 w 325677"/>
                <a:gd name="connsiteY37" fmla="*/ 118997 h 391438"/>
                <a:gd name="connsiteX38" fmla="*/ 90814 w 325677"/>
                <a:gd name="connsiteY38" fmla="*/ 137786 h 391438"/>
                <a:gd name="connsiteX39" fmla="*/ 93946 w 325677"/>
                <a:gd name="connsiteY39" fmla="*/ 147181 h 391438"/>
                <a:gd name="connsiteX40" fmla="*/ 106472 w 325677"/>
                <a:gd name="connsiteY40" fmla="*/ 165970 h 391438"/>
                <a:gd name="connsiteX41" fmla="*/ 112735 w 325677"/>
                <a:gd name="connsiteY41" fmla="*/ 175364 h 391438"/>
                <a:gd name="connsiteX42" fmla="*/ 131524 w 325677"/>
                <a:gd name="connsiteY42" fmla="*/ 181627 h 391438"/>
                <a:gd name="connsiteX43" fmla="*/ 140918 w 325677"/>
                <a:gd name="connsiteY43" fmla="*/ 175364 h 391438"/>
                <a:gd name="connsiteX44" fmla="*/ 134655 w 325677"/>
                <a:gd name="connsiteY44" fmla="*/ 165970 h 391438"/>
                <a:gd name="connsiteX45" fmla="*/ 125261 w 325677"/>
                <a:gd name="connsiteY45" fmla="*/ 147181 h 391438"/>
                <a:gd name="connsiteX46" fmla="*/ 122129 w 325677"/>
                <a:gd name="connsiteY46" fmla="*/ 156575 h 391438"/>
                <a:gd name="connsiteX47" fmla="*/ 125261 w 325677"/>
                <a:gd name="connsiteY47" fmla="*/ 165970 h 391438"/>
                <a:gd name="connsiteX48" fmla="*/ 140918 w 325677"/>
                <a:gd name="connsiteY48" fmla="*/ 184759 h 391438"/>
                <a:gd name="connsiteX49" fmla="*/ 162839 w 325677"/>
                <a:gd name="connsiteY49" fmla="*/ 216074 h 391438"/>
                <a:gd name="connsiteX50" fmla="*/ 181628 w 325677"/>
                <a:gd name="connsiteY50" fmla="*/ 225468 h 391438"/>
                <a:gd name="connsiteX51" fmla="*/ 187891 w 325677"/>
                <a:gd name="connsiteY51" fmla="*/ 237994 h 391438"/>
                <a:gd name="connsiteX52" fmla="*/ 200417 w 325677"/>
                <a:gd name="connsiteY52" fmla="*/ 256783 h 391438"/>
                <a:gd name="connsiteX53" fmla="*/ 206680 w 325677"/>
                <a:gd name="connsiteY53" fmla="*/ 266178 h 391438"/>
                <a:gd name="connsiteX54" fmla="*/ 212943 w 325677"/>
                <a:gd name="connsiteY54" fmla="*/ 275572 h 391438"/>
                <a:gd name="connsiteX55" fmla="*/ 219206 w 325677"/>
                <a:gd name="connsiteY55" fmla="*/ 284967 h 391438"/>
                <a:gd name="connsiteX56" fmla="*/ 234863 w 325677"/>
                <a:gd name="connsiteY56" fmla="*/ 313150 h 391438"/>
                <a:gd name="connsiteX57" fmla="*/ 244258 w 325677"/>
                <a:gd name="connsiteY57" fmla="*/ 322545 h 391438"/>
                <a:gd name="connsiteX58" fmla="*/ 259915 w 325677"/>
                <a:gd name="connsiteY58" fmla="*/ 335071 h 391438"/>
                <a:gd name="connsiteX59" fmla="*/ 281836 w 325677"/>
                <a:gd name="connsiteY59" fmla="*/ 363255 h 391438"/>
                <a:gd name="connsiteX60" fmla="*/ 291230 w 325677"/>
                <a:gd name="connsiteY60" fmla="*/ 369518 h 391438"/>
                <a:gd name="connsiteX61" fmla="*/ 300625 w 325677"/>
                <a:gd name="connsiteY61" fmla="*/ 372649 h 391438"/>
                <a:gd name="connsiteX62" fmla="*/ 306888 w 325677"/>
                <a:gd name="connsiteY62" fmla="*/ 382044 h 391438"/>
                <a:gd name="connsiteX63" fmla="*/ 325677 w 325677"/>
                <a:gd name="connsiteY63" fmla="*/ 388307 h 391438"/>
                <a:gd name="connsiteX64" fmla="*/ 319414 w 325677"/>
                <a:gd name="connsiteY64" fmla="*/ 366386 h 391438"/>
                <a:gd name="connsiteX65" fmla="*/ 306888 w 325677"/>
                <a:gd name="connsiteY65" fmla="*/ 347597 h 391438"/>
                <a:gd name="connsiteX66" fmla="*/ 294362 w 325677"/>
                <a:gd name="connsiteY66" fmla="*/ 331940 h 391438"/>
                <a:gd name="connsiteX67" fmla="*/ 278704 w 325677"/>
                <a:gd name="connsiteY67" fmla="*/ 322545 h 391438"/>
                <a:gd name="connsiteX68" fmla="*/ 281836 w 325677"/>
                <a:gd name="connsiteY68" fmla="*/ 331940 h 391438"/>
                <a:gd name="connsiteX69" fmla="*/ 288099 w 325677"/>
                <a:gd name="connsiteY69" fmla="*/ 341334 h 391438"/>
                <a:gd name="connsiteX70" fmla="*/ 278704 w 325677"/>
                <a:gd name="connsiteY70" fmla="*/ 313150 h 391438"/>
                <a:gd name="connsiteX71" fmla="*/ 272441 w 325677"/>
                <a:gd name="connsiteY71" fmla="*/ 294361 h 391438"/>
                <a:gd name="connsiteX72" fmla="*/ 269310 w 325677"/>
                <a:gd name="connsiteY72" fmla="*/ 284967 h 391438"/>
                <a:gd name="connsiteX73" fmla="*/ 263047 w 325677"/>
                <a:gd name="connsiteY73" fmla="*/ 275572 h 391438"/>
                <a:gd name="connsiteX74" fmla="*/ 259915 w 325677"/>
                <a:gd name="connsiteY74" fmla="*/ 266178 h 391438"/>
                <a:gd name="connsiteX75" fmla="*/ 250521 w 325677"/>
                <a:gd name="connsiteY75" fmla="*/ 256783 h 391438"/>
                <a:gd name="connsiteX76" fmla="*/ 247389 w 325677"/>
                <a:gd name="connsiteY76" fmla="*/ 247389 h 391438"/>
                <a:gd name="connsiteX77" fmla="*/ 225469 w 325677"/>
                <a:gd name="connsiteY77" fmla="*/ 222337 h 391438"/>
                <a:gd name="connsiteX78" fmla="*/ 216074 w 325677"/>
                <a:gd name="connsiteY78" fmla="*/ 219205 h 391438"/>
                <a:gd name="connsiteX79" fmla="*/ 206680 w 325677"/>
                <a:gd name="connsiteY79" fmla="*/ 209811 h 391438"/>
                <a:gd name="connsiteX80" fmla="*/ 197285 w 325677"/>
                <a:gd name="connsiteY80" fmla="*/ 203548 h 391438"/>
                <a:gd name="connsiteX81" fmla="*/ 184759 w 325677"/>
                <a:gd name="connsiteY81" fmla="*/ 184759 h 391438"/>
                <a:gd name="connsiteX82" fmla="*/ 178496 w 325677"/>
                <a:gd name="connsiteY82" fmla="*/ 175364 h 391438"/>
                <a:gd name="connsiteX83" fmla="*/ 159707 w 325677"/>
                <a:gd name="connsiteY83" fmla="*/ 159707 h 391438"/>
                <a:gd name="connsiteX84" fmla="*/ 147181 w 325677"/>
                <a:gd name="connsiteY84" fmla="*/ 162838 h 391438"/>
                <a:gd name="connsiteX85" fmla="*/ 156576 w 325677"/>
                <a:gd name="connsiteY85" fmla="*/ 172233 h 391438"/>
                <a:gd name="connsiteX86" fmla="*/ 162839 w 325677"/>
                <a:gd name="connsiteY86" fmla="*/ 181627 h 391438"/>
                <a:gd name="connsiteX87" fmla="*/ 172233 w 325677"/>
                <a:gd name="connsiteY87" fmla="*/ 191022 h 391438"/>
                <a:gd name="connsiteX88" fmla="*/ 181628 w 325677"/>
                <a:gd name="connsiteY88" fmla="*/ 212942 h 391438"/>
                <a:gd name="connsiteX89" fmla="*/ 187891 w 325677"/>
                <a:gd name="connsiteY89" fmla="*/ 222337 h 391438"/>
                <a:gd name="connsiteX90" fmla="*/ 194154 w 325677"/>
                <a:gd name="connsiteY90" fmla="*/ 234863 h 391438"/>
                <a:gd name="connsiteX91" fmla="*/ 216074 w 325677"/>
                <a:gd name="connsiteY91" fmla="*/ 263046 h 391438"/>
                <a:gd name="connsiteX92" fmla="*/ 216074 w 325677"/>
                <a:gd name="connsiteY92" fmla="*/ 231731 h 391438"/>
                <a:gd name="connsiteX93" fmla="*/ 212943 w 325677"/>
                <a:gd name="connsiteY93" fmla="*/ 222337 h 391438"/>
                <a:gd name="connsiteX94" fmla="*/ 216074 w 325677"/>
                <a:gd name="connsiteY94" fmla="*/ 237994 h 391438"/>
                <a:gd name="connsiteX95" fmla="*/ 234863 w 325677"/>
                <a:gd name="connsiteY95" fmla="*/ 228600 h 391438"/>
                <a:gd name="connsiteX96" fmla="*/ 250521 w 325677"/>
                <a:gd name="connsiteY96" fmla="*/ 212942 h 391438"/>
                <a:gd name="connsiteX97" fmla="*/ 253652 w 325677"/>
                <a:gd name="connsiteY97" fmla="*/ 200416 h 391438"/>
                <a:gd name="connsiteX98" fmla="*/ 256784 w 325677"/>
                <a:gd name="connsiteY98" fmla="*/ 191022 h 391438"/>
                <a:gd name="connsiteX99" fmla="*/ 259915 w 325677"/>
                <a:gd name="connsiteY99" fmla="*/ 200416 h 391438"/>
                <a:gd name="connsiteX100" fmla="*/ 253652 w 325677"/>
                <a:gd name="connsiteY100" fmla="*/ 191022 h 391438"/>
                <a:gd name="connsiteX101" fmla="*/ 256784 w 325677"/>
                <a:gd name="connsiteY101" fmla="*/ 200416 h 391438"/>
                <a:gd name="connsiteX102" fmla="*/ 272441 w 325677"/>
                <a:gd name="connsiteY102" fmla="*/ 216074 h 391438"/>
                <a:gd name="connsiteX103" fmla="*/ 288099 w 325677"/>
                <a:gd name="connsiteY103" fmla="*/ 237994 h 391438"/>
                <a:gd name="connsiteX104" fmla="*/ 294362 w 325677"/>
                <a:gd name="connsiteY104" fmla="*/ 247389 h 391438"/>
                <a:gd name="connsiteX105" fmla="*/ 303756 w 325677"/>
                <a:gd name="connsiteY105" fmla="*/ 250520 h 391438"/>
                <a:gd name="connsiteX106" fmla="*/ 284967 w 325677"/>
                <a:gd name="connsiteY106" fmla="*/ 259915 h 391438"/>
                <a:gd name="connsiteX107" fmla="*/ 244258 w 325677"/>
                <a:gd name="connsiteY107" fmla="*/ 256783 h 391438"/>
                <a:gd name="connsiteX108" fmla="*/ 222337 w 325677"/>
                <a:gd name="connsiteY108" fmla="*/ 256783 h 39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325677" h="391438">
                  <a:moveTo>
                    <a:pt x="316283" y="391438"/>
                  </a:moveTo>
                  <a:cubicBezTo>
                    <a:pt x="311064" y="387263"/>
                    <a:pt x="305972" y="382922"/>
                    <a:pt x="300625" y="378912"/>
                  </a:cubicBezTo>
                  <a:cubicBezTo>
                    <a:pt x="297614" y="376654"/>
                    <a:pt x="293708" y="375481"/>
                    <a:pt x="291230" y="372649"/>
                  </a:cubicBezTo>
                  <a:cubicBezTo>
                    <a:pt x="286273" y="366984"/>
                    <a:pt x="278704" y="353860"/>
                    <a:pt x="278704" y="353860"/>
                  </a:cubicBezTo>
                  <a:cubicBezTo>
                    <a:pt x="277660" y="350729"/>
                    <a:pt x="276075" y="347728"/>
                    <a:pt x="275573" y="344466"/>
                  </a:cubicBezTo>
                  <a:cubicBezTo>
                    <a:pt x="273978" y="334097"/>
                    <a:pt x="275758" y="323102"/>
                    <a:pt x="272441" y="313150"/>
                  </a:cubicBezTo>
                  <a:cubicBezTo>
                    <a:pt x="271251" y="309580"/>
                    <a:pt x="265938" y="309296"/>
                    <a:pt x="263047" y="306887"/>
                  </a:cubicBezTo>
                  <a:cubicBezTo>
                    <a:pt x="259645" y="304052"/>
                    <a:pt x="256371" y="300989"/>
                    <a:pt x="253652" y="297493"/>
                  </a:cubicBezTo>
                  <a:cubicBezTo>
                    <a:pt x="249031" y="291551"/>
                    <a:pt x="245301" y="284967"/>
                    <a:pt x="241126" y="278704"/>
                  </a:cubicBezTo>
                  <a:cubicBezTo>
                    <a:pt x="239038" y="275572"/>
                    <a:pt x="237524" y="271970"/>
                    <a:pt x="234863" y="269309"/>
                  </a:cubicBezTo>
                  <a:lnTo>
                    <a:pt x="225469" y="259915"/>
                  </a:lnTo>
                  <a:cubicBezTo>
                    <a:pt x="224425" y="256783"/>
                    <a:pt x="225023" y="252439"/>
                    <a:pt x="222337" y="250520"/>
                  </a:cubicBezTo>
                  <a:cubicBezTo>
                    <a:pt x="216965" y="246683"/>
                    <a:pt x="203548" y="244257"/>
                    <a:pt x="203548" y="244257"/>
                  </a:cubicBezTo>
                  <a:cubicBezTo>
                    <a:pt x="202504" y="241126"/>
                    <a:pt x="202020" y="237748"/>
                    <a:pt x="200417" y="234863"/>
                  </a:cubicBezTo>
                  <a:cubicBezTo>
                    <a:pt x="196762" y="228283"/>
                    <a:pt x="190271" y="223215"/>
                    <a:pt x="187891" y="216074"/>
                  </a:cubicBezTo>
                  <a:cubicBezTo>
                    <a:pt x="185803" y="209811"/>
                    <a:pt x="187891" y="199373"/>
                    <a:pt x="181628" y="197285"/>
                  </a:cubicBezTo>
                  <a:lnTo>
                    <a:pt x="162839" y="191022"/>
                  </a:lnTo>
                  <a:cubicBezTo>
                    <a:pt x="159707" y="188934"/>
                    <a:pt x="155439" y="187951"/>
                    <a:pt x="153444" y="184759"/>
                  </a:cubicBezTo>
                  <a:cubicBezTo>
                    <a:pt x="146607" y="173820"/>
                    <a:pt x="150492" y="164952"/>
                    <a:pt x="140918" y="156575"/>
                  </a:cubicBezTo>
                  <a:cubicBezTo>
                    <a:pt x="135253" y="151618"/>
                    <a:pt x="122129" y="144049"/>
                    <a:pt x="122129" y="144049"/>
                  </a:cubicBezTo>
                  <a:cubicBezTo>
                    <a:pt x="121085" y="140918"/>
                    <a:pt x="121332" y="136989"/>
                    <a:pt x="118998" y="134655"/>
                  </a:cubicBezTo>
                  <a:cubicBezTo>
                    <a:pt x="113675" y="129332"/>
                    <a:pt x="100209" y="122129"/>
                    <a:pt x="100209" y="122129"/>
                  </a:cubicBezTo>
                  <a:cubicBezTo>
                    <a:pt x="97109" y="112828"/>
                    <a:pt x="95126" y="101388"/>
                    <a:pt x="87683" y="93945"/>
                  </a:cubicBezTo>
                  <a:cubicBezTo>
                    <a:pt x="85022" y="91284"/>
                    <a:pt x="81420" y="89770"/>
                    <a:pt x="78288" y="87682"/>
                  </a:cubicBezTo>
                  <a:cubicBezTo>
                    <a:pt x="63674" y="65761"/>
                    <a:pt x="72025" y="73068"/>
                    <a:pt x="56367" y="62630"/>
                  </a:cubicBezTo>
                  <a:cubicBezTo>
                    <a:pt x="53610" y="54358"/>
                    <a:pt x="48787" y="37138"/>
                    <a:pt x="40710" y="34446"/>
                  </a:cubicBezTo>
                  <a:lnTo>
                    <a:pt x="31315" y="31315"/>
                  </a:lnTo>
                  <a:cubicBezTo>
                    <a:pt x="28184" y="28183"/>
                    <a:pt x="24640" y="25416"/>
                    <a:pt x="21921" y="21920"/>
                  </a:cubicBezTo>
                  <a:cubicBezTo>
                    <a:pt x="17300" y="15978"/>
                    <a:pt x="16536" y="5511"/>
                    <a:pt x="9395" y="3131"/>
                  </a:cubicBezTo>
                  <a:lnTo>
                    <a:pt x="0" y="0"/>
                  </a:lnTo>
                  <a:cubicBezTo>
                    <a:pt x="867" y="4332"/>
                    <a:pt x="3256" y="19639"/>
                    <a:pt x="6263" y="25052"/>
                  </a:cubicBezTo>
                  <a:cubicBezTo>
                    <a:pt x="9918" y="31632"/>
                    <a:pt x="12526" y="39666"/>
                    <a:pt x="18789" y="43841"/>
                  </a:cubicBezTo>
                  <a:lnTo>
                    <a:pt x="28184" y="50104"/>
                  </a:lnTo>
                  <a:cubicBezTo>
                    <a:pt x="30272" y="53235"/>
                    <a:pt x="31786" y="56837"/>
                    <a:pt x="34447" y="59498"/>
                  </a:cubicBezTo>
                  <a:cubicBezTo>
                    <a:pt x="37108" y="62159"/>
                    <a:pt x="41363" y="62929"/>
                    <a:pt x="43841" y="65761"/>
                  </a:cubicBezTo>
                  <a:cubicBezTo>
                    <a:pt x="69413" y="94987"/>
                    <a:pt x="44625" y="76722"/>
                    <a:pt x="65762" y="90813"/>
                  </a:cubicBezTo>
                  <a:cubicBezTo>
                    <a:pt x="66806" y="93945"/>
                    <a:pt x="67290" y="97322"/>
                    <a:pt x="68893" y="100208"/>
                  </a:cubicBezTo>
                  <a:cubicBezTo>
                    <a:pt x="72549" y="106788"/>
                    <a:pt x="81420" y="118997"/>
                    <a:pt x="81420" y="118997"/>
                  </a:cubicBezTo>
                  <a:cubicBezTo>
                    <a:pt x="89288" y="142605"/>
                    <a:pt x="78676" y="113511"/>
                    <a:pt x="90814" y="137786"/>
                  </a:cubicBezTo>
                  <a:cubicBezTo>
                    <a:pt x="92290" y="140739"/>
                    <a:pt x="92343" y="144295"/>
                    <a:pt x="93946" y="147181"/>
                  </a:cubicBezTo>
                  <a:cubicBezTo>
                    <a:pt x="97602" y="153761"/>
                    <a:pt x="102297" y="159707"/>
                    <a:pt x="106472" y="165970"/>
                  </a:cubicBezTo>
                  <a:cubicBezTo>
                    <a:pt x="108560" y="169101"/>
                    <a:pt x="109165" y="174174"/>
                    <a:pt x="112735" y="175364"/>
                  </a:cubicBezTo>
                  <a:lnTo>
                    <a:pt x="131524" y="181627"/>
                  </a:lnTo>
                  <a:cubicBezTo>
                    <a:pt x="134655" y="179539"/>
                    <a:pt x="140180" y="179054"/>
                    <a:pt x="140918" y="175364"/>
                  </a:cubicBezTo>
                  <a:cubicBezTo>
                    <a:pt x="141656" y="171674"/>
                    <a:pt x="136338" y="169336"/>
                    <a:pt x="134655" y="165970"/>
                  </a:cubicBezTo>
                  <a:cubicBezTo>
                    <a:pt x="121691" y="140041"/>
                    <a:pt x="143209" y="174102"/>
                    <a:pt x="125261" y="147181"/>
                  </a:cubicBezTo>
                  <a:cubicBezTo>
                    <a:pt x="124217" y="150312"/>
                    <a:pt x="122129" y="153274"/>
                    <a:pt x="122129" y="156575"/>
                  </a:cubicBezTo>
                  <a:cubicBezTo>
                    <a:pt x="122129" y="159876"/>
                    <a:pt x="123785" y="163017"/>
                    <a:pt x="125261" y="165970"/>
                  </a:cubicBezTo>
                  <a:cubicBezTo>
                    <a:pt x="131974" y="179395"/>
                    <a:pt x="131225" y="172295"/>
                    <a:pt x="140918" y="184759"/>
                  </a:cubicBezTo>
                  <a:cubicBezTo>
                    <a:pt x="144502" y="189368"/>
                    <a:pt x="157135" y="210370"/>
                    <a:pt x="162839" y="216074"/>
                  </a:cubicBezTo>
                  <a:cubicBezTo>
                    <a:pt x="168911" y="222146"/>
                    <a:pt x="173986" y="222921"/>
                    <a:pt x="181628" y="225468"/>
                  </a:cubicBezTo>
                  <a:cubicBezTo>
                    <a:pt x="183716" y="229643"/>
                    <a:pt x="185489" y="233991"/>
                    <a:pt x="187891" y="237994"/>
                  </a:cubicBezTo>
                  <a:cubicBezTo>
                    <a:pt x="191764" y="244449"/>
                    <a:pt x="196242" y="250520"/>
                    <a:pt x="200417" y="256783"/>
                  </a:cubicBezTo>
                  <a:lnTo>
                    <a:pt x="206680" y="266178"/>
                  </a:lnTo>
                  <a:lnTo>
                    <a:pt x="212943" y="275572"/>
                  </a:lnTo>
                  <a:lnTo>
                    <a:pt x="219206" y="284967"/>
                  </a:lnTo>
                  <a:cubicBezTo>
                    <a:pt x="223143" y="296781"/>
                    <a:pt x="224095" y="302382"/>
                    <a:pt x="234863" y="313150"/>
                  </a:cubicBezTo>
                  <a:cubicBezTo>
                    <a:pt x="237995" y="316282"/>
                    <a:pt x="241423" y="319143"/>
                    <a:pt x="244258" y="322545"/>
                  </a:cubicBezTo>
                  <a:cubicBezTo>
                    <a:pt x="255154" y="335620"/>
                    <a:pt x="244493" y="329931"/>
                    <a:pt x="259915" y="335071"/>
                  </a:cubicBezTo>
                  <a:cubicBezTo>
                    <a:pt x="268645" y="348166"/>
                    <a:pt x="270797" y="354056"/>
                    <a:pt x="281836" y="363255"/>
                  </a:cubicBezTo>
                  <a:cubicBezTo>
                    <a:pt x="284727" y="365664"/>
                    <a:pt x="287864" y="367835"/>
                    <a:pt x="291230" y="369518"/>
                  </a:cubicBezTo>
                  <a:cubicBezTo>
                    <a:pt x="294183" y="370994"/>
                    <a:pt x="297493" y="371605"/>
                    <a:pt x="300625" y="372649"/>
                  </a:cubicBezTo>
                  <a:cubicBezTo>
                    <a:pt x="302713" y="375781"/>
                    <a:pt x="303696" y="380049"/>
                    <a:pt x="306888" y="382044"/>
                  </a:cubicBezTo>
                  <a:cubicBezTo>
                    <a:pt x="312486" y="385543"/>
                    <a:pt x="325677" y="388307"/>
                    <a:pt x="325677" y="388307"/>
                  </a:cubicBezTo>
                  <a:cubicBezTo>
                    <a:pt x="324939" y="385354"/>
                    <a:pt x="321458" y="370065"/>
                    <a:pt x="319414" y="366386"/>
                  </a:cubicBezTo>
                  <a:cubicBezTo>
                    <a:pt x="315758" y="359806"/>
                    <a:pt x="309269" y="354738"/>
                    <a:pt x="306888" y="347597"/>
                  </a:cubicBezTo>
                  <a:cubicBezTo>
                    <a:pt x="302566" y="334633"/>
                    <a:pt x="306502" y="340034"/>
                    <a:pt x="294362" y="331940"/>
                  </a:cubicBezTo>
                  <a:cubicBezTo>
                    <a:pt x="280005" y="310403"/>
                    <a:pt x="284217" y="306009"/>
                    <a:pt x="278704" y="322545"/>
                  </a:cubicBezTo>
                  <a:cubicBezTo>
                    <a:pt x="279748" y="325677"/>
                    <a:pt x="280360" y="328987"/>
                    <a:pt x="281836" y="331940"/>
                  </a:cubicBezTo>
                  <a:cubicBezTo>
                    <a:pt x="283519" y="335306"/>
                    <a:pt x="286909" y="344904"/>
                    <a:pt x="288099" y="341334"/>
                  </a:cubicBezTo>
                  <a:cubicBezTo>
                    <a:pt x="291848" y="330083"/>
                    <a:pt x="284043" y="321159"/>
                    <a:pt x="278704" y="313150"/>
                  </a:cubicBezTo>
                  <a:lnTo>
                    <a:pt x="272441" y="294361"/>
                  </a:lnTo>
                  <a:cubicBezTo>
                    <a:pt x="271397" y="291230"/>
                    <a:pt x="271141" y="287713"/>
                    <a:pt x="269310" y="284967"/>
                  </a:cubicBezTo>
                  <a:cubicBezTo>
                    <a:pt x="267222" y="281835"/>
                    <a:pt x="264730" y="278938"/>
                    <a:pt x="263047" y="275572"/>
                  </a:cubicBezTo>
                  <a:cubicBezTo>
                    <a:pt x="261571" y="272620"/>
                    <a:pt x="261746" y="268924"/>
                    <a:pt x="259915" y="266178"/>
                  </a:cubicBezTo>
                  <a:cubicBezTo>
                    <a:pt x="257458" y="262493"/>
                    <a:pt x="253652" y="259915"/>
                    <a:pt x="250521" y="256783"/>
                  </a:cubicBezTo>
                  <a:cubicBezTo>
                    <a:pt x="249477" y="253652"/>
                    <a:pt x="248992" y="250274"/>
                    <a:pt x="247389" y="247389"/>
                  </a:cubicBezTo>
                  <a:cubicBezTo>
                    <a:pt x="240162" y="234382"/>
                    <a:pt x="237433" y="228319"/>
                    <a:pt x="225469" y="222337"/>
                  </a:cubicBezTo>
                  <a:cubicBezTo>
                    <a:pt x="222516" y="220861"/>
                    <a:pt x="219206" y="220249"/>
                    <a:pt x="216074" y="219205"/>
                  </a:cubicBezTo>
                  <a:cubicBezTo>
                    <a:pt x="212943" y="216074"/>
                    <a:pt x="210082" y="212646"/>
                    <a:pt x="206680" y="209811"/>
                  </a:cubicBezTo>
                  <a:cubicBezTo>
                    <a:pt x="203789" y="207402"/>
                    <a:pt x="199763" y="206380"/>
                    <a:pt x="197285" y="203548"/>
                  </a:cubicBezTo>
                  <a:cubicBezTo>
                    <a:pt x="192328" y="197883"/>
                    <a:pt x="188934" y="191022"/>
                    <a:pt x="184759" y="184759"/>
                  </a:cubicBezTo>
                  <a:cubicBezTo>
                    <a:pt x="182671" y="181627"/>
                    <a:pt x="181157" y="178025"/>
                    <a:pt x="178496" y="175364"/>
                  </a:cubicBezTo>
                  <a:cubicBezTo>
                    <a:pt x="166441" y="163309"/>
                    <a:pt x="172787" y="168426"/>
                    <a:pt x="159707" y="159707"/>
                  </a:cubicBezTo>
                  <a:cubicBezTo>
                    <a:pt x="155532" y="160751"/>
                    <a:pt x="148225" y="158663"/>
                    <a:pt x="147181" y="162838"/>
                  </a:cubicBezTo>
                  <a:cubicBezTo>
                    <a:pt x="146107" y="167135"/>
                    <a:pt x="153741" y="168831"/>
                    <a:pt x="156576" y="172233"/>
                  </a:cubicBezTo>
                  <a:cubicBezTo>
                    <a:pt x="158985" y="175124"/>
                    <a:pt x="160430" y="178736"/>
                    <a:pt x="162839" y="181627"/>
                  </a:cubicBezTo>
                  <a:cubicBezTo>
                    <a:pt x="165674" y="185029"/>
                    <a:pt x="169659" y="187418"/>
                    <a:pt x="172233" y="191022"/>
                  </a:cubicBezTo>
                  <a:cubicBezTo>
                    <a:pt x="183092" y="206225"/>
                    <a:pt x="174814" y="199314"/>
                    <a:pt x="181628" y="212942"/>
                  </a:cubicBezTo>
                  <a:cubicBezTo>
                    <a:pt x="183311" y="216308"/>
                    <a:pt x="186024" y="219069"/>
                    <a:pt x="187891" y="222337"/>
                  </a:cubicBezTo>
                  <a:cubicBezTo>
                    <a:pt x="190207" y="226390"/>
                    <a:pt x="191752" y="230860"/>
                    <a:pt x="194154" y="234863"/>
                  </a:cubicBezTo>
                  <a:cubicBezTo>
                    <a:pt x="205391" y="253591"/>
                    <a:pt x="203561" y="250533"/>
                    <a:pt x="216074" y="263046"/>
                  </a:cubicBezTo>
                  <a:cubicBezTo>
                    <a:pt x="221138" y="247856"/>
                    <a:pt x="220572" y="254222"/>
                    <a:pt x="216074" y="231731"/>
                  </a:cubicBezTo>
                  <a:cubicBezTo>
                    <a:pt x="215427" y="228494"/>
                    <a:pt x="212943" y="219036"/>
                    <a:pt x="212943" y="222337"/>
                  </a:cubicBezTo>
                  <a:cubicBezTo>
                    <a:pt x="212943" y="227659"/>
                    <a:pt x="215030" y="232775"/>
                    <a:pt x="216074" y="237994"/>
                  </a:cubicBezTo>
                  <a:cubicBezTo>
                    <a:pt x="223716" y="235447"/>
                    <a:pt x="228792" y="234671"/>
                    <a:pt x="234863" y="228600"/>
                  </a:cubicBezTo>
                  <a:cubicBezTo>
                    <a:pt x="255736" y="207725"/>
                    <a:pt x="225472" y="229641"/>
                    <a:pt x="250521" y="212942"/>
                  </a:cubicBezTo>
                  <a:cubicBezTo>
                    <a:pt x="251565" y="208767"/>
                    <a:pt x="252470" y="204554"/>
                    <a:pt x="253652" y="200416"/>
                  </a:cubicBezTo>
                  <a:cubicBezTo>
                    <a:pt x="254559" y="197242"/>
                    <a:pt x="253483" y="191022"/>
                    <a:pt x="256784" y="191022"/>
                  </a:cubicBezTo>
                  <a:cubicBezTo>
                    <a:pt x="260085" y="191022"/>
                    <a:pt x="263216" y="200416"/>
                    <a:pt x="259915" y="200416"/>
                  </a:cubicBezTo>
                  <a:cubicBezTo>
                    <a:pt x="256152" y="200416"/>
                    <a:pt x="255740" y="194153"/>
                    <a:pt x="253652" y="191022"/>
                  </a:cubicBezTo>
                  <a:cubicBezTo>
                    <a:pt x="253652" y="191022"/>
                    <a:pt x="254953" y="197670"/>
                    <a:pt x="256784" y="200416"/>
                  </a:cubicBezTo>
                  <a:cubicBezTo>
                    <a:pt x="265135" y="212942"/>
                    <a:pt x="259915" y="207723"/>
                    <a:pt x="272441" y="216074"/>
                  </a:cubicBezTo>
                  <a:cubicBezTo>
                    <a:pt x="287210" y="238226"/>
                    <a:pt x="268665" y="210787"/>
                    <a:pt x="288099" y="237994"/>
                  </a:cubicBezTo>
                  <a:cubicBezTo>
                    <a:pt x="290287" y="241057"/>
                    <a:pt x="291423" y="245038"/>
                    <a:pt x="294362" y="247389"/>
                  </a:cubicBezTo>
                  <a:cubicBezTo>
                    <a:pt x="296939" y="249451"/>
                    <a:pt x="300625" y="249476"/>
                    <a:pt x="303756" y="250520"/>
                  </a:cubicBezTo>
                  <a:cubicBezTo>
                    <a:pt x="299006" y="253687"/>
                    <a:pt x="291449" y="259915"/>
                    <a:pt x="284967" y="259915"/>
                  </a:cubicBezTo>
                  <a:cubicBezTo>
                    <a:pt x="271357" y="259915"/>
                    <a:pt x="257851" y="257463"/>
                    <a:pt x="244258" y="256783"/>
                  </a:cubicBezTo>
                  <a:cubicBezTo>
                    <a:pt x="236960" y="256418"/>
                    <a:pt x="229644" y="256783"/>
                    <a:pt x="222337" y="25678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12969" y="2808352"/>
            <a:ext cx="1010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NOAA/GMD</a:t>
            </a:r>
          </a:p>
          <a:p>
            <a:r>
              <a:rPr lang="en-US" sz="1100" i="1" dirty="0" smtClean="0"/>
              <a:t>In situ &amp; flasks</a:t>
            </a:r>
            <a:endParaRPr lang="en-US" sz="11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4707099" y="278310"/>
            <a:ext cx="436161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CFC-11:</a:t>
            </a:r>
          </a:p>
          <a:p>
            <a:pPr marL="342900" indent="-342900">
              <a:buFont typeface="Wingdings"/>
              <a:buChar char="à"/>
              <a:tabLst>
                <a:tab pos="914400" algn="l"/>
              </a:tabLst>
            </a:pPr>
            <a:r>
              <a:rPr lang="en-US" sz="2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Second most abundant ODS; accounts </a:t>
            </a:r>
            <a:r>
              <a:rPr lang="en-US" sz="2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20-25% of</a:t>
            </a:r>
          </a:p>
          <a:p>
            <a:pPr>
              <a:tabLst>
                <a:tab pos="914400" algn="l"/>
              </a:tabLst>
            </a:pPr>
            <a:r>
              <a:rPr lang="en-US" sz="2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ozone-depleting chlorine </a:t>
            </a:r>
            <a:endParaRPr lang="en-US" sz="2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914400" algn="l"/>
              </a:tabLst>
            </a:pPr>
            <a:endParaRPr lang="en-US" sz="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463550">
              <a:tabLst>
                <a:tab pos="914400" algn="l"/>
              </a:tabLst>
            </a:pPr>
            <a:r>
              <a:rPr lang="en-US" sz="2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Was t</a:t>
            </a:r>
            <a:r>
              <a:rPr lang="en-US" sz="2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contributor to the </a:t>
            </a:r>
            <a:r>
              <a:rPr lang="en-US" sz="2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decline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2007-2012</a:t>
            </a:r>
          </a:p>
          <a:p>
            <a:pPr>
              <a:tabLst>
                <a:tab pos="914400" algn="l"/>
              </a:tabLst>
            </a:pPr>
            <a:endParaRPr lang="en-US" sz="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/>
              <a:buChar char="à"/>
              <a:tabLst>
                <a:tab pos="914400" algn="l"/>
              </a:tabLst>
            </a:pPr>
            <a:r>
              <a:rPr lang="en-US" sz="2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While production was reportedly phased out in 2010, </a:t>
            </a:r>
            <a:r>
              <a:rPr lang="en-US" sz="2000" b="1" i="1" dirty="0" smtClean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significant emissions persist,</a:t>
            </a:r>
            <a:r>
              <a:rPr lang="en-US" sz="2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 from a foam “bank” of ~900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currently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731" y="3552202"/>
            <a:ext cx="4621981" cy="330579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26090" y="4665628"/>
            <a:ext cx="8194613" cy="16312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After a production phase-out: </a:t>
            </a:r>
          </a:p>
          <a:p>
            <a:pPr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concentration decline 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should 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have accelerated</a:t>
            </a:r>
            <a:endParaRPr 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tabLst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as bank becomes depleted by emissions…</a:t>
            </a:r>
          </a:p>
          <a:p>
            <a:pPr>
              <a:tabLst>
                <a:tab pos="914400" algn="l"/>
              </a:tabLs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(the zero-emission limit is 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2%/</a:t>
            </a:r>
            <a:r>
              <a:rPr lang="en-US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yr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given its 50 </a:t>
            </a:r>
            <a:r>
              <a:rPr lang="en-US" sz="20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yr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lifetime)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-597008" y="1690750"/>
            <a:ext cx="2365556" cy="373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Concentration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(hemispheric mean </a:t>
            </a:r>
            <a:r>
              <a:rPr lang="en-US" sz="1600" dirty="0" err="1" smtClean="0">
                <a:solidFill>
                  <a:schemeClr val="tx1"/>
                </a:solidFill>
              </a:rPr>
              <a:t>ppt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3213206" y="1502629"/>
            <a:ext cx="293355" cy="63700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26422" y="510500"/>
            <a:ext cx="135165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Reported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production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phase-out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0219" y="589395"/>
            <a:ext cx="4365523" cy="6180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3" y="606119"/>
            <a:ext cx="4287645" cy="625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34836" y="95081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5979" y="129840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SH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6633" y="3069771"/>
            <a:ext cx="85411" cy="10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15497" y="3126715"/>
            <a:ext cx="85411" cy="10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238713" y="3170207"/>
            <a:ext cx="85411" cy="9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45878" y="4674110"/>
            <a:ext cx="85411" cy="9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01925" y="4756074"/>
            <a:ext cx="152442" cy="138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86449" y="4692433"/>
            <a:ext cx="85411" cy="90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636728" y="455007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458588" y="456839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238713" y="435387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5" name="Rectangle 44"/>
          <p:cNvSpPr/>
          <p:nvPr/>
        </p:nvSpPr>
        <p:spPr>
          <a:xfrm rot="16200000">
            <a:off x="-597007" y="3945780"/>
            <a:ext cx="2365556" cy="373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Global rate (per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yr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-136326" y="5457825"/>
            <a:ext cx="1503185" cy="480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Difference 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(N – S;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ppt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6815" y="3295291"/>
            <a:ext cx="4175185" cy="1733909"/>
          </a:xfrm>
          <a:custGeom>
            <a:avLst/>
            <a:gdLst>
              <a:gd name="connsiteX0" fmla="*/ 0 w 4175185"/>
              <a:gd name="connsiteY0" fmla="*/ 17252 h 1733909"/>
              <a:gd name="connsiteX1" fmla="*/ 802257 w 4175185"/>
              <a:gd name="connsiteY1" fmla="*/ 43132 h 1733909"/>
              <a:gd name="connsiteX2" fmla="*/ 836762 w 4175185"/>
              <a:gd name="connsiteY2" fmla="*/ 0 h 1733909"/>
              <a:gd name="connsiteX3" fmla="*/ 4175185 w 4175185"/>
              <a:gd name="connsiteY3" fmla="*/ 0 h 1733909"/>
              <a:gd name="connsiteX4" fmla="*/ 4175185 w 4175185"/>
              <a:gd name="connsiteY4" fmla="*/ 1647645 h 1733909"/>
              <a:gd name="connsiteX5" fmla="*/ 793630 w 4175185"/>
              <a:gd name="connsiteY5" fmla="*/ 1639018 h 1733909"/>
              <a:gd name="connsiteX6" fmla="*/ 776377 w 4175185"/>
              <a:gd name="connsiteY6" fmla="*/ 1733909 h 1733909"/>
              <a:gd name="connsiteX7" fmla="*/ 8627 w 4175185"/>
              <a:gd name="connsiteY7" fmla="*/ 1733909 h 1733909"/>
              <a:gd name="connsiteX8" fmla="*/ 0 w 4175185"/>
              <a:gd name="connsiteY8" fmla="*/ 17252 h 173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5185" h="1733909">
                <a:moveTo>
                  <a:pt x="0" y="17252"/>
                </a:moveTo>
                <a:lnTo>
                  <a:pt x="802257" y="43132"/>
                </a:lnTo>
                <a:lnTo>
                  <a:pt x="836762" y="0"/>
                </a:lnTo>
                <a:lnTo>
                  <a:pt x="4175185" y="0"/>
                </a:lnTo>
                <a:lnTo>
                  <a:pt x="4175185" y="1647645"/>
                </a:lnTo>
                <a:lnTo>
                  <a:pt x="793630" y="1639018"/>
                </a:lnTo>
                <a:lnTo>
                  <a:pt x="776377" y="1733909"/>
                </a:lnTo>
                <a:lnTo>
                  <a:pt x="8627" y="1733909"/>
                </a:lnTo>
                <a:cubicBezTo>
                  <a:pt x="5751" y="1161690"/>
                  <a:pt x="2876" y="589471"/>
                  <a:pt x="0" y="172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362309" y="4934309"/>
            <a:ext cx="4183812" cy="1794295"/>
          </a:xfrm>
          <a:custGeom>
            <a:avLst/>
            <a:gdLst>
              <a:gd name="connsiteX0" fmla="*/ 836763 w 4183812"/>
              <a:gd name="connsiteY0" fmla="*/ 0 h 1794295"/>
              <a:gd name="connsiteX1" fmla="*/ 4183812 w 4183812"/>
              <a:gd name="connsiteY1" fmla="*/ 0 h 1794295"/>
              <a:gd name="connsiteX2" fmla="*/ 4175185 w 4183812"/>
              <a:gd name="connsiteY2" fmla="*/ 1794295 h 1794295"/>
              <a:gd name="connsiteX3" fmla="*/ 0 w 4183812"/>
              <a:gd name="connsiteY3" fmla="*/ 1794295 h 1794295"/>
              <a:gd name="connsiteX4" fmla="*/ 43133 w 4183812"/>
              <a:gd name="connsiteY4" fmla="*/ 293299 h 1794295"/>
              <a:gd name="connsiteX5" fmla="*/ 526212 w 4183812"/>
              <a:gd name="connsiteY5" fmla="*/ 284672 h 1794295"/>
              <a:gd name="connsiteX6" fmla="*/ 560717 w 4183812"/>
              <a:gd name="connsiteY6" fmla="*/ 181155 h 1794295"/>
              <a:gd name="connsiteX7" fmla="*/ 836763 w 4183812"/>
              <a:gd name="connsiteY7" fmla="*/ 189782 h 1794295"/>
              <a:gd name="connsiteX8" fmla="*/ 836763 w 4183812"/>
              <a:gd name="connsiteY8" fmla="*/ 0 h 179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3812" h="1794295">
                <a:moveTo>
                  <a:pt x="836763" y="0"/>
                </a:moveTo>
                <a:lnTo>
                  <a:pt x="4183812" y="0"/>
                </a:lnTo>
                <a:cubicBezTo>
                  <a:pt x="4180936" y="598098"/>
                  <a:pt x="4178061" y="1196197"/>
                  <a:pt x="4175185" y="1794295"/>
                </a:cubicBezTo>
                <a:lnTo>
                  <a:pt x="0" y="1794295"/>
                </a:lnTo>
                <a:lnTo>
                  <a:pt x="43133" y="293299"/>
                </a:lnTo>
                <a:lnTo>
                  <a:pt x="526212" y="284672"/>
                </a:lnTo>
                <a:lnTo>
                  <a:pt x="560717" y="181155"/>
                </a:lnTo>
                <a:lnTo>
                  <a:pt x="836763" y="189782"/>
                </a:lnTo>
                <a:lnTo>
                  <a:pt x="83676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83236" y="3275203"/>
            <a:ext cx="33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1995         2000        2005        2010        2015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88994" y="4928527"/>
            <a:ext cx="33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1995         2000        2005        2010        2015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4723" y="25967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625763" y="28316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117588" y="30522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150221" y="23907"/>
            <a:ext cx="3721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CFC-11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0219" y="3552202"/>
            <a:ext cx="4621981" cy="330579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12969" y="2808352"/>
            <a:ext cx="1010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NOAA/GMD</a:t>
            </a:r>
          </a:p>
          <a:p>
            <a:r>
              <a:rPr lang="en-US" sz="1100" i="1" dirty="0" smtClean="0"/>
              <a:t>In situ &amp; flasks</a:t>
            </a:r>
            <a:endParaRPr lang="en-US" sz="11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406534" y="2274870"/>
            <a:ext cx="128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Expectation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76979" y="2617023"/>
            <a:ext cx="723171" cy="138499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44427" y="637639"/>
            <a:ext cx="438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Hemispheric mean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concentration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16200000">
            <a:off x="-597008" y="1690750"/>
            <a:ext cx="2365556" cy="373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Concentration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(hemispheric mean </a:t>
            </a:r>
            <a:r>
              <a:rPr lang="en-US" sz="1600" dirty="0" err="1" smtClean="0">
                <a:solidFill>
                  <a:schemeClr val="tx1"/>
                </a:solidFill>
              </a:rPr>
              <a:t>ppt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3213206" y="1502629"/>
            <a:ext cx="293355" cy="63700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826422" y="510500"/>
            <a:ext cx="135165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Reported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production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phase-out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27923</TotalTime>
  <Words>3483</Words>
  <Application>Microsoft Office PowerPoint</Application>
  <PresentationFormat>On-screen Show (4:3)</PresentationFormat>
  <Paragraphs>849</Paragraphs>
  <Slides>47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Georgia</vt:lpstr>
      <vt:lpstr>Helvetica</vt:lpstr>
      <vt:lpstr>Symbol</vt:lpstr>
      <vt:lpstr>Times New Roman</vt:lpstr>
      <vt:lpstr>Wingdings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Rigby et al., 2019: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Montzka</dc:creator>
  <cp:lastModifiedBy>Steve Montzka</cp:lastModifiedBy>
  <cp:revision>1751</cp:revision>
  <cp:lastPrinted>2016-05-13T21:19:03Z</cp:lastPrinted>
  <dcterms:created xsi:type="dcterms:W3CDTF">2016-04-19T16:50:03Z</dcterms:created>
  <dcterms:modified xsi:type="dcterms:W3CDTF">2020-02-27T13:46:39Z</dcterms:modified>
</cp:coreProperties>
</file>