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58" r:id="rId3"/>
    <p:sldId id="456" r:id="rId4"/>
    <p:sldId id="388" r:id="rId5"/>
    <p:sldId id="437" r:id="rId6"/>
    <p:sldId id="438" r:id="rId7"/>
    <p:sldId id="443" r:id="rId8"/>
    <p:sldId id="439" r:id="rId9"/>
    <p:sldId id="441" r:id="rId10"/>
    <p:sldId id="440" r:id="rId11"/>
    <p:sldId id="431" r:id="rId12"/>
    <p:sldId id="432" r:id="rId13"/>
    <p:sldId id="433" r:id="rId14"/>
    <p:sldId id="434" r:id="rId15"/>
    <p:sldId id="444" r:id="rId16"/>
    <p:sldId id="454" r:id="rId17"/>
    <p:sldId id="435" r:id="rId18"/>
    <p:sldId id="436" r:id="rId19"/>
    <p:sldId id="390" r:id="rId20"/>
  </p:sldIdLst>
  <p:sldSz cx="12192000" cy="68580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7C"/>
    <a:srgbClr val="8D0000"/>
    <a:srgbClr val="B90000"/>
    <a:srgbClr val="7F3E1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72" autoAdjust="0"/>
    <p:restoredTop sz="94660"/>
  </p:normalViewPr>
  <p:slideViewPr>
    <p:cSldViewPr>
      <p:cViewPr varScale="1">
        <p:scale>
          <a:sx n="59" d="100"/>
          <a:sy n="59" d="100"/>
        </p:scale>
        <p:origin x="8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028843" cy="3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543" y="1"/>
            <a:ext cx="4028843" cy="3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59186"/>
            <a:ext cx="4028843" cy="3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543" y="6659186"/>
            <a:ext cx="4028843" cy="3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fld id="{EE0CE762-0A18-6249-9CA5-DE404A132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04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028843" cy="3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543" y="1"/>
            <a:ext cx="4028843" cy="3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11400" y="528638"/>
            <a:ext cx="46736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047" y="3330175"/>
            <a:ext cx="7436314" cy="315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59186"/>
            <a:ext cx="4028843" cy="3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543" y="6659186"/>
            <a:ext cx="4028843" cy="3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fld id="{199A51DD-06F9-6D48-9F46-1A45ABCC0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5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E559F4-F909-EB4B-8D82-27DBBF9C369A}" type="slidenum">
              <a:rPr lang="en-US"/>
              <a:pPr/>
              <a:t>5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8638"/>
            <a:ext cx="4673600" cy="2628900"/>
          </a:xfrm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B808E-6F12-C14B-8B5F-46D9D556B118}" type="slidenum">
              <a:rPr lang="en-US"/>
              <a:pPr/>
              <a:t>6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8638"/>
            <a:ext cx="4673600" cy="2628900"/>
          </a:xfrm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7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19F3E4-A475-4782-AC67-F1B89BA046CE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134147" name="Rectangle 7"/>
          <p:cNvSpPr txBox="1">
            <a:spLocks noGrp="1"/>
          </p:cNvSpPr>
          <p:nvPr/>
        </p:nvSpPr>
        <p:spPr bwMode="auto">
          <a:xfrm>
            <a:off x="3909985" y="8685214"/>
            <a:ext cx="299120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EC4782F-908E-43AC-96F8-42C4A2A8B0FF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8638"/>
            <a:ext cx="4673600" cy="2628900"/>
          </a:xfrm>
          <a:solidFill>
            <a:srgbClr val="FFFFFF"/>
          </a:solidFill>
          <a:ln/>
        </p:spPr>
      </p:sp>
      <p:sp>
        <p:nvSpPr>
          <p:cNvPr id="134149" name="Rectangle 3"/>
          <p:cNvSpPr>
            <a:spLocks noGrp="1"/>
          </p:cNvSpPr>
          <p:nvPr>
            <p:ph type="body" idx="1"/>
          </p:nvPr>
        </p:nvSpPr>
        <p:spPr>
          <a:xfrm>
            <a:off x="690281" y="4343401"/>
            <a:ext cx="5522233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759547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19F3E4-A475-4782-AC67-F1B89BA046CE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134147" name="Rectangle 7"/>
          <p:cNvSpPr txBox="1">
            <a:spLocks noGrp="1"/>
          </p:cNvSpPr>
          <p:nvPr/>
        </p:nvSpPr>
        <p:spPr bwMode="auto">
          <a:xfrm>
            <a:off x="3909985" y="8685214"/>
            <a:ext cx="299120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EC4782F-908E-43AC-96F8-42C4A2A8B0FF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8638"/>
            <a:ext cx="4673600" cy="2628900"/>
          </a:xfrm>
          <a:solidFill>
            <a:srgbClr val="FFFFFF"/>
          </a:solidFill>
          <a:ln/>
        </p:spPr>
      </p:sp>
      <p:sp>
        <p:nvSpPr>
          <p:cNvPr id="134149" name="Rectangle 3"/>
          <p:cNvSpPr>
            <a:spLocks noGrp="1"/>
          </p:cNvSpPr>
          <p:nvPr>
            <p:ph type="body" idx="1"/>
          </p:nvPr>
        </p:nvSpPr>
        <p:spPr>
          <a:xfrm>
            <a:off x="690281" y="4343401"/>
            <a:ext cx="5522233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3145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19F3E4-A475-4782-AC67-F1B89BA046CE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134147" name="Rectangle 7"/>
          <p:cNvSpPr txBox="1">
            <a:spLocks noGrp="1"/>
          </p:cNvSpPr>
          <p:nvPr/>
        </p:nvSpPr>
        <p:spPr bwMode="auto">
          <a:xfrm>
            <a:off x="3909985" y="8685214"/>
            <a:ext cx="299120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EC4782F-908E-43AC-96F8-42C4A2A8B0FF}" type="slidenum">
              <a:rPr lang="en-US" altLang="en-US" sz="1200"/>
              <a:pPr algn="r" eaLnBrk="1" hangingPunct="1"/>
              <a:t>16</a:t>
            </a:fld>
            <a:endParaRPr lang="en-US" altLang="en-US" sz="1200"/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8638"/>
            <a:ext cx="4673600" cy="2628900"/>
          </a:xfrm>
          <a:solidFill>
            <a:srgbClr val="FFFFFF"/>
          </a:solidFill>
          <a:ln/>
        </p:spPr>
      </p:sp>
      <p:sp>
        <p:nvSpPr>
          <p:cNvPr id="134149" name="Rectangle 3"/>
          <p:cNvSpPr>
            <a:spLocks noGrp="1"/>
          </p:cNvSpPr>
          <p:nvPr>
            <p:ph type="body" idx="1"/>
          </p:nvPr>
        </p:nvSpPr>
        <p:spPr>
          <a:xfrm>
            <a:off x="690281" y="4343401"/>
            <a:ext cx="5522233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116646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90FA2-95FA-EC4D-9679-B5E831CF0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9BB5A-C110-4E4E-B2A5-6AD1382DD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F756-45E7-144D-99C1-A6D87F0A8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3B54D-B99E-5745-A2CC-9FD248738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A5BC3-D362-4648-8F02-86AB5C660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EB6C8-8E9D-0249-A13F-2E1FBE743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2A479-31C8-2B40-A44C-244D583D8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15D11-8A13-5947-8D08-E0E6EC229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AFB9D-9874-CA44-AA62-44661E82F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6A5BC-F832-094C-B8D2-F0157CCE4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FC98C-9B1A-6F4D-B288-FAF32AFC9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6DD4D-71B3-5C46-816D-632BACBD0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AD56E1-4800-214B-8B54-E9EC7E38D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yesican-science.ca/discover_2006_2/images/hammer2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physics.phy-astr.gsu.edu/hbase/mechanics/n2ext.html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81961"/>
            <a:ext cx="9144000" cy="4523639"/>
          </a:xfrm>
          <a:prstGeom prst="rect">
            <a:avLst/>
          </a:prstGeom>
        </p:spPr>
      </p:pic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-32105"/>
            <a:ext cx="6953250" cy="792162"/>
          </a:xfrm>
          <a:noFill/>
        </p:spPr>
        <p:txBody>
          <a:bodyPr/>
          <a:lstStyle/>
          <a:p>
            <a:pPr algn="l" eaLnBrk="1" hangingPunct="1"/>
            <a:r>
              <a:rPr lang="en-US" sz="3600" dirty="0">
                <a:solidFill>
                  <a:schemeClr val="tx1"/>
                </a:solidFill>
              </a:rPr>
              <a:t>PHY131H1F</a:t>
            </a:r>
            <a:r>
              <a:rPr lang="en-US" sz="3600" dirty="0">
                <a:solidFill>
                  <a:schemeClr val="tx1"/>
                </a:solidFill>
                <a:latin typeface="Times New Roman" charset="0"/>
              </a:rPr>
              <a:t>  - Class 14</a:t>
            </a:r>
            <a:endParaRPr lang="en-US" sz="28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338077" y="781828"/>
            <a:ext cx="922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CA" sz="2800" kern="0" dirty="0">
                <a:latin typeface="+mn-lt"/>
                <a:ea typeface="+mn-ea"/>
                <a:cs typeface="+mn-cs"/>
              </a:rPr>
              <a:t>Today, we are starting Chapter 9 on Momentum: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sz="2800" kern="0" dirty="0">
                <a:latin typeface="+mn-lt"/>
                <a:ea typeface="+mn-ea"/>
                <a:cs typeface="+mn-cs"/>
              </a:rPr>
              <a:t>Centre of Mass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sz="2800" kern="0" dirty="0">
                <a:latin typeface="+mn-lt"/>
                <a:ea typeface="+mn-ea"/>
                <a:cs typeface="+mn-cs"/>
              </a:rPr>
              <a:t>Momentum of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077" y="6581001"/>
            <a:ext cx="11515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http://www.chegg.com/homework-help/questions-and-answers/grand-jete-classic-ballet-manoeuvre-dancer-executes-horizontal-leap-moving-arms-legs--cent-q5975347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_24Figureb-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1" y="838200"/>
            <a:ext cx="5567363" cy="4454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 smtClean="0"/>
              <a:t>Gravitational Torque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5181600"/>
            <a:ext cx="9601200" cy="16764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/>
              <a:t>When calculating the torque due to gravity, you may treat the object as if all its mass were concentrated at the centre of mass.</a:t>
            </a:r>
          </a:p>
          <a:p>
            <a:r>
              <a:rPr lang="en-US" sz="2400" dirty="0"/>
              <a:t>More about this in Chapter 10!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609600"/>
            <a:ext cx="838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300" dirty="0"/>
              <a:t>Chapter 9 big idea:</a:t>
            </a:r>
            <a:br>
              <a:rPr lang="en-US" sz="3300" dirty="0"/>
            </a:br>
            <a:r>
              <a:rPr lang="en-US" sz="3300" dirty="0"/>
              <a:t> “Conservation of Momentum”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743200"/>
            <a:ext cx="8229600" cy="1676400"/>
          </a:xfrm>
        </p:spPr>
        <p:txBody>
          <a:bodyPr/>
          <a:lstStyle/>
          <a:p>
            <a:pPr eaLnBrk="1" hangingPunct="1"/>
            <a:r>
              <a:rPr lang="en-US" dirty="0" smtClean="0"/>
              <a:t>If the system is isolated, meaning that there is no external net-force acting on the system, then: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582079"/>
              </p:ext>
            </p:extLst>
          </p:nvPr>
        </p:nvGraphicFramePr>
        <p:xfrm>
          <a:off x="4402138" y="4213225"/>
          <a:ext cx="12938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Equation" r:id="rId3" imgW="457200" imgH="266400" progId="Equation.3">
                  <p:embed/>
                </p:oleObj>
              </mc:Choice>
              <mc:Fallback>
                <p:oleObj name="Equation" r:id="rId3" imgW="4572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138" y="4213225"/>
                        <a:ext cx="1293812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66800" y="51816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kern="0" dirty="0">
                <a:latin typeface="+mn-lt"/>
                <a:ea typeface="+mn-ea"/>
                <a:cs typeface="+mn-cs"/>
              </a:rPr>
              <a:t>This means the momentum is “conserved”; it doesn’t change over time.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529851"/>
              </p:ext>
            </p:extLst>
          </p:nvPr>
        </p:nvGraphicFramePr>
        <p:xfrm>
          <a:off x="3716339" y="2079625"/>
          <a:ext cx="4270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5" imgW="152280" imgH="203040" progId="Equation.3">
                  <p:embed/>
                </p:oleObj>
              </mc:Choice>
              <mc:Fallback>
                <p:oleObj name="Equation" r:id="rId5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9" y="2079625"/>
                        <a:ext cx="42703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66800" y="16002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ea typeface="+mn-ea"/>
                <a:cs typeface="+mn-cs"/>
              </a:rPr>
              <a:t>A system of particles has a total momentum,</a:t>
            </a:r>
          </a:p>
        </p:txBody>
      </p:sp>
    </p:spTree>
    <p:extLst>
      <p:ext uri="{BB962C8B-B14F-4D97-AF65-F5344CB8AC3E}">
        <p14:creationId xmlns:p14="http://schemas.microsoft.com/office/powerpoint/2010/main" val="129945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316598"/>
                </a:solidFill>
              </a:rPr>
              <a:t>Chapter 9 summary:</a:t>
            </a:r>
          </a:p>
        </p:txBody>
      </p:sp>
      <p:pic>
        <p:nvPicPr>
          <p:cNvPr id="24579" name="Picture 3" descr="Pages from M09_KNIG7366_02_SE_C09_Page_23_1"/>
          <p:cNvPicPr>
            <a:picLocks noChangeAspect="1" noChangeArrowheads="1"/>
          </p:cNvPicPr>
          <p:nvPr/>
        </p:nvPicPr>
        <p:blipFill>
          <a:blip r:embed="rId2"/>
          <a:srcRect r="51489"/>
          <a:stretch>
            <a:fillRect/>
          </a:stretch>
        </p:blipFill>
        <p:spPr bwMode="auto">
          <a:xfrm>
            <a:off x="1600200" y="1179514"/>
            <a:ext cx="87630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70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3352800"/>
          </a:xfrm>
        </p:spPr>
        <p:txBody>
          <a:bodyPr/>
          <a:lstStyle/>
          <a:p>
            <a:pPr eaLnBrk="1" hangingPunct="1"/>
            <a:r>
              <a:rPr lang="en-US" dirty="0" smtClean="0"/>
              <a:t>Two particles collide, one of which was initially moving, and the other initially at rest.  Is it possible for </a:t>
            </a:r>
            <a:r>
              <a:rPr lang="en-US" i="1" dirty="0" smtClean="0"/>
              <a:t>both </a:t>
            </a:r>
            <a:r>
              <a:rPr lang="en-US" dirty="0" smtClean="0"/>
              <a:t>particles to be at rest after the collision? [Assume no outside forces act on the particles.]</a:t>
            </a:r>
          </a:p>
          <a:p>
            <a:pPr eaLnBrk="1" hangingPunct="1">
              <a:buFontTx/>
              <a:buAutoNum type="alphaUcPeriod"/>
            </a:pPr>
            <a:r>
              <a:rPr lang="en-US" dirty="0" smtClean="0"/>
              <a:t>Yes</a:t>
            </a:r>
          </a:p>
          <a:p>
            <a:pPr eaLnBrk="1" hangingPunct="1">
              <a:buFontTx/>
              <a:buAutoNum type="alphaUcPeriod"/>
            </a:pPr>
            <a:r>
              <a:rPr lang="en-US" dirty="0" smtClean="0"/>
              <a:t>No</a:t>
            </a:r>
          </a:p>
        </p:txBody>
      </p:sp>
      <p:sp>
        <p:nvSpPr>
          <p:cNvPr id="3" name="Rectangle 39"/>
          <p:cNvSpPr>
            <a:spLocks noChangeArrowheads="1"/>
          </p:cNvSpPr>
          <p:nvPr/>
        </p:nvSpPr>
        <p:spPr bwMode="auto">
          <a:xfrm>
            <a:off x="1600201" y="88900"/>
            <a:ext cx="74072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Learning </a:t>
            </a:r>
            <a:r>
              <a:rPr lang="en-US" altLang="en-US" dirty="0" err="1"/>
              <a:t>Catalytics</a:t>
            </a:r>
            <a:r>
              <a:rPr lang="en-US" altLang="en-US" dirty="0"/>
              <a:t> </a:t>
            </a:r>
            <a:r>
              <a:rPr lang="en-US" altLang="en-US" dirty="0" smtClean="0"/>
              <a:t>Question 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935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3352800"/>
          </a:xfrm>
        </p:spPr>
        <p:txBody>
          <a:bodyPr/>
          <a:lstStyle/>
          <a:p>
            <a:pPr eaLnBrk="1" hangingPunct="1"/>
            <a:r>
              <a:rPr lang="en-US" dirty="0" smtClean="0"/>
              <a:t>Two particles collide, one of which was initially moving, and the other initially at rest.  Is it possible for </a:t>
            </a:r>
            <a:r>
              <a:rPr lang="en-US" i="1" dirty="0" smtClean="0"/>
              <a:t>one </a:t>
            </a:r>
            <a:r>
              <a:rPr lang="en-US" dirty="0" smtClean="0"/>
              <a:t>particle to be at rest after the collision? [Assume no outside forces act on the particles.]</a:t>
            </a:r>
          </a:p>
          <a:p>
            <a:pPr eaLnBrk="1" hangingPunct="1">
              <a:buFontTx/>
              <a:buAutoNum type="alphaUcPeriod"/>
            </a:pPr>
            <a:r>
              <a:rPr lang="en-US" dirty="0" smtClean="0"/>
              <a:t>Yes</a:t>
            </a:r>
          </a:p>
          <a:p>
            <a:pPr eaLnBrk="1" hangingPunct="1">
              <a:buFontTx/>
              <a:buAutoNum type="alphaUcPeriod"/>
            </a:pPr>
            <a:r>
              <a:rPr lang="en-US" dirty="0" smtClean="0"/>
              <a:t>No</a:t>
            </a:r>
          </a:p>
        </p:txBody>
      </p:sp>
      <p:sp>
        <p:nvSpPr>
          <p:cNvPr id="3" name="Rectangle 39"/>
          <p:cNvSpPr>
            <a:spLocks noChangeArrowheads="1"/>
          </p:cNvSpPr>
          <p:nvPr/>
        </p:nvSpPr>
        <p:spPr bwMode="auto">
          <a:xfrm>
            <a:off x="1600201" y="88900"/>
            <a:ext cx="74072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Learning </a:t>
            </a:r>
            <a:r>
              <a:rPr lang="en-US" altLang="en-US" dirty="0" err="1"/>
              <a:t>Catalytics</a:t>
            </a:r>
            <a:r>
              <a:rPr lang="en-US" altLang="en-US" dirty="0"/>
              <a:t> </a:t>
            </a:r>
            <a:r>
              <a:rPr lang="en-US" altLang="en-US" dirty="0" smtClean="0"/>
              <a:t>Question 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963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7"/>
          <p:cNvSpPr>
            <a:spLocks/>
          </p:cNvSpPr>
          <p:nvPr/>
        </p:nvSpPr>
        <p:spPr bwMode="auto">
          <a:xfrm>
            <a:off x="228600" y="152400"/>
            <a:ext cx="5867401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519113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519113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519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519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519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yellow Hummer (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3900 kg) was driving South and collided with a blue Toyota (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1200 kg) which was driving East.  The speed limit on both roads is 50 km/hr.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collision, the two cars stuck together and the combined mass skidded along the ground.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police measure that the skid marks are a line 10 m long, angled 32°East of South.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coefficient of kinetic friction between rubber and road is 0.8.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fast were the cars going before the collision?  Who is at fault?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199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74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114800"/>
            <a:ext cx="287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Two ice skaters, Paula and Ricardo, push off from each other.  They were both initially at rest.  Ricardo has a greater mass than Paula.  Which skater has the greater magnitude of momentum after the push-off?</a:t>
            </a:r>
          </a:p>
          <a:p>
            <a:pPr eaLnBrk="1" hangingPunct="1">
              <a:buFontTx/>
              <a:buAutoNum type="alphaUcPeriod"/>
            </a:pPr>
            <a:r>
              <a:rPr lang="en-US" dirty="0" smtClean="0"/>
              <a:t>Ricardo</a:t>
            </a:r>
          </a:p>
          <a:p>
            <a:pPr eaLnBrk="1" hangingPunct="1">
              <a:buFontTx/>
              <a:buAutoNum type="alphaUcPeriod"/>
            </a:pPr>
            <a:r>
              <a:rPr lang="en-US" dirty="0" smtClean="0"/>
              <a:t>Paula</a:t>
            </a:r>
          </a:p>
          <a:p>
            <a:pPr eaLnBrk="1" hangingPunct="1">
              <a:buFontTx/>
              <a:buAutoNum type="alphaUcPeriod"/>
            </a:pPr>
            <a:r>
              <a:rPr lang="en-US" dirty="0" smtClean="0"/>
              <a:t>neither</a:t>
            </a:r>
          </a:p>
        </p:txBody>
      </p:sp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1600201" y="88900"/>
            <a:ext cx="74072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Learning </a:t>
            </a:r>
            <a:r>
              <a:rPr lang="en-US" altLang="en-US" dirty="0" err="1"/>
              <a:t>Catalytics</a:t>
            </a:r>
            <a:r>
              <a:rPr lang="en-US" altLang="en-US" dirty="0"/>
              <a:t> </a:t>
            </a:r>
            <a:r>
              <a:rPr lang="en-US" altLang="en-US" dirty="0" smtClean="0"/>
              <a:t>Question 4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42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114800"/>
            <a:ext cx="287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Two ice skaters, Paula and Ricardo, push off from each other.  They were both initially at rest.  Ricardo has a greater mass than Paula.  Which skater has the greater speed after the push-off?</a:t>
            </a:r>
          </a:p>
          <a:p>
            <a:pPr eaLnBrk="1" hangingPunct="1">
              <a:buFontTx/>
              <a:buAutoNum type="alphaUcPeriod"/>
            </a:pPr>
            <a:r>
              <a:rPr lang="en-US" dirty="0" smtClean="0"/>
              <a:t>Ricardo</a:t>
            </a:r>
          </a:p>
          <a:p>
            <a:pPr eaLnBrk="1" hangingPunct="1">
              <a:buFontTx/>
              <a:buAutoNum type="alphaUcPeriod"/>
            </a:pPr>
            <a:r>
              <a:rPr lang="en-US" dirty="0" smtClean="0"/>
              <a:t>Paula</a:t>
            </a:r>
          </a:p>
          <a:p>
            <a:pPr eaLnBrk="1" hangingPunct="1">
              <a:buFontTx/>
              <a:buAutoNum type="alphaUcPeriod"/>
            </a:pPr>
            <a:r>
              <a:rPr lang="en-US" dirty="0" smtClean="0"/>
              <a:t>neither</a:t>
            </a:r>
          </a:p>
        </p:txBody>
      </p:sp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1600201" y="88900"/>
            <a:ext cx="74072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Learning </a:t>
            </a:r>
            <a:r>
              <a:rPr lang="en-US" altLang="en-US" dirty="0" err="1"/>
              <a:t>Catalytics</a:t>
            </a:r>
            <a:r>
              <a:rPr lang="en-US" altLang="en-US" dirty="0"/>
              <a:t> </a:t>
            </a:r>
            <a:r>
              <a:rPr lang="en-US" altLang="en-US" dirty="0" smtClean="0"/>
              <a:t>Question 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05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Before Class 15 on Wednesday</a:t>
            </a:r>
            <a:endParaRPr lang="en-US" altLang="en-US" sz="36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9296400" cy="32004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Remember MasteringPhysics.com </a:t>
            </a:r>
            <a:r>
              <a:rPr lang="en-US" altLang="en-US" sz="2400" b="1" dirty="0"/>
              <a:t>Problem Set 6 </a:t>
            </a:r>
            <a:r>
              <a:rPr lang="en-CA" altLang="en-US" sz="2400" dirty="0"/>
              <a:t>on Ch.7 is due </a:t>
            </a:r>
            <a:r>
              <a:rPr lang="en-CA" altLang="en-US" sz="2400" b="1" dirty="0"/>
              <a:t>tonight</a:t>
            </a:r>
            <a:r>
              <a:rPr lang="en-CA" altLang="en-US" sz="2400" dirty="0"/>
              <a:t> by 11:59pm!!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Please finish reading Chapter </a:t>
            </a:r>
            <a:r>
              <a:rPr lang="en-US" altLang="en-US" sz="2400" dirty="0" smtClean="0"/>
              <a:t>9 and/or watch </a:t>
            </a:r>
            <a:r>
              <a:rPr lang="en-US" altLang="en-US" sz="2400" dirty="0" err="1" smtClean="0"/>
              <a:t>Preclass</a:t>
            </a:r>
            <a:r>
              <a:rPr lang="en-US" altLang="en-US" sz="2400" dirty="0" smtClean="0"/>
              <a:t> 15 Video:</a:t>
            </a:r>
            <a:endParaRPr lang="en-US" altLang="en-US" sz="2400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Something to think about:   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Consider the two integrals below.  What’s the difference?  [Hint: one is the change in </a:t>
            </a:r>
            <a:r>
              <a:rPr lang="en-US" altLang="en-US" sz="2400" b="1" dirty="0"/>
              <a:t>energy</a:t>
            </a:r>
            <a:r>
              <a:rPr lang="en-US" altLang="en-US" sz="2400" dirty="0"/>
              <a:t> of an object, and one is the change in </a:t>
            </a:r>
            <a:r>
              <a:rPr lang="en-US" altLang="en-US" sz="2400" b="1" dirty="0"/>
              <a:t>momentum</a:t>
            </a:r>
            <a:r>
              <a:rPr lang="en-US" altLang="en-US" sz="2400" dirty="0"/>
              <a:t> of an object.]</a:t>
            </a:r>
          </a:p>
        </p:txBody>
      </p:sp>
      <p:sp>
        <p:nvSpPr>
          <p:cNvPr id="2" name="AutoShape 2" descr="Image result for cute flying pig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00601" y="3685117"/>
                <a:ext cx="2125967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CA" sz="3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CA" sz="3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3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1" y="3685117"/>
                <a:ext cx="2125967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90069" y="5326064"/>
                <a:ext cx="2783262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CA" sz="3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CA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CA" sz="3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3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CA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CA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CA" sz="3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3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069" y="5326064"/>
                <a:ext cx="2783262" cy="14530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00" y="685800"/>
            <a:ext cx="18288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27038"/>
            <a:ext cx="9002927" cy="1771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87868"/>
            <a:ext cx="466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Fall 2017 PHY131H1F Midterm Test 2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19800" y="2590800"/>
            <a:ext cx="0" cy="403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93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7"/>
          <p:cNvSpPr>
            <a:spLocks/>
          </p:cNvSpPr>
          <p:nvPr/>
        </p:nvSpPr>
        <p:spPr bwMode="auto">
          <a:xfrm>
            <a:off x="1752600" y="677501"/>
            <a:ext cx="77724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519113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519113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519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519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519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r>
              <a:rPr lang="en-US" altLang="en-US" sz="2400" dirty="0" smtClean="0"/>
              <a:t>Where do you think is the </a:t>
            </a:r>
            <a:r>
              <a:rPr lang="en-US" altLang="en-US" sz="2400" dirty="0" err="1" smtClean="0"/>
              <a:t>centre</a:t>
            </a:r>
            <a:r>
              <a:rPr lang="en-US" altLang="en-US" sz="2400" dirty="0" smtClean="0"/>
              <a:t> of mass of this object?</a:t>
            </a:r>
            <a:endParaRPr lang="en-US" altLang="en-US" sz="2400" dirty="0"/>
          </a:p>
        </p:txBody>
      </p:sp>
      <p:sp>
        <p:nvSpPr>
          <p:cNvPr id="5" name="Block Arc 4"/>
          <p:cNvSpPr/>
          <p:nvPr/>
        </p:nvSpPr>
        <p:spPr>
          <a:xfrm>
            <a:off x="1371600" y="1143000"/>
            <a:ext cx="9144000" cy="9144000"/>
          </a:xfrm>
          <a:prstGeom prst="blockArc">
            <a:avLst>
              <a:gd name="adj1" fmla="val 10800000"/>
              <a:gd name="adj2" fmla="val 20886"/>
              <a:gd name="adj3" fmla="val 4864"/>
            </a:avLst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1600201" y="88900"/>
            <a:ext cx="74072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Learning </a:t>
            </a:r>
            <a:r>
              <a:rPr lang="en-US" altLang="en-US" dirty="0" err="1"/>
              <a:t>Catalytics</a:t>
            </a:r>
            <a:r>
              <a:rPr lang="en-US" altLang="en-US" dirty="0"/>
              <a:t> </a:t>
            </a:r>
            <a:r>
              <a:rPr lang="en-US" altLang="en-US" dirty="0" smtClean="0"/>
              <a:t>Question 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26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229600" cy="609600"/>
          </a:xfrm>
        </p:spPr>
        <p:txBody>
          <a:bodyPr/>
          <a:lstStyle/>
          <a:p>
            <a:pPr algn="l" eaLnBrk="1" hangingPunct="1"/>
            <a:r>
              <a:rPr lang="en-US" altLang="en-US" sz="2800"/>
              <a:t>Last day I asked at the end of class: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771664"/>
            <a:ext cx="8991600" cy="2047737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How is it possible to clear the bar in a high jump if your center of mass does not reach to the height of the bar?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ANSWER:</a:t>
            </a:r>
          </a:p>
        </p:txBody>
      </p:sp>
      <p:pic>
        <p:nvPicPr>
          <p:cNvPr id="4" name="Picture 3" descr="09_07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1"/>
            <a:ext cx="5029200" cy="34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76400" y="2819401"/>
            <a:ext cx="4343400" cy="20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800" kern="0" dirty="0"/>
              <a:t>For a projectile, the motion of the </a:t>
            </a:r>
            <a:r>
              <a:rPr lang="en-US" altLang="en-US" sz="2800" kern="0" dirty="0" err="1"/>
              <a:t>centre</a:t>
            </a:r>
            <a:r>
              <a:rPr lang="en-US" altLang="en-US" sz="2800" kern="0" dirty="0"/>
              <a:t> of mass is governed by the equations of constant acceleration we already know.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76400" y="5410201"/>
            <a:ext cx="8839200" cy="20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800" kern="0" dirty="0"/>
              <a:t>The center of mass of a complicated shape (like a person doing a back arch) does not need to be within the object.</a:t>
            </a:r>
          </a:p>
        </p:txBody>
      </p:sp>
    </p:spTree>
    <p:extLst>
      <p:ext uri="{BB962C8B-B14F-4D97-AF65-F5344CB8AC3E}">
        <p14:creationId xmlns:p14="http://schemas.microsoft.com/office/powerpoint/2010/main" val="337721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316598"/>
                </a:solidFill>
              </a:rPr>
              <a:t>Center </a:t>
            </a:r>
            <a:r>
              <a:rPr lang="en-US" b="1" dirty="0">
                <a:solidFill>
                  <a:srgbClr val="316598"/>
                </a:solidFill>
              </a:rPr>
              <a:t>of Mass</a:t>
            </a:r>
            <a:endParaRPr lang="en-US" b="1" dirty="0">
              <a:solidFill>
                <a:srgbClr val="336699"/>
              </a:solidFill>
            </a:endParaRP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552450" y="1143000"/>
            <a:ext cx="58483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Consider an object made of particles. Particle </a:t>
            </a:r>
            <a:r>
              <a:rPr lang="en-US" sz="2800" i="1" dirty="0" err="1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 has mass </a:t>
            </a:r>
            <a:r>
              <a:rPr lang="en-US" sz="2800" i="1" dirty="0">
                <a:latin typeface="Times New Roman"/>
                <a:cs typeface="Times New Roman"/>
              </a:rPr>
              <a:t>m</a:t>
            </a:r>
            <a:r>
              <a:rPr lang="en-US" sz="2800" i="1" baseline="-25000" dirty="0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. The center-of-mass is at</a:t>
            </a:r>
          </a:p>
        </p:txBody>
      </p:sp>
      <p:pic>
        <p:nvPicPr>
          <p:cNvPr id="169994" name="Picture 10" descr="12_KeyEquation04"/>
          <p:cNvPicPr>
            <a:picLocks noChangeAspect="1" noChangeArrowheads="1"/>
          </p:cNvPicPr>
          <p:nvPr/>
        </p:nvPicPr>
        <p:blipFill>
          <a:blip r:embed="rId3"/>
          <a:srcRect r="20357" b="7076"/>
          <a:stretch>
            <a:fillRect/>
          </a:stretch>
        </p:blipFill>
        <p:spPr bwMode="auto">
          <a:xfrm>
            <a:off x="228600" y="2516188"/>
            <a:ext cx="6629400" cy="23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5" name="Text Box 11"/>
          <p:cNvSpPr txBox="1">
            <a:spLocks noChangeArrowheads="1"/>
          </p:cNvSpPr>
          <p:nvPr/>
        </p:nvSpPr>
        <p:spPr bwMode="auto">
          <a:xfrm>
            <a:off x="695325" y="5257800"/>
            <a:ext cx="108013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Calculating center of mass is much like calculating your grade-point average. Marks in full-courses count twice as much as marks in half-courses. Particles of </a:t>
            </a:r>
            <a:r>
              <a:rPr lang="en-US" sz="2800" i="1" dirty="0">
                <a:latin typeface="Times New Roman"/>
                <a:cs typeface="Times New Roman"/>
              </a:rPr>
              <a:t>higher mass </a:t>
            </a:r>
            <a:r>
              <a:rPr lang="en-US" sz="2800" dirty="0">
                <a:latin typeface="Times New Roman"/>
                <a:cs typeface="Times New Roman"/>
              </a:rPr>
              <a:t>count </a:t>
            </a:r>
            <a:r>
              <a:rPr lang="en-US" sz="2800" i="1" dirty="0">
                <a:latin typeface="Times New Roman"/>
                <a:cs typeface="Times New Roman"/>
              </a:rPr>
              <a:t>more </a:t>
            </a:r>
            <a:r>
              <a:rPr lang="en-US" sz="2800" dirty="0">
                <a:latin typeface="Times New Roman"/>
                <a:cs typeface="Times New Roman"/>
              </a:rPr>
              <a:t>than particles of lower mass.</a:t>
            </a:r>
          </a:p>
        </p:txBody>
      </p:sp>
      <p:pic>
        <p:nvPicPr>
          <p:cNvPr id="169996" name="Picture 12" descr="13_08_02"/>
          <p:cNvPicPr>
            <a:picLocks noChangeAspect="1" noChangeArrowheads="1"/>
          </p:cNvPicPr>
          <p:nvPr/>
        </p:nvPicPr>
        <p:blipFill>
          <a:blip r:embed="rId4"/>
          <a:srcRect l="7762" b="7895"/>
          <a:stretch>
            <a:fillRect/>
          </a:stretch>
        </p:blipFill>
        <p:spPr bwMode="auto">
          <a:xfrm>
            <a:off x="7010400" y="1066799"/>
            <a:ext cx="4953000" cy="4011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205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15962"/>
          </a:xfrm>
        </p:spPr>
        <p:txBody>
          <a:bodyPr/>
          <a:lstStyle/>
          <a:p>
            <a:r>
              <a:rPr lang="en-US" sz="3700" dirty="0">
                <a:solidFill>
                  <a:srgbClr val="316598"/>
                </a:solidFill>
              </a:rPr>
              <a:t>Center of Mass of a Solid Object</a:t>
            </a:r>
            <a:endParaRPr lang="en-US" sz="3700" dirty="0">
              <a:solidFill>
                <a:srgbClr val="336699"/>
              </a:solidFill>
            </a:endParaRPr>
          </a:p>
        </p:txBody>
      </p:sp>
      <p:sp>
        <p:nvSpPr>
          <p:cNvPr id="427011" name="Text Box 3"/>
          <p:cNvSpPr txBox="1">
            <a:spLocks noChangeArrowheads="1"/>
          </p:cNvSpPr>
          <p:nvPr/>
        </p:nvSpPr>
        <p:spPr bwMode="auto">
          <a:xfrm>
            <a:off x="304800" y="1365250"/>
            <a:ext cx="73485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Divide a solid object into many small cells of mass </a:t>
            </a:r>
            <a:r>
              <a:rPr lang="en-US" sz="2800" dirty="0" err="1">
                <a:latin typeface="Times New Roman"/>
                <a:cs typeface="Times New Roman"/>
                <a:sym typeface="Symbol" charset="2"/>
              </a:rPr>
              <a:t></a:t>
            </a:r>
            <a:r>
              <a:rPr lang="en-US" sz="2800" i="1" dirty="0" err="1">
                <a:latin typeface="Times New Roman"/>
                <a:cs typeface="Times New Roman"/>
              </a:rPr>
              <a:t>m</a:t>
            </a:r>
            <a:r>
              <a:rPr lang="en-US" sz="2800" dirty="0">
                <a:latin typeface="Times New Roman"/>
                <a:cs typeface="Times New Roman"/>
              </a:rPr>
              <a:t>. As                 and is replaced by </a:t>
            </a:r>
            <a:r>
              <a:rPr lang="en-US" sz="2800" i="1" dirty="0">
                <a:latin typeface="Times New Roman"/>
                <a:cs typeface="Times New Roman"/>
              </a:rPr>
              <a:t>dm</a:t>
            </a:r>
            <a:r>
              <a:rPr lang="en-US" sz="2800" dirty="0">
                <a:latin typeface="Times New Roman"/>
                <a:cs typeface="Times New Roman"/>
              </a:rPr>
              <a:t>, the sums become   </a:t>
            </a:r>
          </a:p>
        </p:txBody>
      </p:sp>
      <p:pic>
        <p:nvPicPr>
          <p:cNvPr id="427012" name="Picture 4"/>
          <p:cNvPicPr>
            <a:picLocks noChangeAspect="1" noChangeArrowheads="1"/>
          </p:cNvPicPr>
          <p:nvPr/>
        </p:nvPicPr>
        <p:blipFill>
          <a:blip r:embed="rId4"/>
          <a:srcRect r="25633"/>
          <a:stretch>
            <a:fillRect/>
          </a:stretch>
        </p:blipFill>
        <p:spPr bwMode="auto">
          <a:xfrm>
            <a:off x="304801" y="2878601"/>
            <a:ext cx="7243764" cy="123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270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61667"/>
              </p:ext>
            </p:extLst>
          </p:nvPr>
        </p:nvGraphicFramePr>
        <p:xfrm>
          <a:off x="2362200" y="1890713"/>
          <a:ext cx="1282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5" imgW="1282700" imgH="355600" progId="">
                  <p:embed/>
                </p:oleObj>
              </mc:Choice>
              <mc:Fallback>
                <p:oleObj name="Equation" r:id="rId5" imgW="1282700" imgH="355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890713"/>
                        <a:ext cx="12827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7016" name="Picture 8" descr="12_07Figure-F"/>
          <p:cNvPicPr>
            <a:picLocks noChangeAspect="1" noChangeArrowheads="1"/>
          </p:cNvPicPr>
          <p:nvPr/>
        </p:nvPicPr>
        <p:blipFill>
          <a:blip r:embed="rId7"/>
          <a:srcRect b="2777"/>
          <a:stretch>
            <a:fillRect/>
          </a:stretch>
        </p:blipFill>
        <p:spPr bwMode="auto">
          <a:xfrm>
            <a:off x="7888288" y="914400"/>
            <a:ext cx="4151312" cy="494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7017" name="Text Box 9"/>
          <p:cNvSpPr txBox="1">
            <a:spLocks noChangeArrowheads="1"/>
          </p:cNvSpPr>
          <p:nvPr/>
        </p:nvSpPr>
        <p:spPr bwMode="auto">
          <a:xfrm>
            <a:off x="152400" y="4483251"/>
            <a:ext cx="84724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82575" indent="-282575"/>
            <a:r>
              <a:rPr lang="en-US" sz="2800" dirty="0">
                <a:latin typeface="Times New Roman"/>
                <a:cs typeface="Times New Roman"/>
              </a:rPr>
              <a:t>Before these can be integrated:</a:t>
            </a:r>
          </a:p>
          <a:p>
            <a:pPr marL="282575" indent="-282575">
              <a:buClr>
                <a:srgbClr val="FF0000"/>
              </a:buClr>
              <a:buFont typeface="Wingdings" charset="2"/>
              <a:buChar char="§"/>
            </a:pPr>
            <a:r>
              <a:rPr lang="en-US" sz="2800" i="1" dirty="0">
                <a:latin typeface="Times New Roman"/>
                <a:cs typeface="Times New Roman"/>
              </a:rPr>
              <a:t>dm </a:t>
            </a:r>
            <a:r>
              <a:rPr lang="en-US" sz="2800" dirty="0">
                <a:latin typeface="Times New Roman"/>
                <a:cs typeface="Times New Roman"/>
              </a:rPr>
              <a:t>must be replaced by expressions using </a:t>
            </a:r>
            <a:r>
              <a:rPr lang="en-US" sz="2800" i="1" dirty="0" err="1">
                <a:latin typeface="Times New Roman"/>
                <a:cs typeface="Times New Roman"/>
              </a:rPr>
              <a:t>dx</a:t>
            </a:r>
            <a:r>
              <a:rPr lang="en-US" sz="2800" dirty="0">
                <a:latin typeface="Times New Roman"/>
                <a:cs typeface="Times New Roman"/>
              </a:rPr>
              <a:t> and </a:t>
            </a:r>
            <a:r>
              <a:rPr lang="en-US" sz="2800" i="1" dirty="0">
                <a:latin typeface="Times New Roman"/>
                <a:cs typeface="Times New Roman"/>
              </a:rPr>
              <a:t>dy.</a:t>
            </a:r>
          </a:p>
          <a:p>
            <a:pPr marL="282575" indent="-282575">
              <a:buClr>
                <a:srgbClr val="FF0000"/>
              </a:buClr>
              <a:buFont typeface="Wingdings" charset="2"/>
              <a:buChar char="§"/>
            </a:pPr>
            <a:r>
              <a:rPr lang="en-US" sz="2800" dirty="0">
                <a:latin typeface="Times New Roman"/>
                <a:cs typeface="Times New Roman"/>
              </a:rPr>
              <a:t>Integration limits must be established.   </a:t>
            </a:r>
          </a:p>
        </p:txBody>
      </p:sp>
    </p:spTree>
    <p:extLst>
      <p:ext uri="{BB962C8B-B14F-4D97-AF65-F5344CB8AC3E}">
        <p14:creationId xmlns:p14="http://schemas.microsoft.com/office/powerpoint/2010/main" val="130565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7"/>
          <p:cNvSpPr>
            <a:spLocks/>
          </p:cNvSpPr>
          <p:nvPr/>
        </p:nvSpPr>
        <p:spPr bwMode="auto">
          <a:xfrm>
            <a:off x="228600" y="152401"/>
            <a:ext cx="5867401" cy="46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519113">
              <a:spcBef>
                <a:spcPct val="20000"/>
              </a:spcBef>
              <a:buClr>
                <a:srgbClr val="93001B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519113">
              <a:spcBef>
                <a:spcPct val="20000"/>
              </a:spcBef>
              <a:buClr>
                <a:srgbClr val="93001B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5191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519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5191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r>
              <a:rPr lang="en-US" altLang="en-US" sz="2400" dirty="0"/>
              <a:t>Where is the </a:t>
            </a:r>
            <a:r>
              <a:rPr lang="en-US" altLang="en-US" sz="2400" dirty="0" err="1"/>
              <a:t>centre</a:t>
            </a:r>
            <a:r>
              <a:rPr lang="en-US" altLang="en-US" sz="2400" dirty="0"/>
              <a:t> of mass of a semicircular ring?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Block Arc 5"/>
          <p:cNvSpPr/>
          <p:nvPr/>
        </p:nvSpPr>
        <p:spPr>
          <a:xfrm>
            <a:off x="1676400" y="1143000"/>
            <a:ext cx="2743200" cy="2743200"/>
          </a:xfrm>
          <a:prstGeom prst="blockArc">
            <a:avLst>
              <a:gd name="adj1" fmla="val 10800000"/>
              <a:gd name="adj2" fmla="val 20886"/>
              <a:gd name="adj3" fmla="val 4864"/>
            </a:avLst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3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esources.yesican-science.ca/discover_2006_2/images/hamm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1039904"/>
            <a:ext cx="5410199" cy="536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792162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316598"/>
                </a:solidFill>
              </a:rPr>
              <a:t>Rotation About the Center of Mass</a:t>
            </a:r>
            <a:endParaRPr lang="en-US" sz="3200" b="1" dirty="0">
              <a:solidFill>
                <a:srgbClr val="336699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52400" y="1668464"/>
            <a:ext cx="5257801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800" dirty="0">
                <a:latin typeface="Times New Roman" charset="0"/>
              </a:rPr>
              <a:t>An unconstrained object (i.e., one not on an axle or a pivot) on which there is no net force rotates about a point called the center of mass. </a:t>
            </a:r>
          </a:p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800" dirty="0">
                <a:latin typeface="Times New Roman" charset="0"/>
              </a:rPr>
              <a:t>The center of mass remains motionless while every other point in the object undergoes circular motion around it.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10201" y="6611780"/>
            <a:ext cx="5197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[Image from </a:t>
            </a:r>
            <a:r>
              <a:rPr lang="en-CA" sz="1000" dirty="0">
                <a:hlinkClick r:id="rId3"/>
              </a:rPr>
              <a:t>http://resources.yesican-science.ca/discover_2006_2/images/hammer2.jpg</a:t>
            </a:r>
            <a:r>
              <a:rPr lang="en-CA" sz="1000" dirty="0"/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230648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hyperphysics.phy-astr.gsu.edu/hbase/mechanics/imgmech/n2ext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62000"/>
            <a:ext cx="9227027" cy="477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48064" y="6604084"/>
            <a:ext cx="49199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/>
              <a:t>[image from </a:t>
            </a:r>
            <a:r>
              <a:rPr lang="en-CA" sz="1050" dirty="0">
                <a:hlinkClick r:id="rId3"/>
              </a:rPr>
              <a:t>http://hyperphysics.phy-astr.gsu.edu/hbase/mechanics/n2ext.html</a:t>
            </a:r>
            <a:r>
              <a:rPr lang="en-CA" sz="1050" dirty="0"/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19336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4794</TotalTime>
  <Words>796</Words>
  <Application>Microsoft Office PowerPoint</Application>
  <PresentationFormat>Widescreen</PresentationFormat>
  <Paragraphs>76</Paragraphs>
  <Slides>19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Cambria Math</vt:lpstr>
      <vt:lpstr>Symbol</vt:lpstr>
      <vt:lpstr>Times New Roman</vt:lpstr>
      <vt:lpstr>Wingdings</vt:lpstr>
      <vt:lpstr>Default Design</vt:lpstr>
      <vt:lpstr>Equation</vt:lpstr>
      <vt:lpstr>PHY131H1F  - Class 14</vt:lpstr>
      <vt:lpstr>PowerPoint Presentation</vt:lpstr>
      <vt:lpstr>PowerPoint Presentation</vt:lpstr>
      <vt:lpstr>Last day I asked at the end of class:</vt:lpstr>
      <vt:lpstr>Center of Mass</vt:lpstr>
      <vt:lpstr>Center of Mass of a Solid Object</vt:lpstr>
      <vt:lpstr>PowerPoint Presentation</vt:lpstr>
      <vt:lpstr>Rotation About the Center of Mass</vt:lpstr>
      <vt:lpstr>PowerPoint Presentation</vt:lpstr>
      <vt:lpstr>Gravitational Torque</vt:lpstr>
      <vt:lpstr>Chapter 9 big idea:  “Conservation of Momentum”</vt:lpstr>
      <vt:lpstr>Chapter 9 summary: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Before Class 15 on Wednesday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Jason</cp:lastModifiedBy>
  <cp:revision>215</cp:revision>
  <cp:lastPrinted>2017-10-26T14:07:26Z</cp:lastPrinted>
  <dcterms:created xsi:type="dcterms:W3CDTF">2011-10-28T14:34:34Z</dcterms:created>
  <dcterms:modified xsi:type="dcterms:W3CDTF">2017-10-26T14:41:16Z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