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6"/>
  </p:notesMasterIdLst>
  <p:handoutMasterIdLst>
    <p:handoutMasterId r:id="rId27"/>
  </p:handoutMasterIdLst>
  <p:sldIdLst>
    <p:sldId id="256" r:id="rId2"/>
    <p:sldId id="545" r:id="rId3"/>
    <p:sldId id="546" r:id="rId4"/>
    <p:sldId id="515" r:id="rId5"/>
    <p:sldId id="516" r:id="rId6"/>
    <p:sldId id="517" r:id="rId7"/>
    <p:sldId id="518" r:id="rId8"/>
    <p:sldId id="520" r:id="rId9"/>
    <p:sldId id="548" r:id="rId10"/>
    <p:sldId id="521" r:id="rId11"/>
    <p:sldId id="522" r:id="rId12"/>
    <p:sldId id="523" r:id="rId13"/>
    <p:sldId id="418" r:id="rId14"/>
    <p:sldId id="547" r:id="rId15"/>
    <p:sldId id="525" r:id="rId16"/>
    <p:sldId id="424" r:id="rId17"/>
    <p:sldId id="527" r:id="rId18"/>
    <p:sldId id="534" r:id="rId19"/>
    <p:sldId id="537" r:id="rId20"/>
    <p:sldId id="549" r:id="rId21"/>
    <p:sldId id="550" r:id="rId22"/>
    <p:sldId id="551" r:id="rId23"/>
    <p:sldId id="544" r:id="rId24"/>
    <p:sldId id="391" r:id="rId25"/>
  </p:sldIdLst>
  <p:sldSz cx="12192000" cy="6858000"/>
  <p:notesSz cx="7010400" cy="9236075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Arial" charset="0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Arial" charset="0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Arial" charset="0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Arial" charset="0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Arial" charset="0"/>
        <a:cs typeface="Arial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charset="0"/>
        <a:ea typeface="Arial" charset="0"/>
        <a:cs typeface="Arial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charset="0"/>
        <a:ea typeface="Arial" charset="0"/>
        <a:cs typeface="Arial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charset="0"/>
        <a:ea typeface="Arial" charset="0"/>
        <a:cs typeface="Arial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charset="0"/>
        <a:ea typeface="Arial" charset="0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6" frameSlides="1"/>
  <p:clrMru>
    <a:srgbClr val="BFD3C8"/>
    <a:srgbClr val="90B8A6"/>
    <a:srgbClr val="FFFFFF"/>
    <a:srgbClr val="00007C"/>
    <a:srgbClr val="8D0000"/>
    <a:srgbClr val="B90000"/>
    <a:srgbClr val="7F3E17"/>
    <a:srgbClr val="FF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380" autoAdjust="0"/>
    <p:restoredTop sz="94227" autoAdjust="0"/>
  </p:normalViewPr>
  <p:slideViewPr>
    <p:cSldViewPr>
      <p:cViewPr varScale="1">
        <p:scale>
          <a:sx n="76" d="100"/>
          <a:sy n="76" d="100"/>
        </p:scale>
        <p:origin x="600" y="108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3038144" cy="4611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24" tIns="46412" rIns="92824" bIns="46412" numCol="1" anchor="t" anchorCtr="0" compatLnSpc="1">
            <a:prstTxWarp prst="textNoShape">
              <a:avLst/>
            </a:prstTxWarp>
          </a:bodyPr>
          <a:lstStyle>
            <a:lvl1pPr defTabSz="928407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813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0736" y="0"/>
            <a:ext cx="3038144" cy="4611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24" tIns="46412" rIns="92824" bIns="46412" numCol="1" anchor="t" anchorCtr="0" compatLnSpc="1">
            <a:prstTxWarp prst="textNoShape">
              <a:avLst/>
            </a:prstTxWarp>
          </a:bodyPr>
          <a:lstStyle>
            <a:lvl1pPr algn="r" defTabSz="928407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813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" y="8773356"/>
            <a:ext cx="3038144" cy="4611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24" tIns="46412" rIns="92824" bIns="46412" numCol="1" anchor="b" anchorCtr="0" compatLnSpc="1">
            <a:prstTxWarp prst="textNoShape">
              <a:avLst/>
            </a:prstTxWarp>
          </a:bodyPr>
          <a:lstStyle>
            <a:lvl1pPr defTabSz="928407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813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0736" y="8773356"/>
            <a:ext cx="3038144" cy="4611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24" tIns="46412" rIns="92824" bIns="46412" numCol="1" anchor="b" anchorCtr="0" compatLnSpc="1">
            <a:prstTxWarp prst="textNoShape">
              <a:avLst/>
            </a:prstTxWarp>
          </a:bodyPr>
          <a:lstStyle>
            <a:lvl1pPr algn="r" defTabSz="928407">
              <a:defRPr sz="1200"/>
            </a:lvl1pPr>
          </a:lstStyle>
          <a:p>
            <a:pPr>
              <a:defRPr/>
            </a:pPr>
            <a:fld id="{EE0CE762-0A18-6249-9CA5-DE404A1321D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600471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3038144" cy="4611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24" tIns="46412" rIns="92824" bIns="46412" numCol="1" anchor="t" anchorCtr="0" compatLnSpc="1">
            <a:prstTxWarp prst="textNoShape">
              <a:avLst/>
            </a:prstTxWarp>
          </a:bodyPr>
          <a:lstStyle>
            <a:lvl1pPr defTabSz="928407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0736" y="0"/>
            <a:ext cx="3038144" cy="4611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24" tIns="46412" rIns="92824" bIns="46412" numCol="1" anchor="t" anchorCtr="0" compatLnSpc="1">
            <a:prstTxWarp prst="textNoShape">
              <a:avLst/>
            </a:prstTxWarp>
          </a:bodyPr>
          <a:lstStyle>
            <a:lvl1pPr algn="r" defTabSz="928407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3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427038" y="693738"/>
            <a:ext cx="6156325" cy="34639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29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1346" y="4387442"/>
            <a:ext cx="5607712" cy="41553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24" tIns="46412" rIns="92824" bIns="4641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229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8773356"/>
            <a:ext cx="3038144" cy="4611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24" tIns="46412" rIns="92824" bIns="46412" numCol="1" anchor="b" anchorCtr="0" compatLnSpc="1">
            <a:prstTxWarp prst="textNoShape">
              <a:avLst/>
            </a:prstTxWarp>
          </a:bodyPr>
          <a:lstStyle>
            <a:lvl1pPr defTabSz="928407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29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0736" y="8773356"/>
            <a:ext cx="3038144" cy="4611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24" tIns="46412" rIns="92824" bIns="46412" numCol="1" anchor="b" anchorCtr="0" compatLnSpc="1">
            <a:prstTxWarp prst="textNoShape">
              <a:avLst/>
            </a:prstTxWarp>
          </a:bodyPr>
          <a:lstStyle>
            <a:lvl1pPr algn="r" defTabSz="928407">
              <a:defRPr sz="1200"/>
            </a:lvl1pPr>
          </a:lstStyle>
          <a:p>
            <a:pPr>
              <a:defRPr/>
            </a:pPr>
            <a:fld id="{199A51DD-06F9-6D48-9F46-1A45ABCC091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81520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Arial" charset="0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Arial" charset="0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Arial" charset="0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Arial" charset="0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Arial" charset="0"/>
        <a:cs typeface="Arial" charset="0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6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2B20D0D0-83B0-439A-9659-C776281CF0D7}" type="slidenum">
              <a:rPr lang="en-US" altLang="en-US" sz="1200" smtClean="0"/>
              <a:pPr/>
              <a:t>4</a:t>
            </a:fld>
            <a:endParaRPr lang="en-US" altLang="en-US" sz="1200" smtClean="0"/>
          </a:p>
        </p:txBody>
      </p:sp>
      <p:sp>
        <p:nvSpPr>
          <p:cNvPr id="199683" name="Rectangle 7"/>
          <p:cNvSpPr txBox="1">
            <a:spLocks noGrp="1" noChangeArrowheads="1"/>
          </p:cNvSpPr>
          <p:nvPr/>
        </p:nvSpPr>
        <p:spPr bwMode="auto">
          <a:xfrm>
            <a:off x="2948513" y="11442611"/>
            <a:ext cx="2255667" cy="6023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r" eaLnBrk="1" hangingPunct="1"/>
            <a:fld id="{A508B1A5-755B-4CFE-8A48-5D834BA927B5}" type="slidenum">
              <a:rPr lang="en-US" altLang="en-US" sz="1200"/>
              <a:pPr algn="r" eaLnBrk="1" hangingPunct="1"/>
              <a:t>4</a:t>
            </a:fld>
            <a:endParaRPr lang="en-US" altLang="en-US" sz="1200"/>
          </a:p>
        </p:txBody>
      </p:sp>
      <p:sp>
        <p:nvSpPr>
          <p:cNvPr id="19968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27038" y="693738"/>
            <a:ext cx="6156325" cy="3463925"/>
          </a:xfrm>
          <a:solidFill>
            <a:srgbClr val="FFFFFF"/>
          </a:solidFill>
          <a:ln/>
        </p:spPr>
      </p:sp>
      <p:sp>
        <p:nvSpPr>
          <p:cNvPr id="19968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20538" y="5722351"/>
            <a:ext cx="4164308" cy="5421174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97130659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1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4EDB04B0-1E91-4302-80D3-D1550FCDC215}" type="slidenum">
              <a:rPr lang="en-US" altLang="en-US" sz="1200" smtClean="0"/>
              <a:pPr/>
              <a:t>15</a:t>
            </a:fld>
            <a:endParaRPr lang="en-US" altLang="en-US" sz="1200" smtClean="0"/>
          </a:p>
        </p:txBody>
      </p:sp>
      <p:sp>
        <p:nvSpPr>
          <p:cNvPr id="220163" name="Rectangle 7"/>
          <p:cNvSpPr txBox="1">
            <a:spLocks noGrp="1" noChangeArrowheads="1"/>
          </p:cNvSpPr>
          <p:nvPr/>
        </p:nvSpPr>
        <p:spPr bwMode="auto">
          <a:xfrm>
            <a:off x="2948513" y="11442611"/>
            <a:ext cx="2255667" cy="6023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r" eaLnBrk="1" hangingPunct="1"/>
            <a:fld id="{4B816E0D-BDDE-4EA4-A524-CB5DC796508F}" type="slidenum">
              <a:rPr lang="en-US" altLang="en-US" sz="1200"/>
              <a:pPr algn="r" eaLnBrk="1" hangingPunct="1"/>
              <a:t>15</a:t>
            </a:fld>
            <a:endParaRPr lang="en-US" altLang="en-US" sz="1200"/>
          </a:p>
        </p:txBody>
      </p:sp>
      <p:sp>
        <p:nvSpPr>
          <p:cNvPr id="22016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27038" y="693738"/>
            <a:ext cx="6156325" cy="3463925"/>
          </a:xfrm>
          <a:solidFill>
            <a:srgbClr val="FFFFFF"/>
          </a:solidFill>
          <a:ln/>
        </p:spPr>
      </p:sp>
      <p:sp>
        <p:nvSpPr>
          <p:cNvPr id="22016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20538" y="5722351"/>
            <a:ext cx="4164308" cy="5421174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71943703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2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7A2DD4A5-6C41-44A1-A58F-00C94F76ED7D}" type="slidenum">
              <a:rPr lang="en-US" altLang="en-US" sz="1200" smtClean="0"/>
              <a:pPr/>
              <a:t>17</a:t>
            </a:fld>
            <a:endParaRPr lang="en-US" altLang="en-US" sz="1200" smtClean="0"/>
          </a:p>
        </p:txBody>
      </p:sp>
      <p:sp>
        <p:nvSpPr>
          <p:cNvPr id="224259" name="Rectangle 7"/>
          <p:cNvSpPr txBox="1">
            <a:spLocks noGrp="1" noChangeArrowheads="1"/>
          </p:cNvSpPr>
          <p:nvPr/>
        </p:nvSpPr>
        <p:spPr bwMode="auto">
          <a:xfrm>
            <a:off x="2948513" y="11442611"/>
            <a:ext cx="2255667" cy="6023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r" eaLnBrk="1" hangingPunct="1"/>
            <a:fld id="{510DFFC3-9506-4027-AD28-B64950955B91}" type="slidenum">
              <a:rPr lang="en-US" altLang="en-US" sz="1200"/>
              <a:pPr algn="r" eaLnBrk="1" hangingPunct="1"/>
              <a:t>17</a:t>
            </a:fld>
            <a:endParaRPr lang="en-US" altLang="en-US" sz="1200"/>
          </a:p>
        </p:txBody>
      </p:sp>
      <p:sp>
        <p:nvSpPr>
          <p:cNvPr id="22426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27038" y="693738"/>
            <a:ext cx="6156325" cy="3463925"/>
          </a:xfrm>
          <a:solidFill>
            <a:srgbClr val="FFFFFF"/>
          </a:solidFill>
          <a:ln/>
        </p:spPr>
      </p:sp>
      <p:sp>
        <p:nvSpPr>
          <p:cNvPr id="22426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20538" y="5722351"/>
            <a:ext cx="4164308" cy="5421174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00129086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5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F24AB71D-FC6F-4CDB-8213-2E61DF3FCE11}" type="slidenum">
              <a:rPr lang="en-US" altLang="en-US" sz="1200" smtClean="0"/>
              <a:pPr/>
              <a:t>18</a:t>
            </a:fld>
            <a:endParaRPr lang="en-US" altLang="en-US" sz="1200" smtClean="0"/>
          </a:p>
        </p:txBody>
      </p:sp>
      <p:sp>
        <p:nvSpPr>
          <p:cNvPr id="238595" name="Rectangle 7"/>
          <p:cNvSpPr txBox="1">
            <a:spLocks noGrp="1" noChangeArrowheads="1"/>
          </p:cNvSpPr>
          <p:nvPr/>
        </p:nvSpPr>
        <p:spPr bwMode="auto">
          <a:xfrm>
            <a:off x="2948513" y="11442611"/>
            <a:ext cx="2255667" cy="6023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r" eaLnBrk="1" hangingPunct="1"/>
            <a:fld id="{F74EDA47-8386-4A12-8442-936391E0A1E7}" type="slidenum">
              <a:rPr lang="en-US" altLang="en-US" sz="1200"/>
              <a:pPr algn="r" eaLnBrk="1" hangingPunct="1"/>
              <a:t>18</a:t>
            </a:fld>
            <a:endParaRPr lang="en-US" altLang="en-US" sz="1200"/>
          </a:p>
        </p:txBody>
      </p:sp>
      <p:sp>
        <p:nvSpPr>
          <p:cNvPr id="23859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27038" y="693738"/>
            <a:ext cx="6156325" cy="3463925"/>
          </a:xfrm>
          <a:solidFill>
            <a:srgbClr val="FFFFFF"/>
          </a:solidFill>
          <a:ln/>
        </p:spPr>
      </p:sp>
      <p:sp>
        <p:nvSpPr>
          <p:cNvPr id="23859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20538" y="5722351"/>
            <a:ext cx="4164308" cy="5421174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1903771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7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27739964-2F92-4BA0-9CDD-FC9B8FCE4BD4}" type="slidenum">
              <a:rPr lang="en-US" altLang="en-US" sz="1200" smtClean="0"/>
              <a:pPr/>
              <a:t>19</a:t>
            </a:fld>
            <a:endParaRPr lang="en-US" altLang="en-US" sz="1200" smtClean="0"/>
          </a:p>
        </p:txBody>
      </p:sp>
      <p:sp>
        <p:nvSpPr>
          <p:cNvPr id="244739" name="Rectangle 7"/>
          <p:cNvSpPr txBox="1">
            <a:spLocks noGrp="1" noChangeArrowheads="1"/>
          </p:cNvSpPr>
          <p:nvPr/>
        </p:nvSpPr>
        <p:spPr bwMode="auto">
          <a:xfrm>
            <a:off x="2948513" y="11442611"/>
            <a:ext cx="2255667" cy="6023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r" eaLnBrk="1" hangingPunct="1"/>
            <a:fld id="{7D8CE8F7-A582-4336-9B95-495225C8B02E}" type="slidenum">
              <a:rPr lang="en-US" altLang="en-US" sz="1200"/>
              <a:pPr algn="r" eaLnBrk="1" hangingPunct="1"/>
              <a:t>19</a:t>
            </a:fld>
            <a:endParaRPr lang="en-US" altLang="en-US" sz="1200"/>
          </a:p>
        </p:txBody>
      </p:sp>
      <p:sp>
        <p:nvSpPr>
          <p:cNvPr id="24474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27038" y="693738"/>
            <a:ext cx="6156325" cy="3463925"/>
          </a:xfrm>
          <a:solidFill>
            <a:srgbClr val="FFFFFF"/>
          </a:solidFill>
          <a:ln/>
        </p:spPr>
      </p:sp>
      <p:sp>
        <p:nvSpPr>
          <p:cNvPr id="24474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20538" y="5722351"/>
            <a:ext cx="4164308" cy="5421174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71386036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7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27739964-2F92-4BA0-9CDD-FC9B8FCE4BD4}" type="slidenum">
              <a:rPr lang="en-US" altLang="en-US" sz="1200" smtClean="0"/>
              <a:pPr/>
              <a:t>20</a:t>
            </a:fld>
            <a:endParaRPr lang="en-US" altLang="en-US" sz="1200" smtClean="0"/>
          </a:p>
        </p:txBody>
      </p:sp>
      <p:sp>
        <p:nvSpPr>
          <p:cNvPr id="244739" name="Rectangle 7"/>
          <p:cNvSpPr txBox="1">
            <a:spLocks noGrp="1" noChangeArrowheads="1"/>
          </p:cNvSpPr>
          <p:nvPr/>
        </p:nvSpPr>
        <p:spPr bwMode="auto">
          <a:xfrm>
            <a:off x="2948513" y="11442611"/>
            <a:ext cx="2255667" cy="6023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r" eaLnBrk="1" hangingPunct="1"/>
            <a:fld id="{7D8CE8F7-A582-4336-9B95-495225C8B02E}" type="slidenum">
              <a:rPr lang="en-US" altLang="en-US" sz="1200"/>
              <a:pPr algn="r" eaLnBrk="1" hangingPunct="1"/>
              <a:t>20</a:t>
            </a:fld>
            <a:endParaRPr lang="en-US" altLang="en-US" sz="1200"/>
          </a:p>
        </p:txBody>
      </p:sp>
      <p:sp>
        <p:nvSpPr>
          <p:cNvPr id="24474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27038" y="693738"/>
            <a:ext cx="6156325" cy="3463925"/>
          </a:xfrm>
          <a:solidFill>
            <a:srgbClr val="FFFFFF"/>
          </a:solidFill>
          <a:ln/>
        </p:spPr>
      </p:sp>
      <p:sp>
        <p:nvSpPr>
          <p:cNvPr id="24474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20538" y="5722351"/>
            <a:ext cx="4164308" cy="5421174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30884793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7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27739964-2F92-4BA0-9CDD-FC9B8FCE4BD4}" type="slidenum">
              <a:rPr lang="en-US" altLang="en-US" sz="1200" smtClean="0"/>
              <a:pPr/>
              <a:t>21</a:t>
            </a:fld>
            <a:endParaRPr lang="en-US" altLang="en-US" sz="1200" smtClean="0"/>
          </a:p>
        </p:txBody>
      </p:sp>
      <p:sp>
        <p:nvSpPr>
          <p:cNvPr id="244739" name="Rectangle 7"/>
          <p:cNvSpPr txBox="1">
            <a:spLocks noGrp="1" noChangeArrowheads="1"/>
          </p:cNvSpPr>
          <p:nvPr/>
        </p:nvSpPr>
        <p:spPr bwMode="auto">
          <a:xfrm>
            <a:off x="2948513" y="11442611"/>
            <a:ext cx="2255667" cy="6023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r" eaLnBrk="1" hangingPunct="1"/>
            <a:fld id="{7D8CE8F7-A582-4336-9B95-495225C8B02E}" type="slidenum">
              <a:rPr lang="en-US" altLang="en-US" sz="1200"/>
              <a:pPr algn="r" eaLnBrk="1" hangingPunct="1"/>
              <a:t>21</a:t>
            </a:fld>
            <a:endParaRPr lang="en-US" altLang="en-US" sz="1200"/>
          </a:p>
        </p:txBody>
      </p:sp>
      <p:sp>
        <p:nvSpPr>
          <p:cNvPr id="24474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27038" y="693738"/>
            <a:ext cx="6156325" cy="3463925"/>
          </a:xfrm>
          <a:solidFill>
            <a:srgbClr val="FFFFFF"/>
          </a:solidFill>
          <a:ln/>
        </p:spPr>
      </p:sp>
      <p:sp>
        <p:nvSpPr>
          <p:cNvPr id="24474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20538" y="5722351"/>
            <a:ext cx="4164308" cy="5421174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81675563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7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27739964-2F92-4BA0-9CDD-FC9B8FCE4BD4}" type="slidenum">
              <a:rPr lang="en-US" altLang="en-US" sz="1200" smtClean="0"/>
              <a:pPr/>
              <a:t>22</a:t>
            </a:fld>
            <a:endParaRPr lang="en-US" altLang="en-US" sz="1200" smtClean="0"/>
          </a:p>
        </p:txBody>
      </p:sp>
      <p:sp>
        <p:nvSpPr>
          <p:cNvPr id="244739" name="Rectangle 7"/>
          <p:cNvSpPr txBox="1">
            <a:spLocks noGrp="1" noChangeArrowheads="1"/>
          </p:cNvSpPr>
          <p:nvPr/>
        </p:nvSpPr>
        <p:spPr bwMode="auto">
          <a:xfrm>
            <a:off x="2948513" y="11442611"/>
            <a:ext cx="2255667" cy="6023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r" eaLnBrk="1" hangingPunct="1"/>
            <a:fld id="{7D8CE8F7-A582-4336-9B95-495225C8B02E}" type="slidenum">
              <a:rPr lang="en-US" altLang="en-US" sz="1200"/>
              <a:pPr algn="r" eaLnBrk="1" hangingPunct="1"/>
              <a:t>22</a:t>
            </a:fld>
            <a:endParaRPr lang="en-US" altLang="en-US" sz="1200"/>
          </a:p>
        </p:txBody>
      </p:sp>
      <p:sp>
        <p:nvSpPr>
          <p:cNvPr id="24474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27038" y="693738"/>
            <a:ext cx="6156325" cy="3463925"/>
          </a:xfrm>
          <a:solidFill>
            <a:srgbClr val="FFFFFF"/>
          </a:solidFill>
          <a:ln/>
        </p:spPr>
      </p:sp>
      <p:sp>
        <p:nvSpPr>
          <p:cNvPr id="24474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20538" y="5722351"/>
            <a:ext cx="4164308" cy="5421174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62007434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7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27739964-2F92-4BA0-9CDD-FC9B8FCE4BD4}" type="slidenum">
              <a:rPr lang="en-US" altLang="en-US" sz="1200" smtClean="0"/>
              <a:pPr/>
              <a:t>23</a:t>
            </a:fld>
            <a:endParaRPr lang="en-US" altLang="en-US" sz="1200" smtClean="0"/>
          </a:p>
        </p:txBody>
      </p:sp>
      <p:sp>
        <p:nvSpPr>
          <p:cNvPr id="244739" name="Rectangle 7"/>
          <p:cNvSpPr txBox="1">
            <a:spLocks noGrp="1" noChangeArrowheads="1"/>
          </p:cNvSpPr>
          <p:nvPr/>
        </p:nvSpPr>
        <p:spPr bwMode="auto">
          <a:xfrm>
            <a:off x="2948513" y="11442611"/>
            <a:ext cx="2255667" cy="6023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r" eaLnBrk="1" hangingPunct="1"/>
            <a:fld id="{7D8CE8F7-A582-4336-9B95-495225C8B02E}" type="slidenum">
              <a:rPr lang="en-US" altLang="en-US" sz="1200"/>
              <a:pPr algn="r" eaLnBrk="1" hangingPunct="1"/>
              <a:t>23</a:t>
            </a:fld>
            <a:endParaRPr lang="en-US" altLang="en-US" sz="1200"/>
          </a:p>
        </p:txBody>
      </p:sp>
      <p:sp>
        <p:nvSpPr>
          <p:cNvPr id="24474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27038" y="693738"/>
            <a:ext cx="6156325" cy="3463925"/>
          </a:xfrm>
          <a:solidFill>
            <a:srgbClr val="FFFFFF"/>
          </a:solidFill>
          <a:ln/>
        </p:spPr>
      </p:sp>
      <p:sp>
        <p:nvSpPr>
          <p:cNvPr id="24474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20538" y="5722351"/>
            <a:ext cx="4164308" cy="5421174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2696671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7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A73457AD-C87B-4253-935B-08A495C8A86E}" type="slidenum">
              <a:rPr lang="en-US" altLang="en-US" sz="1200" smtClean="0"/>
              <a:pPr/>
              <a:t>5</a:t>
            </a:fld>
            <a:endParaRPr lang="en-US" altLang="en-US" sz="1200" smtClean="0"/>
          </a:p>
        </p:txBody>
      </p:sp>
      <p:sp>
        <p:nvSpPr>
          <p:cNvPr id="201731" name="Rectangle 7"/>
          <p:cNvSpPr txBox="1">
            <a:spLocks noGrp="1" noChangeArrowheads="1"/>
          </p:cNvSpPr>
          <p:nvPr/>
        </p:nvSpPr>
        <p:spPr bwMode="auto">
          <a:xfrm>
            <a:off x="2948513" y="11442611"/>
            <a:ext cx="2255667" cy="6023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r" eaLnBrk="1" hangingPunct="1"/>
            <a:fld id="{40DEB4A8-81BC-47D5-89C0-9E5CD5A18702}" type="slidenum">
              <a:rPr lang="en-US" altLang="en-US" sz="1200"/>
              <a:pPr algn="r" eaLnBrk="1" hangingPunct="1"/>
              <a:t>5</a:t>
            </a:fld>
            <a:endParaRPr lang="en-US" altLang="en-US" sz="1200"/>
          </a:p>
        </p:txBody>
      </p:sp>
      <p:sp>
        <p:nvSpPr>
          <p:cNvPr id="20173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27038" y="693738"/>
            <a:ext cx="6156325" cy="3463925"/>
          </a:xfrm>
          <a:solidFill>
            <a:srgbClr val="FFFFFF"/>
          </a:solidFill>
          <a:ln/>
        </p:spPr>
      </p:sp>
      <p:sp>
        <p:nvSpPr>
          <p:cNvPr id="20173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20538" y="5722351"/>
            <a:ext cx="4164308" cy="5421174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42833260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7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9DC21A21-C751-454E-B2BD-1670F3FA31C3}" type="slidenum">
              <a:rPr lang="en-US" altLang="en-US" sz="1200" smtClean="0"/>
              <a:pPr/>
              <a:t>6</a:t>
            </a:fld>
            <a:endParaRPr lang="en-US" altLang="en-US" sz="1200" smtClean="0"/>
          </a:p>
        </p:txBody>
      </p:sp>
      <p:sp>
        <p:nvSpPr>
          <p:cNvPr id="203779" name="Rectangle 7"/>
          <p:cNvSpPr txBox="1">
            <a:spLocks noGrp="1" noChangeArrowheads="1"/>
          </p:cNvSpPr>
          <p:nvPr/>
        </p:nvSpPr>
        <p:spPr bwMode="auto">
          <a:xfrm>
            <a:off x="2948513" y="11442611"/>
            <a:ext cx="2255667" cy="6023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r" eaLnBrk="1" hangingPunct="1"/>
            <a:fld id="{53F92860-4955-416C-8253-B6C256A0C896}" type="slidenum">
              <a:rPr lang="en-US" altLang="en-US" sz="1200"/>
              <a:pPr algn="r" eaLnBrk="1" hangingPunct="1"/>
              <a:t>6</a:t>
            </a:fld>
            <a:endParaRPr lang="en-US" altLang="en-US" sz="1200"/>
          </a:p>
        </p:txBody>
      </p:sp>
      <p:sp>
        <p:nvSpPr>
          <p:cNvPr id="20378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27038" y="693738"/>
            <a:ext cx="6156325" cy="3463925"/>
          </a:xfrm>
          <a:solidFill>
            <a:srgbClr val="FFFFFF"/>
          </a:solidFill>
          <a:ln/>
        </p:spPr>
      </p:sp>
      <p:sp>
        <p:nvSpPr>
          <p:cNvPr id="20378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20538" y="5722351"/>
            <a:ext cx="4164308" cy="5421174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56227990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8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16F1BC92-9B59-45D0-9033-FD2998B4363B}" type="slidenum">
              <a:rPr lang="en-US" altLang="en-US" sz="1200" smtClean="0"/>
              <a:pPr/>
              <a:t>7</a:t>
            </a:fld>
            <a:endParaRPr lang="en-US" altLang="en-US" sz="1200" smtClean="0"/>
          </a:p>
        </p:txBody>
      </p:sp>
      <p:sp>
        <p:nvSpPr>
          <p:cNvPr id="205827" name="Rectangle 7"/>
          <p:cNvSpPr txBox="1">
            <a:spLocks noGrp="1" noChangeArrowheads="1"/>
          </p:cNvSpPr>
          <p:nvPr/>
        </p:nvSpPr>
        <p:spPr bwMode="auto">
          <a:xfrm>
            <a:off x="2948513" y="11442611"/>
            <a:ext cx="2255667" cy="6023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r" eaLnBrk="1" hangingPunct="1"/>
            <a:fld id="{D629680E-A2ED-4499-A6F1-CC21F9DC8E7B}" type="slidenum">
              <a:rPr lang="en-US" altLang="en-US" sz="1200"/>
              <a:pPr algn="r" eaLnBrk="1" hangingPunct="1"/>
              <a:t>7</a:t>
            </a:fld>
            <a:endParaRPr lang="en-US" altLang="en-US" sz="1200"/>
          </a:p>
        </p:txBody>
      </p:sp>
      <p:sp>
        <p:nvSpPr>
          <p:cNvPr id="20582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27038" y="693738"/>
            <a:ext cx="6156325" cy="3463925"/>
          </a:xfrm>
          <a:solidFill>
            <a:srgbClr val="FFFFFF"/>
          </a:solidFill>
          <a:ln/>
        </p:spPr>
      </p:sp>
      <p:sp>
        <p:nvSpPr>
          <p:cNvPr id="20582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20538" y="5722351"/>
            <a:ext cx="4164308" cy="5421174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0892001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9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6DFD46A9-B3B3-441A-81C5-DB362202F218}" type="slidenum">
              <a:rPr lang="en-US" altLang="en-US" sz="1200" smtClean="0"/>
              <a:pPr/>
              <a:t>8</a:t>
            </a:fld>
            <a:endParaRPr lang="en-US" altLang="en-US" sz="1200" smtClean="0"/>
          </a:p>
        </p:txBody>
      </p:sp>
      <p:sp>
        <p:nvSpPr>
          <p:cNvPr id="209923" name="Rectangle 7"/>
          <p:cNvSpPr txBox="1">
            <a:spLocks noGrp="1" noChangeArrowheads="1"/>
          </p:cNvSpPr>
          <p:nvPr/>
        </p:nvSpPr>
        <p:spPr bwMode="auto">
          <a:xfrm>
            <a:off x="2948513" y="11442611"/>
            <a:ext cx="2255667" cy="6023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r" eaLnBrk="1" hangingPunct="1"/>
            <a:fld id="{9C959523-78D9-47EC-A0A0-051905861B24}" type="slidenum">
              <a:rPr lang="en-US" altLang="en-US" sz="1200"/>
              <a:pPr algn="r" eaLnBrk="1" hangingPunct="1"/>
              <a:t>8</a:t>
            </a:fld>
            <a:endParaRPr lang="en-US" altLang="en-US" sz="1200"/>
          </a:p>
        </p:txBody>
      </p:sp>
      <p:sp>
        <p:nvSpPr>
          <p:cNvPr id="20992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27038" y="693738"/>
            <a:ext cx="6156325" cy="3463925"/>
          </a:xfrm>
          <a:solidFill>
            <a:srgbClr val="FFFFFF"/>
          </a:solidFill>
          <a:ln/>
        </p:spPr>
      </p:sp>
      <p:sp>
        <p:nvSpPr>
          <p:cNvPr id="20992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20538" y="5722351"/>
            <a:ext cx="4164308" cy="5421174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5110077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9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6DFD46A9-B3B3-441A-81C5-DB362202F218}" type="slidenum">
              <a:rPr lang="en-US" altLang="en-US" sz="1200" smtClean="0"/>
              <a:pPr/>
              <a:t>9</a:t>
            </a:fld>
            <a:endParaRPr lang="en-US" altLang="en-US" sz="1200" smtClean="0"/>
          </a:p>
        </p:txBody>
      </p:sp>
      <p:sp>
        <p:nvSpPr>
          <p:cNvPr id="209923" name="Rectangle 7"/>
          <p:cNvSpPr txBox="1">
            <a:spLocks noGrp="1" noChangeArrowheads="1"/>
          </p:cNvSpPr>
          <p:nvPr/>
        </p:nvSpPr>
        <p:spPr bwMode="auto">
          <a:xfrm>
            <a:off x="2948513" y="11442611"/>
            <a:ext cx="2255667" cy="6023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r" eaLnBrk="1" hangingPunct="1"/>
            <a:fld id="{9C959523-78D9-47EC-A0A0-051905861B24}" type="slidenum">
              <a:rPr lang="en-US" altLang="en-US" sz="1200"/>
              <a:pPr algn="r" eaLnBrk="1" hangingPunct="1"/>
              <a:t>9</a:t>
            </a:fld>
            <a:endParaRPr lang="en-US" altLang="en-US" sz="1200"/>
          </a:p>
        </p:txBody>
      </p:sp>
      <p:sp>
        <p:nvSpPr>
          <p:cNvPr id="20992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27038" y="693738"/>
            <a:ext cx="6156325" cy="3463925"/>
          </a:xfrm>
          <a:solidFill>
            <a:srgbClr val="FFFFFF"/>
          </a:solidFill>
          <a:ln/>
        </p:spPr>
      </p:sp>
      <p:sp>
        <p:nvSpPr>
          <p:cNvPr id="20992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20538" y="5722351"/>
            <a:ext cx="4164308" cy="5421174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21428265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9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3EF11A11-3DBB-4817-B28E-234B5B27128F}" type="slidenum">
              <a:rPr lang="en-US" altLang="en-US" sz="1200" smtClean="0"/>
              <a:pPr/>
              <a:t>10</a:t>
            </a:fld>
            <a:endParaRPr lang="en-US" altLang="en-US" sz="1200" smtClean="0"/>
          </a:p>
        </p:txBody>
      </p:sp>
      <p:sp>
        <p:nvSpPr>
          <p:cNvPr id="211971" name="Rectangle 7"/>
          <p:cNvSpPr txBox="1">
            <a:spLocks noGrp="1" noChangeArrowheads="1"/>
          </p:cNvSpPr>
          <p:nvPr/>
        </p:nvSpPr>
        <p:spPr bwMode="auto">
          <a:xfrm>
            <a:off x="2948513" y="11442611"/>
            <a:ext cx="2255667" cy="6023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r" eaLnBrk="1" hangingPunct="1"/>
            <a:fld id="{3546AD78-AAF0-4DA9-B968-D102046A20CF}" type="slidenum">
              <a:rPr lang="en-US" altLang="en-US" sz="1200"/>
              <a:pPr algn="r" eaLnBrk="1" hangingPunct="1"/>
              <a:t>10</a:t>
            </a:fld>
            <a:endParaRPr lang="en-US" altLang="en-US" sz="1200"/>
          </a:p>
        </p:txBody>
      </p:sp>
      <p:sp>
        <p:nvSpPr>
          <p:cNvPr id="21197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27038" y="693738"/>
            <a:ext cx="6156325" cy="3463925"/>
          </a:xfrm>
          <a:solidFill>
            <a:srgbClr val="FFFFFF"/>
          </a:solidFill>
          <a:ln/>
        </p:spPr>
      </p:sp>
      <p:sp>
        <p:nvSpPr>
          <p:cNvPr id="21197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20538" y="5722351"/>
            <a:ext cx="4164308" cy="5421174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67827360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0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1EE97CDF-A717-451A-BE4C-64F579543319}" type="slidenum">
              <a:rPr lang="en-US" altLang="en-US" sz="1200" smtClean="0"/>
              <a:pPr/>
              <a:t>11</a:t>
            </a:fld>
            <a:endParaRPr lang="en-US" altLang="en-US" sz="1200" smtClean="0"/>
          </a:p>
        </p:txBody>
      </p:sp>
      <p:sp>
        <p:nvSpPr>
          <p:cNvPr id="214019" name="Rectangle 7"/>
          <p:cNvSpPr txBox="1">
            <a:spLocks noGrp="1" noChangeArrowheads="1"/>
          </p:cNvSpPr>
          <p:nvPr/>
        </p:nvSpPr>
        <p:spPr bwMode="auto">
          <a:xfrm>
            <a:off x="2948513" y="11442611"/>
            <a:ext cx="2255667" cy="6023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r" eaLnBrk="1" hangingPunct="1"/>
            <a:fld id="{62FBC459-8B12-435E-A3AF-70E4C5E7BC35}" type="slidenum">
              <a:rPr lang="en-US" altLang="en-US" sz="1200"/>
              <a:pPr algn="r" eaLnBrk="1" hangingPunct="1"/>
              <a:t>11</a:t>
            </a:fld>
            <a:endParaRPr lang="en-US" altLang="en-US" sz="1200"/>
          </a:p>
        </p:txBody>
      </p:sp>
      <p:sp>
        <p:nvSpPr>
          <p:cNvPr id="21402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27038" y="693738"/>
            <a:ext cx="6156325" cy="3463925"/>
          </a:xfrm>
          <a:solidFill>
            <a:srgbClr val="FFFFFF"/>
          </a:solidFill>
          <a:ln/>
        </p:spPr>
      </p:sp>
      <p:sp>
        <p:nvSpPr>
          <p:cNvPr id="21402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20538" y="5722351"/>
            <a:ext cx="4164308" cy="5421174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48260718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0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1790840E-1ADA-483D-A5C3-6A07AD165CB3}" type="slidenum">
              <a:rPr lang="en-US" altLang="en-US" sz="1200" smtClean="0"/>
              <a:pPr/>
              <a:t>12</a:t>
            </a:fld>
            <a:endParaRPr lang="en-US" altLang="en-US" sz="1200" smtClean="0"/>
          </a:p>
        </p:txBody>
      </p:sp>
      <p:sp>
        <p:nvSpPr>
          <p:cNvPr id="216067" name="Rectangle 7"/>
          <p:cNvSpPr txBox="1">
            <a:spLocks noGrp="1" noChangeArrowheads="1"/>
          </p:cNvSpPr>
          <p:nvPr/>
        </p:nvSpPr>
        <p:spPr bwMode="auto">
          <a:xfrm>
            <a:off x="2948513" y="11442611"/>
            <a:ext cx="2255667" cy="6023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r" eaLnBrk="1" hangingPunct="1"/>
            <a:fld id="{521FF559-CDE3-4119-8C22-9E95584CD39C}" type="slidenum">
              <a:rPr lang="en-US" altLang="en-US" sz="1200"/>
              <a:pPr algn="r" eaLnBrk="1" hangingPunct="1"/>
              <a:t>12</a:t>
            </a:fld>
            <a:endParaRPr lang="en-US" altLang="en-US" sz="1200"/>
          </a:p>
        </p:txBody>
      </p:sp>
      <p:sp>
        <p:nvSpPr>
          <p:cNvPr id="21606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27038" y="693738"/>
            <a:ext cx="6156325" cy="3463925"/>
          </a:xfrm>
          <a:solidFill>
            <a:srgbClr val="FFFFFF"/>
          </a:solidFill>
          <a:ln/>
        </p:spPr>
      </p:sp>
      <p:sp>
        <p:nvSpPr>
          <p:cNvPr id="21606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20538" y="5722351"/>
            <a:ext cx="4164308" cy="5421174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6608559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A90FA2-95FA-EC4D-9679-B5E831CF062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F9BB5A-C110-4E4E-B2A5-6AD1382DD75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24F756-45E7-144D-99C1-A6D87F0A8DE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CA5BC3-D362-4648-8F02-86AB5C6609C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9EB6C8-8E9D-0249-A13F-2E1FBE7439B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92A479-31C8-2B40-A44C-244D583D833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315D11-8A13-5947-8D08-E0E6EC22967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0AFB9D-9874-CA44-AA62-44661E82F6E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66A5BC-F832-094C-B8D2-F0157CCE4FE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AFC98C-9B1A-6F4D-B288-FAF32AFC967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06DD4D-71B3-5C46-816D-632BACBD066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21AD56E1-4800-214B-8B54-E9EC7E38D20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hyperlink" Target="https://www.vat19.com/item/fidget-spinner-whisper-quiet" TargetMode="Externa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jpeg"/><Relationship Id="rId4" Type="http://schemas.openxmlformats.org/officeDocument/2006/relationships/image" Target="../media/image2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5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png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3.jpe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10.jpeg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4" name="Rectangle 4"/>
          <p:cNvSpPr>
            <a:spLocks noGrp="1" noChangeArrowheads="1"/>
          </p:cNvSpPr>
          <p:nvPr>
            <p:ph type="title"/>
          </p:nvPr>
        </p:nvSpPr>
        <p:spPr>
          <a:xfrm>
            <a:off x="1524000" y="-30480"/>
            <a:ext cx="8991600" cy="819566"/>
          </a:xfrm>
          <a:noFill/>
        </p:spPr>
        <p:txBody>
          <a:bodyPr/>
          <a:lstStyle/>
          <a:p>
            <a:pPr eaLnBrk="1" hangingPunct="1"/>
            <a:r>
              <a:rPr lang="en-US" sz="3600" dirty="0">
                <a:solidFill>
                  <a:schemeClr val="tx1"/>
                </a:solidFill>
              </a:rPr>
              <a:t>PHY131H1F</a:t>
            </a:r>
            <a:r>
              <a:rPr lang="en-US" sz="3600" dirty="0">
                <a:solidFill>
                  <a:schemeClr val="tx1"/>
                </a:solidFill>
                <a:latin typeface="Times New Roman" charset="0"/>
              </a:rPr>
              <a:t>  - Class 18</a:t>
            </a:r>
            <a:endParaRPr lang="en-US" sz="2800" dirty="0">
              <a:solidFill>
                <a:schemeClr val="tx1"/>
              </a:solidFill>
              <a:latin typeface="Times New Roman" charset="0"/>
            </a:endParaRPr>
          </a:p>
        </p:txBody>
      </p:sp>
      <p:sp>
        <p:nvSpPr>
          <p:cNvPr id="16" name="Rectangle 5"/>
          <p:cNvSpPr txBox="1">
            <a:spLocks noChangeArrowheads="1"/>
          </p:cNvSpPr>
          <p:nvPr/>
        </p:nvSpPr>
        <p:spPr bwMode="auto">
          <a:xfrm>
            <a:off x="1759424" y="789086"/>
            <a:ext cx="4336576" cy="16272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indent="-342900">
              <a:lnSpc>
                <a:spcPct val="80000"/>
              </a:lnSpc>
              <a:spcBef>
                <a:spcPts val="1200"/>
              </a:spcBef>
              <a:spcAft>
                <a:spcPts val="1200"/>
              </a:spcAft>
              <a:defRPr/>
            </a:pPr>
            <a:r>
              <a:rPr lang="en-CA" sz="2400" kern="0" dirty="0">
                <a:latin typeface="+mn-lt"/>
                <a:ea typeface="+mn-ea"/>
                <a:cs typeface="+mn-cs"/>
              </a:rPr>
              <a:t>Today:</a:t>
            </a: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152400" y="1219200"/>
            <a:ext cx="6858000" cy="533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>
              <a:spcAft>
                <a:spcPts val="2400"/>
              </a:spcAft>
            </a:pPr>
            <a:r>
              <a:rPr lang="en-US" altLang="en-US" sz="2400" b="1" kern="0" dirty="0"/>
              <a:t>Today, Chapter 11:</a:t>
            </a:r>
          </a:p>
          <a:p>
            <a:pPr eaLnBrk="1" hangingPunct="1">
              <a:spcAft>
                <a:spcPts val="2400"/>
              </a:spcAft>
            </a:pPr>
            <a:r>
              <a:rPr lang="en-US" altLang="en-US" sz="2400" kern="0" dirty="0"/>
              <a:t>Angular velocity and Angular acceleration vectors</a:t>
            </a:r>
          </a:p>
          <a:p>
            <a:pPr eaLnBrk="1" hangingPunct="1">
              <a:spcAft>
                <a:spcPts val="2400"/>
              </a:spcAft>
            </a:pPr>
            <a:r>
              <a:rPr lang="en-US" altLang="en-US" sz="2400" kern="0" dirty="0"/>
              <a:t>Torque and the Vector Cross Product</a:t>
            </a:r>
          </a:p>
          <a:p>
            <a:pPr eaLnBrk="1" hangingPunct="1">
              <a:spcAft>
                <a:spcPts val="2400"/>
              </a:spcAft>
            </a:pPr>
            <a:r>
              <a:rPr lang="en-US" altLang="en-US" sz="2400" kern="0" dirty="0"/>
              <a:t>Angular Momentum</a:t>
            </a:r>
          </a:p>
          <a:p>
            <a:pPr eaLnBrk="1" hangingPunct="1">
              <a:spcAft>
                <a:spcPts val="2400"/>
              </a:spcAft>
            </a:pPr>
            <a:r>
              <a:rPr lang="en-US" altLang="en-US" sz="2400" kern="0" dirty="0"/>
              <a:t>Conservation of Angular Momentum</a:t>
            </a:r>
          </a:p>
          <a:p>
            <a:pPr eaLnBrk="1" hangingPunct="1">
              <a:spcAft>
                <a:spcPts val="2400"/>
              </a:spcAft>
            </a:pPr>
            <a:r>
              <a:rPr lang="en-US" altLang="en-US" sz="2400" kern="0" dirty="0"/>
              <a:t>Gyroscopes and Precession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805957" y="6581001"/>
            <a:ext cx="443938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200" dirty="0"/>
              <a:t>From </a:t>
            </a:r>
            <a:r>
              <a:rPr lang="en-CA" sz="1200" dirty="0">
                <a:hlinkClick r:id="rId2"/>
              </a:rPr>
              <a:t>https://</a:t>
            </a:r>
            <a:r>
              <a:rPr lang="en-CA" sz="1200" dirty="0" smtClean="0">
                <a:hlinkClick r:id="rId2"/>
              </a:rPr>
              <a:t>www.vat19.com/item/fidget-spinner-whisper-quiet</a:t>
            </a:r>
            <a:r>
              <a:rPr lang="en-CA" sz="1200" dirty="0" smtClean="0"/>
              <a:t> </a:t>
            </a:r>
            <a:endParaRPr lang="en-CA" sz="12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8826" y="1245326"/>
            <a:ext cx="5715000" cy="3810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94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600200" y="165100"/>
            <a:ext cx="7772400" cy="304800"/>
          </a:xfrm>
        </p:spPr>
        <p:txBody>
          <a:bodyPr/>
          <a:lstStyle/>
          <a:p>
            <a:pPr algn="l" eaLnBrk="1" hangingPunct="1"/>
            <a:r>
              <a:rPr lang="en-US" altLang="en-US" sz="3200" b="1" dirty="0">
                <a:solidFill>
                  <a:schemeClr val="tx1"/>
                </a:solidFill>
              </a:rPr>
              <a:t>Angular Momentum of a Particle</a:t>
            </a:r>
            <a:endParaRPr lang="en-US" altLang="en-US" b="1" dirty="0" smtClean="0">
              <a:solidFill>
                <a:schemeClr val="tx1"/>
              </a:solidFill>
            </a:endParaRPr>
          </a:p>
        </p:txBody>
      </p:sp>
      <p:sp>
        <p:nvSpPr>
          <p:cNvPr id="210947" name="Text Box 3"/>
          <p:cNvSpPr txBox="1">
            <a:spLocks noChangeArrowheads="1"/>
          </p:cNvSpPr>
          <p:nvPr/>
        </p:nvSpPr>
        <p:spPr bwMode="auto">
          <a:xfrm>
            <a:off x="1966914" y="822326"/>
            <a:ext cx="8258175" cy="1235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93001B"/>
              </a:buClr>
              <a:buFont typeface="Wingdings" panose="05000000000000000000" pitchFamily="2" charset="2"/>
              <a:buChar char="§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rgbClr val="93001B"/>
              </a:buClr>
              <a:buFont typeface="Times" panose="02020603050405020304" pitchFamily="18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lnSpc>
                <a:spcPts val="3000"/>
              </a:lnSpc>
              <a:spcBef>
                <a:spcPct val="0"/>
              </a:spcBef>
              <a:buClrTx/>
              <a:buNone/>
            </a:pPr>
            <a:r>
              <a:rPr lang="en-US" altLang="en-US" sz="2800" dirty="0">
                <a:cs typeface="Times New Roman" panose="02020603050405020304" pitchFamily="18" charset="0"/>
              </a:rPr>
              <a:t>A particle of mass </a:t>
            </a:r>
            <a:r>
              <a:rPr lang="en-US" alt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altLang="en-US" sz="2800" dirty="0">
                <a:cs typeface="Times New Roman" panose="02020603050405020304" pitchFamily="18" charset="0"/>
              </a:rPr>
              <a:t> is moving. The particle’s momentum vector makes an angle </a:t>
            </a:r>
            <a:r>
              <a:rPr lang="el-GR" altLang="en-US" sz="2800" i="1" dirty="0">
                <a:latin typeface="Symbol" panose="05050102010706020507" pitchFamily="18" charset="2"/>
                <a:cs typeface="Times New Roman" panose="02020603050405020304" pitchFamily="18" charset="0"/>
                <a:sym typeface="Symbol" panose="05050102010706020507" pitchFamily="18" charset="2"/>
              </a:rPr>
              <a:t></a:t>
            </a:r>
            <a:r>
              <a:rPr lang="en-US" altLang="en-US" sz="2800" i="1" dirty="0">
                <a:latin typeface="Symbol" panose="05050102010706020507" pitchFamily="18" charset="2"/>
                <a:cs typeface="Times New Roman" panose="02020603050405020304" pitchFamily="18" charset="0"/>
                <a:sym typeface="Symbol" panose="05050102010706020507" pitchFamily="18" charset="2"/>
              </a:rPr>
              <a:t>  </a:t>
            </a:r>
            <a:r>
              <a:rPr lang="en-US" altLang="en-US" sz="2800" dirty="0">
                <a:cs typeface="Times New Roman" panose="02020603050405020304" pitchFamily="18" charset="0"/>
              </a:rPr>
              <a:t>with the position vector.</a:t>
            </a:r>
          </a:p>
        </p:txBody>
      </p:sp>
      <p:pic>
        <p:nvPicPr>
          <p:cNvPr id="210950" name="Picture 8" descr="12_54_Figur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247"/>
          <a:stretch>
            <a:fillRect/>
          </a:stretch>
        </p:blipFill>
        <p:spPr bwMode="auto">
          <a:xfrm>
            <a:off x="1536700" y="2133546"/>
            <a:ext cx="9131300" cy="32766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0951" name="Picture 9" descr="12_KeyEquation_1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47" r="20575"/>
          <a:stretch>
            <a:fillRect/>
          </a:stretch>
        </p:blipFill>
        <p:spPr bwMode="auto">
          <a:xfrm>
            <a:off x="1828801" y="5428624"/>
            <a:ext cx="8702674" cy="10833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43775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2994" name="Picture 11" descr="CH12_PPT_Slide_12-105b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9776" y="5253039"/>
            <a:ext cx="1876425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2995" name="Text Box 9"/>
          <p:cNvSpPr txBox="1">
            <a:spLocks noChangeArrowheads="1"/>
          </p:cNvSpPr>
          <p:nvPr/>
        </p:nvSpPr>
        <p:spPr bwMode="auto">
          <a:xfrm>
            <a:off x="1895476" y="4556126"/>
            <a:ext cx="8423275" cy="161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93001B"/>
              </a:buClr>
              <a:buFont typeface="Wingdings" panose="05000000000000000000" pitchFamily="2" charset="2"/>
              <a:buChar char="§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rgbClr val="93001B"/>
              </a:buClr>
              <a:buFont typeface="Times" panose="02020603050405020304" pitchFamily="18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lnSpc>
                <a:spcPts val="3000"/>
              </a:lnSpc>
              <a:spcBef>
                <a:spcPct val="0"/>
              </a:spcBef>
              <a:buClrTx/>
              <a:buNone/>
            </a:pPr>
            <a:r>
              <a:rPr lang="en-US" altLang="en-US" sz="2800" dirty="0">
                <a:cs typeface="Times New Roman" panose="02020603050405020304" pitchFamily="18" charset="0"/>
              </a:rPr>
              <a:t>Torque causes a particle’s angular momentum </a:t>
            </a:r>
            <a:br>
              <a:rPr lang="en-US" altLang="en-US" sz="2800" dirty="0">
                <a:cs typeface="Times New Roman" panose="02020603050405020304" pitchFamily="18" charset="0"/>
              </a:rPr>
            </a:br>
            <a:r>
              <a:rPr lang="en-US" altLang="en-US" sz="2800" dirty="0">
                <a:cs typeface="Times New Roman" panose="02020603050405020304" pitchFamily="18" charset="0"/>
              </a:rPr>
              <a:t>to change. This is the rotational equivalent of </a:t>
            </a:r>
            <a:br>
              <a:rPr lang="en-US" altLang="en-US" sz="2800" dirty="0">
                <a:cs typeface="Times New Roman" panose="02020603050405020304" pitchFamily="18" charset="0"/>
              </a:rPr>
            </a:br>
            <a:r>
              <a:rPr lang="en-US" altLang="en-US" sz="2800" dirty="0">
                <a:cs typeface="Times New Roman" panose="02020603050405020304" pitchFamily="18" charset="0"/>
              </a:rPr>
              <a:t>                    and is a general statement of Newton’s second law for rotation.</a:t>
            </a:r>
          </a:p>
        </p:txBody>
      </p:sp>
      <p:sp>
        <p:nvSpPr>
          <p:cNvPr id="212996" name="Text Box 5"/>
          <p:cNvSpPr txBox="1">
            <a:spLocks noChangeArrowheads="1"/>
          </p:cNvSpPr>
          <p:nvPr/>
        </p:nvSpPr>
        <p:spPr bwMode="auto">
          <a:xfrm>
            <a:off x="1892301" y="1974850"/>
            <a:ext cx="8423275" cy="8617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93001B"/>
              </a:buClr>
              <a:buFont typeface="Wingdings" panose="05000000000000000000" pitchFamily="2" charset="2"/>
              <a:buChar char="§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rgbClr val="93001B"/>
              </a:buClr>
              <a:buFont typeface="Times" panose="02020603050405020304" pitchFamily="18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lnSpc>
                <a:spcPts val="3000"/>
              </a:lnSpc>
              <a:spcBef>
                <a:spcPct val="0"/>
              </a:spcBef>
              <a:buClrTx/>
              <a:buNone/>
            </a:pPr>
            <a:r>
              <a:rPr lang="en-US" altLang="en-US" sz="2800" dirty="0">
                <a:cs typeface="Times New Roman" panose="02020603050405020304" pitchFamily="18" charset="0"/>
              </a:rPr>
              <a:t>If you take the time derivative of    and use the definition of the torque vector, you find:</a:t>
            </a:r>
          </a:p>
        </p:txBody>
      </p:sp>
      <p:pic>
        <p:nvPicPr>
          <p:cNvPr id="212997" name="Picture 12" descr="CH12_PPT_Slide_12-105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82" r="66609" b="50000"/>
          <a:stretch>
            <a:fillRect/>
          </a:stretch>
        </p:blipFill>
        <p:spPr bwMode="auto">
          <a:xfrm>
            <a:off x="7124700" y="1905000"/>
            <a:ext cx="254000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299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600200" y="76200"/>
            <a:ext cx="7772400" cy="457200"/>
          </a:xfrm>
        </p:spPr>
        <p:txBody>
          <a:bodyPr/>
          <a:lstStyle/>
          <a:p>
            <a:pPr algn="l" eaLnBrk="1" hangingPunct="1"/>
            <a:r>
              <a:rPr lang="en-US" altLang="en-US" sz="3200">
                <a:solidFill>
                  <a:schemeClr val="tx1"/>
                </a:solidFill>
              </a:rPr>
              <a:t>Angular Momentum of a Particle</a:t>
            </a:r>
            <a:endParaRPr lang="en-US" altLang="en-US" b="1" smtClean="0">
              <a:solidFill>
                <a:schemeClr val="tx1"/>
              </a:solidFill>
            </a:endParaRPr>
          </a:p>
        </p:txBody>
      </p:sp>
      <p:sp>
        <p:nvSpPr>
          <p:cNvPr id="212999" name="Text Box 3"/>
          <p:cNvSpPr txBox="1">
            <a:spLocks noChangeArrowheads="1"/>
          </p:cNvSpPr>
          <p:nvPr/>
        </p:nvSpPr>
        <p:spPr bwMode="auto">
          <a:xfrm>
            <a:off x="1905001" y="1120776"/>
            <a:ext cx="8258175" cy="47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93001B"/>
              </a:buClr>
              <a:buFont typeface="Wingdings" panose="05000000000000000000" pitchFamily="2" charset="2"/>
              <a:buChar char="§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rgbClr val="93001B"/>
              </a:buClr>
              <a:buFont typeface="Times" panose="02020603050405020304" pitchFamily="18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lnSpc>
                <a:spcPts val="3000"/>
              </a:lnSpc>
              <a:spcBef>
                <a:spcPct val="0"/>
              </a:spcBef>
              <a:buClrTx/>
              <a:buNone/>
            </a:pPr>
            <a:r>
              <a:rPr lang="en-US" altLang="en-US" sz="2800">
                <a:cs typeface="Times New Roman" panose="02020603050405020304" pitchFamily="18" charset="0"/>
              </a:rPr>
              <a:t>Why this definition?</a:t>
            </a:r>
          </a:p>
        </p:txBody>
      </p:sp>
      <p:pic>
        <p:nvPicPr>
          <p:cNvPr id="213000" name="Picture 10" descr="CH12_PPT_Slide_12-105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3030539"/>
            <a:ext cx="1676400" cy="1089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3001" name="Picture 15" descr="12_KeyEquation_1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38" r="70493"/>
          <a:stretch>
            <a:fillRect/>
          </a:stretch>
        </p:blipFill>
        <p:spPr bwMode="auto">
          <a:xfrm>
            <a:off x="6019800" y="969963"/>
            <a:ext cx="1447800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8105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4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619250" y="61913"/>
            <a:ext cx="7772400" cy="533400"/>
          </a:xfrm>
        </p:spPr>
        <p:txBody>
          <a:bodyPr/>
          <a:lstStyle/>
          <a:p>
            <a:pPr algn="l" eaLnBrk="1" hangingPunct="1"/>
            <a:r>
              <a:rPr lang="en-US" altLang="en-US" sz="3200">
                <a:solidFill>
                  <a:schemeClr val="tx1"/>
                </a:solidFill>
              </a:rPr>
              <a:t>Angular Momentum of a Rigid Body</a:t>
            </a:r>
            <a:endParaRPr lang="en-US" altLang="en-US" b="1" smtClean="0">
              <a:solidFill>
                <a:schemeClr val="tx1"/>
              </a:solidFill>
            </a:endParaRPr>
          </a:p>
        </p:txBody>
      </p:sp>
      <p:sp>
        <p:nvSpPr>
          <p:cNvPr id="215043" name="Text Box 8"/>
          <p:cNvSpPr txBox="1">
            <a:spLocks noChangeArrowheads="1"/>
          </p:cNvSpPr>
          <p:nvPr/>
        </p:nvSpPr>
        <p:spPr bwMode="auto">
          <a:xfrm>
            <a:off x="1901826" y="2600326"/>
            <a:ext cx="4564063" cy="1285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31775" indent="-231775">
              <a:spcBef>
                <a:spcPct val="20000"/>
              </a:spcBef>
              <a:buClr>
                <a:srgbClr val="93001B"/>
              </a:buClr>
              <a:buFont typeface="Wingdings" panose="05000000000000000000" pitchFamily="2" charset="2"/>
              <a:buChar char="§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rgbClr val="93001B"/>
              </a:buClr>
              <a:buFont typeface="Times" panose="02020603050405020304" pitchFamily="18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lnSpc>
                <a:spcPts val="3000"/>
              </a:lnSpc>
              <a:spcBef>
                <a:spcPct val="0"/>
              </a:spcBef>
            </a:pPr>
            <a:r>
              <a:rPr lang="en-US" altLang="en-US" sz="2800" dirty="0">
                <a:cs typeface="Times New Roman" panose="02020603050405020304" pitchFamily="18" charset="0"/>
              </a:rPr>
              <a:t>on a fixed axle, or</a:t>
            </a:r>
          </a:p>
          <a:p>
            <a:pPr>
              <a:lnSpc>
                <a:spcPts val="3200"/>
              </a:lnSpc>
              <a:spcBef>
                <a:spcPct val="0"/>
              </a:spcBef>
            </a:pPr>
            <a:r>
              <a:rPr lang="en-US" altLang="en-US" sz="2800" dirty="0">
                <a:cs typeface="Times New Roman" panose="02020603050405020304" pitchFamily="18" charset="0"/>
              </a:rPr>
              <a:t>about an axis of symmetry</a:t>
            </a:r>
          </a:p>
        </p:txBody>
      </p:sp>
      <p:sp>
        <p:nvSpPr>
          <p:cNvPr id="215044" name="Text Box 3"/>
          <p:cNvSpPr txBox="1">
            <a:spLocks noChangeArrowheads="1"/>
          </p:cNvSpPr>
          <p:nvPr/>
        </p:nvSpPr>
        <p:spPr bwMode="auto">
          <a:xfrm>
            <a:off x="1600200" y="762001"/>
            <a:ext cx="4953000" cy="171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93001B"/>
              </a:buClr>
              <a:buFont typeface="Wingdings" panose="05000000000000000000" pitchFamily="2" charset="2"/>
              <a:buChar char="§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rgbClr val="93001B"/>
              </a:buClr>
              <a:buFont typeface="Times" panose="02020603050405020304" pitchFamily="18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lnSpc>
                <a:spcPts val="3200"/>
              </a:lnSpc>
              <a:spcBef>
                <a:spcPct val="0"/>
              </a:spcBef>
              <a:buClrTx/>
              <a:buNone/>
            </a:pPr>
            <a:r>
              <a:rPr lang="en-US" altLang="en-US" sz="2800">
                <a:cs typeface="Times New Roman" panose="02020603050405020304" pitchFamily="18" charset="0"/>
              </a:rPr>
              <a:t>For a rigid body, we can add the angular momenta of all the particles forming the object. If the object rotates</a:t>
            </a:r>
          </a:p>
        </p:txBody>
      </p:sp>
      <p:sp>
        <p:nvSpPr>
          <p:cNvPr id="215045" name="Text Box 11"/>
          <p:cNvSpPr txBox="1">
            <a:spLocks noChangeArrowheads="1"/>
          </p:cNvSpPr>
          <p:nvPr/>
        </p:nvSpPr>
        <p:spPr bwMode="auto">
          <a:xfrm>
            <a:off x="1600201" y="4022726"/>
            <a:ext cx="5776913" cy="47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93001B"/>
              </a:buClr>
              <a:buFont typeface="Wingdings" panose="05000000000000000000" pitchFamily="2" charset="2"/>
              <a:buChar char="§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rgbClr val="93001B"/>
              </a:buClr>
              <a:buFont typeface="Times" panose="02020603050405020304" pitchFamily="18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lnSpc>
                <a:spcPts val="3000"/>
              </a:lnSpc>
              <a:spcBef>
                <a:spcPct val="0"/>
              </a:spcBef>
              <a:buClrTx/>
              <a:buNone/>
            </a:pPr>
            <a:r>
              <a:rPr lang="en-US" altLang="en-US" sz="2800" dirty="0">
                <a:cs typeface="Times New Roman" panose="02020603050405020304" pitchFamily="18" charset="0"/>
              </a:rPr>
              <a:t>then it can be shown that</a:t>
            </a:r>
          </a:p>
        </p:txBody>
      </p:sp>
      <p:sp>
        <p:nvSpPr>
          <p:cNvPr id="215046" name="Text Box 13"/>
          <p:cNvSpPr txBox="1">
            <a:spLocks noChangeArrowheads="1"/>
          </p:cNvSpPr>
          <p:nvPr/>
        </p:nvSpPr>
        <p:spPr bwMode="auto">
          <a:xfrm>
            <a:off x="1600201" y="5810251"/>
            <a:ext cx="6056313" cy="47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93001B"/>
              </a:buClr>
              <a:buFont typeface="Wingdings" panose="05000000000000000000" pitchFamily="2" charset="2"/>
              <a:buChar char="§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rgbClr val="93001B"/>
              </a:buClr>
              <a:buFont typeface="Times" panose="02020603050405020304" pitchFamily="18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lnSpc>
                <a:spcPts val="3000"/>
              </a:lnSpc>
              <a:spcBef>
                <a:spcPct val="0"/>
              </a:spcBef>
              <a:buClrTx/>
              <a:buNone/>
            </a:pPr>
            <a:r>
              <a:rPr lang="en-US" altLang="en-US" sz="2800" dirty="0">
                <a:cs typeface="Times New Roman" panose="02020603050405020304" pitchFamily="18" charset="0"/>
              </a:rPr>
              <a:t>And it’s still the case that                 .</a:t>
            </a:r>
          </a:p>
        </p:txBody>
      </p:sp>
      <p:pic>
        <p:nvPicPr>
          <p:cNvPr id="215047" name="Picture 11" descr="CH12_PPT_Slide_12-10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8500" y="5486400"/>
            <a:ext cx="15240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49" name="Picture 15" descr="12_KeyEquation_1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88" r="16119" b="27673"/>
          <a:stretch>
            <a:fillRect/>
          </a:stretch>
        </p:blipFill>
        <p:spPr bwMode="auto">
          <a:xfrm>
            <a:off x="1676400" y="4687888"/>
            <a:ext cx="8824913" cy="6972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50" name="Picture 16" descr="12_57_Figur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183"/>
          <a:stretch>
            <a:fillRect/>
          </a:stretch>
        </p:blipFill>
        <p:spPr bwMode="auto">
          <a:xfrm>
            <a:off x="6688139" y="904875"/>
            <a:ext cx="3813175" cy="362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13296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880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524000" y="0"/>
            <a:ext cx="9144000" cy="1009650"/>
          </a:xfrm>
        </p:spPr>
        <p:txBody>
          <a:bodyPr/>
          <a:lstStyle/>
          <a:p>
            <a:pPr algn="l" eaLnBrk="1" hangingPunct="1"/>
            <a:r>
              <a:rPr lang="en-US" dirty="0" smtClean="0"/>
              <a:t>Angular Momentum</a:t>
            </a:r>
          </a:p>
        </p:txBody>
      </p:sp>
      <p:sp>
        <p:nvSpPr>
          <p:cNvPr id="58880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716088" y="2000930"/>
            <a:ext cx="8951912" cy="5085670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en-US" sz="2800" dirty="0"/>
              <a:t>Angular momentum </a:t>
            </a:r>
            <a:br>
              <a:rPr lang="en-US" sz="2800" dirty="0"/>
            </a:br>
            <a:r>
              <a:rPr lang="en-US" sz="2800" dirty="0"/>
              <a:t>		 </a:t>
            </a:r>
            <a:r>
              <a:rPr lang="en-US" dirty="0" smtClean="0">
                <a:sym typeface="Symbol" pitchFamily="48" charset="2"/>
              </a:rPr>
              <a:t></a:t>
            </a:r>
            <a:r>
              <a:rPr lang="en-US" sz="2800" dirty="0"/>
              <a:t> rotational inertia </a:t>
            </a:r>
            <a:r>
              <a:rPr lang="en-US" sz="2800" dirty="0">
                <a:sym typeface="Symbol" pitchFamily="48" charset="2"/>
              </a:rPr>
              <a:t></a:t>
            </a:r>
            <a:r>
              <a:rPr lang="en-US" sz="2800" dirty="0"/>
              <a:t> rotational velocity</a:t>
            </a:r>
          </a:p>
          <a:p>
            <a:pPr lvl="1">
              <a:spcBef>
                <a:spcPts val="0"/>
              </a:spcBef>
            </a:pPr>
            <a:endParaRPr lang="en-US" dirty="0" smtClean="0"/>
          </a:p>
          <a:p>
            <a:pPr lvl="1">
              <a:spcBef>
                <a:spcPts val="0"/>
              </a:spcBef>
            </a:pPr>
            <a:endParaRPr lang="en-US" dirty="0"/>
          </a:p>
          <a:p>
            <a:pPr lvl="1">
              <a:spcBef>
                <a:spcPts val="0"/>
              </a:spcBef>
            </a:pPr>
            <a:endParaRPr lang="en-US" dirty="0" smtClean="0"/>
          </a:p>
          <a:p>
            <a:pPr lvl="1">
              <a:spcBef>
                <a:spcPts val="0"/>
              </a:spcBef>
            </a:pPr>
            <a:r>
              <a:rPr lang="en-US" dirty="0" smtClean="0"/>
              <a:t>This is analogous to</a:t>
            </a:r>
          </a:p>
          <a:p>
            <a:pPr lvl="1">
              <a:spcBef>
                <a:spcPts val="0"/>
              </a:spcBef>
              <a:buNone/>
            </a:pPr>
            <a:r>
              <a:rPr lang="en-US" dirty="0" smtClean="0"/>
              <a:t>			Linear momentum </a:t>
            </a:r>
            <a:r>
              <a:rPr lang="en-US" dirty="0" smtClean="0">
                <a:sym typeface="Symbol" pitchFamily="48" charset="2"/>
              </a:rPr>
              <a:t></a:t>
            </a:r>
            <a:r>
              <a:rPr lang="en-US" dirty="0" smtClean="0"/>
              <a:t> mass </a:t>
            </a:r>
            <a:r>
              <a:rPr lang="en-US" sz="2400" dirty="0">
                <a:sym typeface="Symbol" pitchFamily="48" charset="2"/>
              </a:rPr>
              <a:t></a:t>
            </a:r>
            <a:r>
              <a:rPr lang="en-US" dirty="0" smtClean="0"/>
              <a:t> velocity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4606237" y="2952467"/>
                <a:ext cx="2040302" cy="85164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CA" sz="44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CA" sz="4400" i="1">
                              <a:latin typeface="Cambria Math" panose="02040503050406030204" pitchFamily="18" charset="0"/>
                            </a:rPr>
                            <m:t>𝐿</m:t>
                          </m:r>
                        </m:e>
                      </m:acc>
                      <m:r>
                        <a:rPr lang="en-CA" sz="4400" i="1">
                          <a:latin typeface="Cambria Math"/>
                        </a:rPr>
                        <m:t>=</m:t>
                      </m:r>
                      <m:r>
                        <a:rPr lang="en-CA" sz="4400" i="1">
                          <a:latin typeface="Cambria Math"/>
                        </a:rPr>
                        <m:t>𝐼</m:t>
                      </m:r>
                      <m:acc>
                        <m:accPr>
                          <m:chr m:val="⃗"/>
                          <m:ctrlPr>
                            <a:rPr lang="en-CA" sz="44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CA" sz="4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𝜔</m:t>
                          </m:r>
                        </m:e>
                      </m:acc>
                    </m:oMath>
                  </m:oMathPara>
                </a14:m>
                <a:endParaRPr lang="en-CA" sz="4400" dirty="0"/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06237" y="2952467"/>
                <a:ext cx="2040302" cy="851643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4520733" y="5019534"/>
                <a:ext cx="2203039" cy="76944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CA" sz="44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CA" sz="4400" i="1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</m:acc>
                      <m:r>
                        <a:rPr lang="en-CA" sz="4400" i="1">
                          <a:latin typeface="Cambria Math"/>
                        </a:rPr>
                        <m:t>=</m:t>
                      </m:r>
                      <m:r>
                        <a:rPr lang="en-CA" sz="4400" i="1">
                          <a:latin typeface="Cambria Math"/>
                        </a:rPr>
                        <m:t>𝑚</m:t>
                      </m:r>
                      <m:acc>
                        <m:accPr>
                          <m:chr m:val="⃗"/>
                          <m:ctrlPr>
                            <a:rPr lang="en-CA" sz="44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CA" sz="4400" i="1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</m:acc>
                    </m:oMath>
                  </m:oMathPara>
                </a14:m>
                <a:endParaRPr lang="en-CA" sz="4400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20733" y="5019534"/>
                <a:ext cx="2203039" cy="769441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icture 2" descr="A grindstone being used to sharpen a chisel.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8685" y="0"/>
            <a:ext cx="3590925" cy="2381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27094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28600"/>
            <a:ext cx="4267200" cy="609600"/>
          </a:xfrm>
        </p:spPr>
        <p:txBody>
          <a:bodyPr/>
          <a:lstStyle/>
          <a:p>
            <a:r>
              <a:rPr lang="en-US" sz="2800" dirty="0" smtClean="0"/>
              <a:t>Learning </a:t>
            </a:r>
            <a:r>
              <a:rPr lang="en-US" sz="2800" dirty="0" err="1" smtClean="0"/>
              <a:t>Catalytics</a:t>
            </a:r>
            <a:r>
              <a:rPr lang="en-US" sz="2800" dirty="0" smtClean="0"/>
              <a:t> Discussion Question</a:t>
            </a:r>
            <a:endParaRPr lang="en-US" sz="2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1"/>
              <p:cNvSpPr>
                <a:spLocks noGrp="1" noChangeArrowheads="1"/>
              </p:cNvSpPr>
              <p:nvPr>
                <p:ph idx="1"/>
              </p:nvPr>
            </p:nvSpPr>
            <p:spPr bwMode="auto">
              <a:xfrm>
                <a:off x="304800" y="1876468"/>
                <a:ext cx="9105900" cy="461216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ts val="1200"/>
                  </a:spcAft>
                  <a:buClrTx/>
                  <a:buSzTx/>
                  <a:buFontTx/>
                  <a:buNone/>
                  <a:tabLst/>
                </a:pPr>
                <a:r>
                  <a:rPr lang="en-US" altLang="en-US" sz="2400" dirty="0" smtClean="0">
                    <a:latin typeface="Arial" panose="020B0604020202020204" pitchFamily="34" charset="0"/>
                  </a:rPr>
                  <a:t>Y</a:t>
                </a:r>
                <a:r>
                  <a:rPr kumimoji="0" lang="en-US" altLang="en-US" sz="24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anose="020B0604020202020204" pitchFamily="34" charset="0"/>
                  </a:rPr>
                  <a:t>ou are driving your car towards</a:t>
                </a:r>
                <a:r>
                  <a:rPr kumimoji="0" lang="en-US" altLang="en-US" sz="2400" b="0" i="0" u="none" strike="noStrike" cap="none" normalizeH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anose="020B0604020202020204" pitchFamily="34" charset="0"/>
                  </a:rPr>
                  <a:t> the right.</a:t>
                </a:r>
              </a:p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ts val="1200"/>
                  </a:spcAft>
                  <a:buClrTx/>
                  <a:buSzTx/>
                  <a:buFontTx/>
                  <a:buNone/>
                  <a:tabLst/>
                </a:pPr>
                <a:r>
                  <a:rPr lang="en-US" altLang="en-US" sz="2400" dirty="0" smtClean="0">
                    <a:latin typeface="Arial" panose="020B0604020202020204" pitchFamily="34" charset="0"/>
                  </a:rPr>
                  <a:t>What is the direction of the angular momentum,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altLang="en-US" sz="24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en-US" sz="2400" b="0" i="1" smtClean="0"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</m:acc>
                  </m:oMath>
                </a14:m>
                <a:r>
                  <a:rPr lang="en-US" altLang="en-US" sz="2400" dirty="0" smtClean="0">
                    <a:latin typeface="Arial" panose="020B0604020202020204" pitchFamily="34" charset="0"/>
                  </a:rPr>
                  <a:t>, of the wheels?</a:t>
                </a:r>
                <a:endParaRPr kumimoji="0" lang="en-US" altLang="en-US" sz="2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  <a:p>
                <a:pPr>
                  <a:spcAft>
                    <a:spcPts val="1200"/>
                  </a:spcAft>
                  <a:buFont typeface="+mj-lt"/>
                  <a:buAutoNum type="alphaUcPeriod"/>
                </a:pPr>
                <a:r>
                  <a:rPr lang="en-US" sz="2400" dirty="0"/>
                  <a:t>Left</a:t>
                </a:r>
              </a:p>
              <a:p>
                <a:pPr>
                  <a:spcAft>
                    <a:spcPts val="1200"/>
                  </a:spcAft>
                  <a:buFont typeface="+mj-lt"/>
                  <a:buAutoNum type="alphaUcPeriod"/>
                </a:pPr>
                <a:r>
                  <a:rPr lang="en-US" sz="2400" dirty="0"/>
                  <a:t>Right</a:t>
                </a:r>
              </a:p>
              <a:p>
                <a:pPr>
                  <a:spcAft>
                    <a:spcPts val="1200"/>
                  </a:spcAft>
                  <a:buFont typeface="+mj-lt"/>
                  <a:buAutoNum type="alphaUcPeriod"/>
                </a:pPr>
                <a:r>
                  <a:rPr lang="en-US" sz="2400" dirty="0"/>
                  <a:t>Up</a:t>
                </a:r>
              </a:p>
              <a:p>
                <a:pPr>
                  <a:spcAft>
                    <a:spcPts val="1200"/>
                  </a:spcAft>
                  <a:buFont typeface="+mj-lt"/>
                  <a:buAutoNum type="alphaUcPeriod"/>
                </a:pPr>
                <a:r>
                  <a:rPr lang="en-US" sz="2400" dirty="0"/>
                  <a:t>Down</a:t>
                </a:r>
              </a:p>
              <a:p>
                <a:pPr>
                  <a:spcAft>
                    <a:spcPts val="1200"/>
                  </a:spcAft>
                  <a:buFont typeface="+mj-lt"/>
                  <a:buAutoNum type="alphaUcPeriod"/>
                </a:pPr>
                <a:r>
                  <a:rPr lang="en-US" sz="2400" dirty="0"/>
                  <a:t>Into the page</a:t>
                </a:r>
              </a:p>
              <a:p>
                <a:pPr>
                  <a:spcAft>
                    <a:spcPts val="1200"/>
                  </a:spcAft>
                  <a:buFont typeface="+mj-lt"/>
                  <a:buAutoNum type="alphaUcPeriod"/>
                </a:pPr>
                <a:r>
                  <a:rPr lang="en-US" sz="2400" dirty="0"/>
                  <a:t>Out of the page</a:t>
                </a:r>
              </a:p>
            </p:txBody>
          </p:sp>
        </mc:Choice>
        <mc:Fallback xmlns="">
          <p:sp>
            <p:nvSpPr>
              <p:cNvPr id="4" name="Rectang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 bwMode="auto">
              <a:xfrm>
                <a:off x="304800" y="1876468"/>
                <a:ext cx="9105900" cy="4612160"/>
              </a:xfrm>
              <a:prstGeom prst="rect">
                <a:avLst/>
              </a:prstGeom>
              <a:blipFill>
                <a:blip r:embed="rId2"/>
                <a:stretch>
                  <a:fillRect l="-1004" t="-529" b="-2646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600" y="-1828800"/>
            <a:ext cx="7315200" cy="4572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0747563" y="575019"/>
            <a:ext cx="65" cy="276999"/>
          </a:xfrm>
          <a:prstGeom prst="rect">
            <a:avLst/>
          </a:prstGeom>
          <a:solidFill>
            <a:schemeClr val="bg1"/>
          </a:solidFill>
        </p:spPr>
        <p:txBody>
          <a:bodyPr wrap="none" lIns="0" tIns="0" rIns="0" bIns="0" rtlCol="0">
            <a:spAutoFit/>
          </a:bodyPr>
          <a:lstStyle/>
          <a:p>
            <a:endParaRPr lang="en-US" dirty="0">
              <a:solidFill>
                <a:schemeClr val="accent2"/>
              </a:solidFill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2961290" y="1752600"/>
            <a:ext cx="8839200" cy="0"/>
          </a:xfrm>
          <a:prstGeom prst="line">
            <a:avLst/>
          </a:prstGeom>
          <a:ln w="76200"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>
            <a:off x="8420100" y="575019"/>
            <a:ext cx="990600" cy="0"/>
          </a:xfrm>
          <a:prstGeom prst="straightConnector1">
            <a:avLst/>
          </a:prstGeom>
          <a:ln w="76200">
            <a:solidFill>
              <a:srgbClr val="00B05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8841273" y="13138"/>
                <a:ext cx="393441" cy="5539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sz="360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</m:acc>
                    </m:oMath>
                  </m:oMathPara>
                </a14:m>
                <a:endParaRPr lang="en-US" sz="3600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41273" y="13138"/>
                <a:ext cx="393441" cy="553998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Oval 12"/>
          <p:cNvSpPr/>
          <p:nvPr/>
        </p:nvSpPr>
        <p:spPr>
          <a:xfrm>
            <a:off x="6586885" y="1010673"/>
            <a:ext cx="137160" cy="137160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10655432" y="1010673"/>
            <a:ext cx="137160" cy="137160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3688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13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585913" y="152400"/>
            <a:ext cx="7772400" cy="381000"/>
          </a:xfrm>
        </p:spPr>
        <p:txBody>
          <a:bodyPr/>
          <a:lstStyle/>
          <a:p>
            <a:pPr algn="l" eaLnBrk="1" hangingPunct="1">
              <a:lnSpc>
                <a:spcPts val="3400"/>
              </a:lnSpc>
            </a:pPr>
            <a:r>
              <a:rPr lang="en-US" altLang="en-US" sz="3200">
                <a:solidFill>
                  <a:schemeClr val="tx1"/>
                </a:solidFill>
              </a:rPr>
              <a:t>Conservation of Angular Momentum</a:t>
            </a:r>
            <a:endParaRPr lang="en-US" altLang="en-US" b="1" smtClean="0">
              <a:solidFill>
                <a:schemeClr val="tx1"/>
              </a:solidFill>
            </a:endParaRPr>
          </a:p>
        </p:txBody>
      </p:sp>
      <p:sp>
        <p:nvSpPr>
          <p:cNvPr id="219139" name="Text Box 4"/>
          <p:cNvSpPr txBox="1">
            <a:spLocks noChangeArrowheads="1"/>
          </p:cNvSpPr>
          <p:nvPr/>
        </p:nvSpPr>
        <p:spPr bwMode="auto">
          <a:xfrm>
            <a:off x="1905000" y="2136776"/>
            <a:ext cx="8116888" cy="85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93001B"/>
              </a:buClr>
              <a:buFont typeface="Wingdings" panose="05000000000000000000" pitchFamily="2" charset="2"/>
              <a:buChar char="§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rgbClr val="93001B"/>
              </a:buClr>
              <a:buFont typeface="Times" panose="02020603050405020304" pitchFamily="18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lnSpc>
                <a:spcPts val="3000"/>
              </a:lnSpc>
              <a:spcBef>
                <a:spcPct val="0"/>
              </a:spcBef>
              <a:buClrTx/>
              <a:buNone/>
            </a:pPr>
            <a:r>
              <a:rPr lang="en-US" altLang="en-US" sz="2800">
                <a:cs typeface="Times New Roman" panose="02020603050405020304" pitchFamily="18" charset="0"/>
              </a:rPr>
              <a:t>An isolated system that experiences no net torque has                  </a:t>
            </a:r>
          </a:p>
        </p:txBody>
      </p:sp>
      <p:grpSp>
        <p:nvGrpSpPr>
          <p:cNvPr id="219140" name="Group 13"/>
          <p:cNvGrpSpPr>
            <a:grpSpLocks/>
          </p:cNvGrpSpPr>
          <p:nvPr/>
        </p:nvGrpSpPr>
        <p:grpSpPr bwMode="auto">
          <a:xfrm>
            <a:off x="1905000" y="3959226"/>
            <a:ext cx="8116888" cy="917575"/>
            <a:chOff x="240" y="1810"/>
            <a:chExt cx="5113" cy="578"/>
          </a:xfrm>
        </p:grpSpPr>
        <p:sp>
          <p:nvSpPr>
            <p:cNvPr id="219147" name="Text Box 7"/>
            <p:cNvSpPr txBox="1">
              <a:spLocks noChangeArrowheads="1"/>
            </p:cNvSpPr>
            <p:nvPr/>
          </p:nvSpPr>
          <p:spPr bwMode="auto">
            <a:xfrm>
              <a:off x="240" y="1850"/>
              <a:ext cx="5113" cy="5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rgbClr val="93001B"/>
                </a:buClr>
                <a:buFont typeface="Wingdings" panose="05000000000000000000" pitchFamily="2" charset="2"/>
                <a:buChar char="§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lr>
                  <a:srgbClr val="93001B"/>
                </a:buClr>
                <a:buFont typeface="Times" panose="02020603050405020304" pitchFamily="18" charset="0"/>
                <a:buChar char="•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lnSpc>
                  <a:spcPts val="3000"/>
                </a:lnSpc>
                <a:spcBef>
                  <a:spcPct val="0"/>
                </a:spcBef>
                <a:buClrTx/>
                <a:buNone/>
              </a:pPr>
              <a:r>
                <a:rPr lang="en-US" altLang="en-US" sz="2800">
                  <a:cs typeface="Times New Roman" panose="02020603050405020304" pitchFamily="18" charset="0"/>
                </a:rPr>
                <a:t>and thus the angular momentum vector     is a constant.                  </a:t>
              </a:r>
            </a:p>
          </p:txBody>
        </p:sp>
        <p:pic>
          <p:nvPicPr>
            <p:cNvPr id="219148" name="Picture 8" descr="CH12_PPT_Slide_12-105a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782" r="66609" b="50000"/>
            <a:stretch>
              <a:fillRect/>
            </a:stretch>
          </p:blipFill>
          <p:spPr bwMode="auto">
            <a:xfrm>
              <a:off x="4281" y="1810"/>
              <a:ext cx="160" cy="3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219142" name="Picture 10" descr="CH12_PPT_Slide_12-10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762251"/>
            <a:ext cx="2336800" cy="1031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24591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102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524000" y="0"/>
            <a:ext cx="9144000" cy="1009650"/>
          </a:xfrm>
        </p:spPr>
        <p:txBody>
          <a:bodyPr/>
          <a:lstStyle/>
          <a:p>
            <a:pPr eaLnBrk="1" hangingPunct="1"/>
            <a:r>
              <a:rPr lang="en-US" sz="4000"/>
              <a:t>Conservation of Angular Momentum</a:t>
            </a:r>
          </a:p>
        </p:txBody>
      </p:sp>
      <p:sp>
        <p:nvSpPr>
          <p:cNvPr id="64102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011364" y="1033464"/>
            <a:ext cx="8296275" cy="1703387"/>
          </a:xfrm>
        </p:spPr>
        <p:txBody>
          <a:bodyPr/>
          <a:lstStyle/>
          <a:p>
            <a:pPr>
              <a:buFontTx/>
              <a:buNone/>
            </a:pPr>
            <a:r>
              <a:rPr lang="en-US" sz="2800" dirty="0"/>
              <a:t>Example:</a:t>
            </a:r>
          </a:p>
          <a:p>
            <a:r>
              <a:rPr lang="en-US" dirty="0" smtClean="0"/>
              <a:t>When the professor pulls the weights inward, his rotational speed increases!</a:t>
            </a:r>
          </a:p>
        </p:txBody>
      </p:sp>
      <p:sp>
        <p:nvSpPr>
          <p:cNvPr id="641030" name="Rectangle 6"/>
          <p:cNvSpPr>
            <a:spLocks noChangeArrowheads="1"/>
          </p:cNvSpPr>
          <p:nvPr/>
        </p:nvSpPr>
        <p:spPr bwMode="auto">
          <a:xfrm>
            <a:off x="5594350" y="5486400"/>
            <a:ext cx="1563688" cy="5905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pic>
        <p:nvPicPr>
          <p:cNvPr id="641037" name="Picture 13" descr="08_52_Figur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154"/>
          <a:stretch>
            <a:fillRect/>
          </a:stretch>
        </p:blipFill>
        <p:spPr bwMode="auto">
          <a:xfrm>
            <a:off x="2415926" y="2563587"/>
            <a:ext cx="6977799" cy="40984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56167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235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563689" y="42863"/>
            <a:ext cx="7685087" cy="550862"/>
          </a:xfrm>
        </p:spPr>
        <p:txBody>
          <a:bodyPr/>
          <a:lstStyle/>
          <a:p>
            <a:pPr algn="l" eaLnBrk="1" hangingPunct="1"/>
            <a:r>
              <a:rPr lang="en-US" altLang="en-US" sz="3200">
                <a:solidFill>
                  <a:schemeClr val="bg1"/>
                </a:solidFill>
              </a:rPr>
              <a:t>EXAMPLE 12.19 Two Interacting Disks</a:t>
            </a:r>
            <a:endParaRPr lang="en-US" altLang="en-US" smtClean="0">
              <a:solidFill>
                <a:srgbClr val="336699"/>
              </a:solidFill>
            </a:endParaRPr>
          </a:p>
        </p:txBody>
      </p:sp>
      <p:pic>
        <p:nvPicPr>
          <p:cNvPr id="223237" name="Picture 7" descr="CH12_PPT_Slide_12-1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-609600"/>
            <a:ext cx="8382000" cy="2751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69967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7570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4250" y="660400"/>
            <a:ext cx="4395788" cy="290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7571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587500" y="88900"/>
            <a:ext cx="8693150" cy="457200"/>
          </a:xfrm>
        </p:spPr>
        <p:txBody>
          <a:bodyPr/>
          <a:lstStyle/>
          <a:p>
            <a:pPr algn="l" eaLnBrk="1" hangingPunct="1"/>
            <a:r>
              <a:rPr lang="en-US" altLang="en-US" sz="3200" dirty="0">
                <a:solidFill>
                  <a:schemeClr val="tx1"/>
                </a:solidFill>
              </a:rPr>
              <a:t>Precession of a Gyroscope</a:t>
            </a:r>
            <a:endParaRPr lang="en-US" altLang="en-US" b="1" dirty="0" smtClean="0">
              <a:solidFill>
                <a:schemeClr val="tx1"/>
              </a:solidFill>
            </a:endParaRPr>
          </a:p>
        </p:txBody>
      </p:sp>
      <p:sp>
        <p:nvSpPr>
          <p:cNvPr id="237574" name="Text Box 4"/>
          <p:cNvSpPr txBox="1">
            <a:spLocks noChangeArrowheads="1"/>
          </p:cNvSpPr>
          <p:nvPr/>
        </p:nvSpPr>
        <p:spPr bwMode="auto">
          <a:xfrm>
            <a:off x="1587500" y="693738"/>
            <a:ext cx="4476750" cy="2965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34963" indent="-334963">
              <a:spcBef>
                <a:spcPct val="20000"/>
              </a:spcBef>
              <a:buClr>
                <a:srgbClr val="93001B"/>
              </a:buClr>
              <a:buFont typeface="Wingdings" panose="05000000000000000000" pitchFamily="2" charset="2"/>
              <a:buChar char="§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rgbClr val="93001B"/>
              </a:buClr>
              <a:buFont typeface="Times" panose="02020603050405020304" pitchFamily="18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lnSpc>
                <a:spcPts val="3200"/>
              </a:lnSpc>
              <a:spcBef>
                <a:spcPct val="0"/>
              </a:spcBef>
            </a:pPr>
            <a:r>
              <a:rPr lang="en-CA" altLang="en-US" sz="2400" dirty="0">
                <a:cs typeface="Times New Roman" panose="02020603050405020304" pitchFamily="18" charset="0"/>
              </a:rPr>
              <a:t>Consider a horizontal gyroscope, with the disk spinning in a vertical plane,  that is supported at only one end of its axle, as shown. </a:t>
            </a:r>
          </a:p>
          <a:p>
            <a:pPr>
              <a:lnSpc>
                <a:spcPts val="3200"/>
              </a:lnSpc>
              <a:spcBef>
                <a:spcPct val="0"/>
              </a:spcBef>
            </a:pPr>
            <a:r>
              <a:rPr lang="en-CA" altLang="en-US" sz="2400" dirty="0">
                <a:cs typeface="Times New Roman" panose="02020603050405020304" pitchFamily="18" charset="0"/>
              </a:rPr>
              <a:t>You would expect it to simply fall over—but it doesn’t. </a:t>
            </a:r>
          </a:p>
        </p:txBody>
      </p:sp>
      <p:sp>
        <p:nvSpPr>
          <p:cNvPr id="237575" name="Text Box 4"/>
          <p:cNvSpPr txBox="1">
            <a:spLocks noChangeArrowheads="1"/>
          </p:cNvSpPr>
          <p:nvPr/>
        </p:nvSpPr>
        <p:spPr bwMode="auto">
          <a:xfrm>
            <a:off x="1587500" y="3684588"/>
            <a:ext cx="9004300" cy="21441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34963" indent="-334963">
              <a:spcBef>
                <a:spcPct val="20000"/>
              </a:spcBef>
              <a:buClr>
                <a:srgbClr val="93001B"/>
              </a:buClr>
              <a:buFont typeface="Wingdings" panose="05000000000000000000" pitchFamily="2" charset="2"/>
              <a:buChar char="§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rgbClr val="93001B"/>
              </a:buClr>
              <a:buFont typeface="Times" panose="02020603050405020304" pitchFamily="18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lnSpc>
                <a:spcPts val="3200"/>
              </a:lnSpc>
              <a:spcBef>
                <a:spcPct val="0"/>
              </a:spcBef>
            </a:pPr>
            <a:r>
              <a:rPr lang="en-CA" altLang="en-US" sz="2400" dirty="0">
                <a:cs typeface="Times New Roman" panose="02020603050405020304" pitchFamily="18" charset="0"/>
              </a:rPr>
              <a:t>Instead, the axle remains horizontal, parallel to the ground, while the entire gyroscope slowly rotates in a horizontal plane. </a:t>
            </a:r>
          </a:p>
          <a:p>
            <a:pPr>
              <a:lnSpc>
                <a:spcPts val="3200"/>
              </a:lnSpc>
              <a:spcBef>
                <a:spcPct val="0"/>
              </a:spcBef>
            </a:pPr>
            <a:r>
              <a:rPr lang="en-CA" altLang="en-US" sz="2400" dirty="0">
                <a:cs typeface="Times New Roman" panose="02020603050405020304" pitchFamily="18" charset="0"/>
              </a:rPr>
              <a:t>This steady change in the orientation of the rotation axis is called </a:t>
            </a:r>
            <a:r>
              <a:rPr lang="en-CA" altLang="en-US" sz="2400" b="1" dirty="0">
                <a:cs typeface="Times New Roman" panose="02020603050405020304" pitchFamily="18" charset="0"/>
              </a:rPr>
              <a:t>precession</a:t>
            </a:r>
            <a:r>
              <a:rPr lang="en-CA" altLang="en-US" sz="2400" dirty="0">
                <a:cs typeface="Times New Roman" panose="02020603050405020304" pitchFamily="18" charset="0"/>
              </a:rPr>
              <a:t>, and we say that the gyroscope </a:t>
            </a:r>
            <a:r>
              <a:rPr lang="en-CA" altLang="en-US" sz="2400" dirty="0" err="1">
                <a:cs typeface="Times New Roman" panose="02020603050405020304" pitchFamily="18" charset="0"/>
              </a:rPr>
              <a:t>precesses</a:t>
            </a:r>
            <a:r>
              <a:rPr lang="en-CA" altLang="en-US" sz="2400" dirty="0">
                <a:cs typeface="Times New Roman" panose="02020603050405020304" pitchFamily="18" charset="0"/>
              </a:rPr>
              <a:t> about its point of support. </a:t>
            </a:r>
          </a:p>
        </p:txBody>
      </p:sp>
    </p:spTree>
    <p:extLst>
      <p:ext uri="{BB962C8B-B14F-4D97-AF65-F5344CB8AC3E}">
        <p14:creationId xmlns:p14="http://schemas.microsoft.com/office/powerpoint/2010/main" val="2360641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71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587500" y="88900"/>
            <a:ext cx="8693150" cy="457200"/>
          </a:xfrm>
        </p:spPr>
        <p:txBody>
          <a:bodyPr/>
          <a:lstStyle/>
          <a:p>
            <a:pPr algn="l" eaLnBrk="1" hangingPunct="1"/>
            <a:r>
              <a:rPr lang="en-US" altLang="en-US" sz="3200" dirty="0">
                <a:solidFill>
                  <a:schemeClr val="tx1"/>
                </a:solidFill>
              </a:rPr>
              <a:t>Precession of a Gyroscope</a:t>
            </a:r>
            <a:endParaRPr lang="en-US" altLang="en-US" b="1" dirty="0" smtClean="0">
              <a:solidFill>
                <a:schemeClr val="tx1"/>
              </a:solidFill>
            </a:endParaRPr>
          </a:p>
        </p:txBody>
      </p:sp>
      <p:sp>
        <p:nvSpPr>
          <p:cNvPr id="243716" name="Text Box 4"/>
          <p:cNvSpPr txBox="1">
            <a:spLocks noChangeArrowheads="1"/>
          </p:cNvSpPr>
          <p:nvPr/>
        </p:nvSpPr>
        <p:spPr bwMode="auto">
          <a:xfrm>
            <a:off x="1587500" y="1428750"/>
            <a:ext cx="8813800" cy="503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34963" indent="-334963">
              <a:spcBef>
                <a:spcPct val="20000"/>
              </a:spcBef>
              <a:buClr>
                <a:srgbClr val="93001B"/>
              </a:buClr>
              <a:buFont typeface="Wingdings" panose="05000000000000000000" pitchFamily="2" charset="2"/>
              <a:buChar char="§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rgbClr val="93001B"/>
              </a:buClr>
              <a:buFont typeface="Times" panose="02020603050405020304" pitchFamily="18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lnSpc>
                <a:spcPts val="3200"/>
              </a:lnSpc>
              <a:spcBef>
                <a:spcPct val="0"/>
              </a:spcBef>
            </a:pPr>
            <a:r>
              <a:rPr lang="en-CA" altLang="en-US" sz="2800">
                <a:cs typeface="Times New Roman" panose="02020603050405020304" pitchFamily="18" charset="0"/>
              </a:rPr>
              <a:t>The precession frequency of a gyroscope, in </a:t>
            </a:r>
            <a:r>
              <a:rPr lang="en-CA" alt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rad/s</a:t>
            </a:r>
            <a:r>
              <a:rPr lang="en-CA" altLang="en-US" sz="2800">
                <a:cs typeface="Times New Roman" panose="02020603050405020304" pitchFamily="18" charset="0"/>
              </a:rPr>
              <a:t>, is </a:t>
            </a:r>
          </a:p>
        </p:txBody>
      </p:sp>
      <p:sp>
        <p:nvSpPr>
          <p:cNvPr id="243718" name="Text Box 4"/>
          <p:cNvSpPr txBox="1">
            <a:spLocks noChangeArrowheads="1"/>
          </p:cNvSpPr>
          <p:nvPr/>
        </p:nvSpPr>
        <p:spPr bwMode="auto">
          <a:xfrm>
            <a:off x="1587500" y="3041651"/>
            <a:ext cx="8813800" cy="270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34963" indent="-334963">
              <a:spcBef>
                <a:spcPct val="20000"/>
              </a:spcBef>
              <a:buClr>
                <a:srgbClr val="93001B"/>
              </a:buClr>
              <a:buFont typeface="Wingdings" panose="05000000000000000000" pitchFamily="2" charset="2"/>
              <a:buChar char="§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rgbClr val="93001B"/>
              </a:buClr>
              <a:buFont typeface="Times" panose="02020603050405020304" pitchFamily="18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lnSpc>
                <a:spcPts val="3200"/>
              </a:lnSpc>
              <a:spcBef>
                <a:spcPct val="0"/>
              </a:spcBef>
              <a:spcAft>
                <a:spcPts val="1200"/>
              </a:spcAft>
            </a:pPr>
            <a:r>
              <a:rPr lang="en-CA" altLang="en-US" sz="2800" dirty="0">
                <a:cs typeface="Times New Roman" panose="02020603050405020304" pitchFamily="18" charset="0"/>
              </a:rPr>
              <a:t>Here </a:t>
            </a:r>
            <a:r>
              <a:rPr lang="en-CA" alt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CA" altLang="en-US" sz="2800" dirty="0">
                <a:cs typeface="Times New Roman" panose="02020603050405020304" pitchFamily="18" charset="0"/>
              </a:rPr>
              <a:t> is the mass of the gyroscope, </a:t>
            </a:r>
            <a:r>
              <a:rPr lang="en-CA" alt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CA" altLang="en-US" sz="2800" dirty="0">
                <a:cs typeface="Times New Roman" panose="02020603050405020304" pitchFamily="18" charset="0"/>
              </a:rPr>
              <a:t> is its moment of inertia, and </a:t>
            </a:r>
            <a:r>
              <a:rPr lang="en-CA" alt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CA" altLang="en-US" sz="2800" dirty="0">
                <a:cs typeface="Times New Roman" panose="02020603050405020304" pitchFamily="18" charset="0"/>
              </a:rPr>
              <a:t> is the horizontal distance of the center of mass from the support point.</a:t>
            </a:r>
          </a:p>
          <a:p>
            <a:pPr>
              <a:lnSpc>
                <a:spcPts val="3200"/>
              </a:lnSpc>
              <a:spcBef>
                <a:spcPct val="0"/>
              </a:spcBef>
              <a:spcAft>
                <a:spcPts val="1200"/>
              </a:spcAft>
            </a:pPr>
            <a:r>
              <a:rPr lang="en-CA" altLang="en-US" sz="2800" dirty="0">
                <a:cs typeface="Times New Roman" panose="02020603050405020304" pitchFamily="18" charset="0"/>
              </a:rPr>
              <a:t>The angular velocity of the spinning gyroscope is assumed to be much larger than the precession frequency; </a:t>
            </a:r>
            <a:r>
              <a:rPr lang="el-GR" alt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ω</a:t>
            </a:r>
            <a:r>
              <a:rPr lang="el-GR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CA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&gt;&gt;</a:t>
            </a:r>
            <a:r>
              <a:rPr lang="el-GR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Ω</a:t>
            </a:r>
            <a:r>
              <a:rPr lang="en-CA" altLang="en-US" sz="2800" dirty="0">
                <a:cs typeface="Times New Roman" panose="02020603050405020304" pitchFamily="18" charset="0"/>
              </a:rPr>
              <a:t>.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4933673" y="1931989"/>
                <a:ext cx="2000804" cy="105176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l-GR" sz="36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Ω</m:t>
                      </m:r>
                      <m:r>
                        <a:rPr lang="en-CA" sz="36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CA" sz="3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CA" sz="3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𝑀𝑔𝑑</m:t>
                          </m:r>
                        </m:num>
                        <m:den>
                          <m:r>
                            <a:rPr lang="en-CA" sz="3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𝐼</m:t>
                          </m:r>
                          <m:r>
                            <a:rPr lang="en-CA" sz="3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𝜔</m:t>
                          </m:r>
                        </m:den>
                      </m:f>
                    </m:oMath>
                  </m:oMathPara>
                </a14:m>
                <a:endParaRPr lang="en-CA" sz="3600" dirty="0"/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33673" y="1931989"/>
                <a:ext cx="2000804" cy="1051763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35994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28600"/>
            <a:ext cx="4267200" cy="609600"/>
          </a:xfrm>
        </p:spPr>
        <p:txBody>
          <a:bodyPr/>
          <a:lstStyle/>
          <a:p>
            <a:r>
              <a:rPr lang="en-US" sz="2800" dirty="0" smtClean="0"/>
              <a:t>Learning </a:t>
            </a:r>
            <a:r>
              <a:rPr lang="en-US" sz="2800" dirty="0" err="1" smtClean="0"/>
              <a:t>Catalytics</a:t>
            </a:r>
            <a:r>
              <a:rPr lang="en-US" sz="2800" dirty="0" smtClean="0"/>
              <a:t> Question (part 1 of 2)</a:t>
            </a:r>
            <a:endParaRPr lang="en-US" sz="2800" dirty="0"/>
          </a:p>
        </p:txBody>
      </p:sp>
      <p:sp>
        <p:nvSpPr>
          <p:cNvPr id="4" name="Rectangle 1"/>
          <p:cNvSpPr>
            <a:spLocks noGrp="1" noChangeArrowheads="1"/>
          </p:cNvSpPr>
          <p:nvPr>
            <p:ph idx="1"/>
          </p:nvPr>
        </p:nvSpPr>
        <p:spPr bwMode="auto">
          <a:xfrm>
            <a:off x="304800" y="1905000"/>
            <a:ext cx="7848600" cy="45550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Tx/>
              <a:buNone/>
              <a:tabLst/>
            </a:pPr>
            <a:r>
              <a:rPr lang="en-US" altLang="en-US" sz="2400" dirty="0" smtClean="0">
                <a:latin typeface="Arial" panose="020B0604020202020204" pitchFamily="34" charset="0"/>
              </a:rPr>
              <a:t>Y</a:t>
            </a:r>
            <a:r>
              <a:rPr kumimoji="0" lang="en-US" alt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ou are sitting in your car, and you step on the gas pedal.  The car accelerates forward.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Tx/>
              <a:buNone/>
              <a:tabLst/>
            </a:pPr>
            <a:r>
              <a:rPr kumimoji="0" lang="en-US" alt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Your car</a:t>
            </a:r>
            <a:r>
              <a:rPr kumimoji="0" lang="en-US" altLang="en-US" sz="2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has Front Wheel Drive (FWD)</a:t>
            </a:r>
            <a:r>
              <a:rPr lang="en-US" altLang="en-US" sz="2400" dirty="0" smtClean="0">
                <a:latin typeface="Arial" panose="020B0604020202020204" pitchFamily="34" charset="0"/>
              </a:rPr>
              <a:t>.  That means the front two wheels are connected to the engine, but the back two wheels just freely rotate on their axles.</a:t>
            </a:r>
            <a:endParaRPr kumimoji="0" lang="en-US" alt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Tx/>
              <a:buNone/>
              <a:tabLst/>
            </a:pPr>
            <a:r>
              <a:rPr lang="en-US" altLang="en-US" sz="2400" dirty="0" smtClean="0">
                <a:latin typeface="Arial" panose="020B0604020202020204" pitchFamily="34" charset="0"/>
              </a:rPr>
              <a:t>As you accelerate, what is the direction of the force of static friction of the road upon the </a:t>
            </a:r>
            <a:r>
              <a:rPr lang="en-US" altLang="en-US" sz="2400" b="1" dirty="0" smtClean="0">
                <a:latin typeface="Arial" panose="020B0604020202020204" pitchFamily="34" charset="0"/>
              </a:rPr>
              <a:t>front</a:t>
            </a:r>
            <a:r>
              <a:rPr lang="en-US" altLang="en-US" sz="2400" dirty="0" smtClean="0">
                <a:latin typeface="Arial" panose="020B0604020202020204" pitchFamily="34" charset="0"/>
              </a:rPr>
              <a:t> wheels?</a:t>
            </a:r>
            <a:endParaRPr kumimoji="0" lang="en-US" alt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 typeface="+mj-lt"/>
              <a:buAutoNum type="alphaUcPeriod"/>
              <a:tabLst/>
            </a:pPr>
            <a:r>
              <a:rPr kumimoji="0" lang="en-US" alt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Forward</a:t>
            </a: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 typeface="+mj-lt"/>
              <a:buAutoNum type="alphaUcPeriod"/>
              <a:tabLst/>
            </a:pPr>
            <a:r>
              <a:rPr lang="en-US" altLang="en-US" sz="2400" dirty="0" smtClean="0">
                <a:latin typeface="Arial" panose="020B0604020202020204" pitchFamily="34" charset="0"/>
              </a:rPr>
              <a:t>Backward</a:t>
            </a: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 typeface="+mj-lt"/>
              <a:buAutoNum type="alphaUcPeriod"/>
              <a:tabLst/>
            </a:pPr>
            <a:r>
              <a:rPr kumimoji="0" lang="en-US" alt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The</a:t>
            </a:r>
            <a:r>
              <a:rPr kumimoji="0" lang="en-US" altLang="en-US" sz="2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static friction force on the front wheels is zero</a:t>
            </a:r>
            <a:endParaRPr kumimoji="0" lang="en-US" alt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600" y="-1828800"/>
            <a:ext cx="7315200" cy="45720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10747563" y="575019"/>
                <a:ext cx="726096" cy="303160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𝜏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b="0" i="0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engine</m:t>
                          </m:r>
                        </m:sub>
                      </m:sSub>
                    </m:oMath>
                  </m:oMathPara>
                </a14:m>
                <a:endParaRPr lang="en-US" dirty="0">
                  <a:solidFill>
                    <a:schemeClr val="accent2"/>
                  </a:solidFill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47563" y="575019"/>
                <a:ext cx="726096" cy="303160"/>
              </a:xfrm>
              <a:prstGeom prst="rect">
                <a:avLst/>
              </a:prstGeom>
              <a:blipFill>
                <a:blip r:embed="rId3"/>
                <a:stretch>
                  <a:fillRect l="-3361" r="-6723" b="-28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" name="Straight Connector 6"/>
          <p:cNvCxnSpPr/>
          <p:nvPr/>
        </p:nvCxnSpPr>
        <p:spPr>
          <a:xfrm>
            <a:off x="2961290" y="1752600"/>
            <a:ext cx="8839200" cy="0"/>
          </a:xfrm>
          <a:prstGeom prst="line">
            <a:avLst/>
          </a:prstGeom>
          <a:ln w="76200"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>
            <a:off x="8420100" y="575019"/>
            <a:ext cx="990600" cy="0"/>
          </a:xfrm>
          <a:prstGeom prst="straightConnector1">
            <a:avLst/>
          </a:prstGeom>
          <a:ln w="76200">
            <a:solidFill>
              <a:srgbClr val="FFC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8841273" y="13138"/>
                <a:ext cx="396006" cy="5539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sz="360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</m:acc>
                    </m:oMath>
                  </m:oMathPara>
                </a14:m>
                <a:endParaRPr lang="en-US" sz="3600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41273" y="13138"/>
                <a:ext cx="396006" cy="553998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Arc 11"/>
          <p:cNvSpPr/>
          <p:nvPr/>
        </p:nvSpPr>
        <p:spPr>
          <a:xfrm>
            <a:off x="10438952" y="817601"/>
            <a:ext cx="533400" cy="530352"/>
          </a:xfrm>
          <a:prstGeom prst="arc">
            <a:avLst>
              <a:gd name="adj1" fmla="val 14355362"/>
              <a:gd name="adj2" fmla="val 0"/>
            </a:avLst>
          </a:prstGeom>
          <a:ln>
            <a:solidFill>
              <a:schemeClr val="accent2"/>
            </a:solidFill>
            <a:headEnd type="none" w="med" len="med"/>
            <a:tailEnd type="triangl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6586885" y="1010673"/>
            <a:ext cx="137160" cy="137160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10655432" y="1010673"/>
            <a:ext cx="137160" cy="137160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8653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71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587500" y="88900"/>
            <a:ext cx="8693150" cy="457200"/>
          </a:xfrm>
        </p:spPr>
        <p:txBody>
          <a:bodyPr/>
          <a:lstStyle/>
          <a:p>
            <a:pPr algn="l" eaLnBrk="1" hangingPunct="1"/>
            <a:r>
              <a:rPr lang="en-US" altLang="en-US" sz="3200" dirty="0">
                <a:solidFill>
                  <a:schemeClr val="tx1"/>
                </a:solidFill>
              </a:rPr>
              <a:t>Precession of a Gyroscope</a:t>
            </a:r>
            <a:endParaRPr lang="en-US" altLang="en-US" b="1" dirty="0" smtClean="0">
              <a:solidFill>
                <a:schemeClr val="tx1"/>
              </a:solidFill>
            </a:endParaRPr>
          </a:p>
        </p:txBody>
      </p:sp>
      <p:sp>
        <p:nvSpPr>
          <p:cNvPr id="243716" name="Text Box 4"/>
          <p:cNvSpPr txBox="1">
            <a:spLocks noChangeArrowheads="1"/>
          </p:cNvSpPr>
          <p:nvPr/>
        </p:nvSpPr>
        <p:spPr bwMode="auto">
          <a:xfrm>
            <a:off x="152400" y="575003"/>
            <a:ext cx="7848600" cy="33752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34963" indent="-334963">
              <a:spcBef>
                <a:spcPct val="20000"/>
              </a:spcBef>
              <a:buClr>
                <a:srgbClr val="93001B"/>
              </a:buClr>
              <a:buFont typeface="Wingdings" panose="05000000000000000000" pitchFamily="2" charset="2"/>
              <a:buChar char="§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rgbClr val="93001B"/>
              </a:buClr>
              <a:buFont typeface="Times" panose="02020603050405020304" pitchFamily="18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lnSpc>
                <a:spcPts val="3200"/>
              </a:lnSpc>
              <a:spcBef>
                <a:spcPct val="0"/>
              </a:spcBef>
            </a:pPr>
            <a:r>
              <a:rPr lang="en-CA" altLang="en-US" sz="2400" dirty="0" smtClean="0">
                <a:cs typeface="Times New Roman" panose="02020603050405020304" pitchFamily="18" charset="0"/>
              </a:rPr>
              <a:t>Wolfson end-of-chapter 11.65</a:t>
            </a:r>
          </a:p>
          <a:p>
            <a:pPr>
              <a:lnSpc>
                <a:spcPts val="3200"/>
              </a:lnSpc>
              <a:spcBef>
                <a:spcPct val="0"/>
              </a:spcBef>
            </a:pPr>
            <a:r>
              <a:rPr lang="en-CA" altLang="en-US" sz="2400" dirty="0" smtClean="0">
                <a:cs typeface="Times New Roman" panose="02020603050405020304" pitchFamily="18" charset="0"/>
              </a:rPr>
              <a:t>If you push on the shaft between the arrowhead and the disk, pushing horizontally away from you (</a:t>
            </a:r>
            <a:r>
              <a:rPr lang="en-CA" altLang="en-US" sz="2400" dirty="0" err="1" smtClean="0">
                <a:cs typeface="Times New Roman" panose="02020603050405020304" pitchFamily="18" charset="0"/>
              </a:rPr>
              <a:t>ie</a:t>
            </a:r>
            <a:r>
              <a:rPr lang="en-CA" altLang="en-US" sz="2400" dirty="0" smtClean="0">
                <a:cs typeface="Times New Roman" panose="02020603050405020304" pitchFamily="18" charset="0"/>
              </a:rPr>
              <a:t>, into the page), the arrowhead end of the shaft will move</a:t>
            </a:r>
          </a:p>
          <a:p>
            <a:pPr marL="457200" indent="-457200">
              <a:lnSpc>
                <a:spcPts val="3200"/>
              </a:lnSpc>
              <a:spcBef>
                <a:spcPct val="0"/>
              </a:spcBef>
              <a:buFont typeface="+mj-lt"/>
              <a:buAutoNum type="alphaLcPeriod"/>
            </a:pPr>
            <a:r>
              <a:rPr lang="en-CA" altLang="en-US" sz="2400" dirty="0" smtClean="0">
                <a:cs typeface="Times New Roman" panose="02020603050405020304" pitchFamily="18" charset="0"/>
              </a:rPr>
              <a:t>Away from you (</a:t>
            </a:r>
            <a:r>
              <a:rPr lang="en-CA" altLang="en-US" sz="2400" dirty="0" err="1" smtClean="0">
                <a:cs typeface="Times New Roman" panose="02020603050405020304" pitchFamily="18" charset="0"/>
              </a:rPr>
              <a:t>ie</a:t>
            </a:r>
            <a:r>
              <a:rPr lang="en-CA" altLang="en-US" sz="2400" dirty="0" smtClean="0">
                <a:cs typeface="Times New Roman" panose="02020603050405020304" pitchFamily="18" charset="0"/>
              </a:rPr>
              <a:t> into the page)</a:t>
            </a:r>
          </a:p>
          <a:p>
            <a:pPr marL="457200" indent="-457200">
              <a:lnSpc>
                <a:spcPts val="3200"/>
              </a:lnSpc>
              <a:spcBef>
                <a:spcPct val="0"/>
              </a:spcBef>
              <a:buFont typeface="+mj-lt"/>
              <a:buAutoNum type="alphaLcPeriod"/>
            </a:pPr>
            <a:r>
              <a:rPr lang="en-CA" altLang="en-US" sz="2400" dirty="0" smtClean="0">
                <a:cs typeface="Times New Roman" panose="02020603050405020304" pitchFamily="18" charset="0"/>
              </a:rPr>
              <a:t>Toward you (</a:t>
            </a:r>
            <a:r>
              <a:rPr lang="en-CA" altLang="en-US" sz="2400" dirty="0" err="1" smtClean="0">
                <a:cs typeface="Times New Roman" panose="02020603050405020304" pitchFamily="18" charset="0"/>
              </a:rPr>
              <a:t>ie</a:t>
            </a:r>
            <a:r>
              <a:rPr lang="en-CA" altLang="en-US" sz="2400" dirty="0" smtClean="0">
                <a:cs typeface="Times New Roman" panose="02020603050405020304" pitchFamily="18" charset="0"/>
              </a:rPr>
              <a:t>, out of the page)</a:t>
            </a:r>
          </a:p>
          <a:p>
            <a:pPr marL="457200" indent="-457200">
              <a:lnSpc>
                <a:spcPts val="3200"/>
              </a:lnSpc>
              <a:spcBef>
                <a:spcPct val="0"/>
              </a:spcBef>
              <a:buFont typeface="+mj-lt"/>
              <a:buAutoNum type="alphaLcPeriod"/>
            </a:pPr>
            <a:r>
              <a:rPr lang="en-CA" altLang="en-US" sz="2400" dirty="0" smtClean="0">
                <a:cs typeface="Times New Roman" panose="02020603050405020304" pitchFamily="18" charset="0"/>
              </a:rPr>
              <a:t>Downward</a:t>
            </a:r>
          </a:p>
          <a:p>
            <a:pPr marL="457200" indent="-457200">
              <a:lnSpc>
                <a:spcPts val="3200"/>
              </a:lnSpc>
              <a:spcBef>
                <a:spcPct val="0"/>
              </a:spcBef>
              <a:buFont typeface="+mj-lt"/>
              <a:buAutoNum type="alphaLcPeriod"/>
            </a:pPr>
            <a:r>
              <a:rPr lang="en-CA" altLang="en-US" sz="2400" dirty="0" smtClean="0">
                <a:cs typeface="Times New Roman" panose="02020603050405020304" pitchFamily="18" charset="0"/>
              </a:rPr>
              <a:t>Upward.</a:t>
            </a:r>
            <a:endParaRPr lang="en-CA" altLang="en-US" sz="2400" dirty="0"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54292" y="117802"/>
            <a:ext cx="4304358" cy="29301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1408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71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587500" y="88900"/>
            <a:ext cx="8693150" cy="457200"/>
          </a:xfrm>
        </p:spPr>
        <p:txBody>
          <a:bodyPr/>
          <a:lstStyle/>
          <a:p>
            <a:pPr algn="l" eaLnBrk="1" hangingPunct="1"/>
            <a:r>
              <a:rPr lang="en-US" altLang="en-US" sz="3200" dirty="0">
                <a:solidFill>
                  <a:schemeClr val="tx1"/>
                </a:solidFill>
              </a:rPr>
              <a:t>Precession of a Gyroscope</a:t>
            </a:r>
            <a:endParaRPr lang="en-US" altLang="en-US" b="1" dirty="0" smtClean="0">
              <a:solidFill>
                <a:schemeClr val="tx1"/>
              </a:solidFill>
            </a:endParaRPr>
          </a:p>
        </p:txBody>
      </p:sp>
      <p:sp>
        <p:nvSpPr>
          <p:cNvPr id="243716" name="Text Box 4"/>
          <p:cNvSpPr txBox="1">
            <a:spLocks noChangeArrowheads="1"/>
          </p:cNvSpPr>
          <p:nvPr/>
        </p:nvSpPr>
        <p:spPr bwMode="auto">
          <a:xfrm>
            <a:off x="152400" y="575003"/>
            <a:ext cx="7696200" cy="33752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34963" indent="-334963">
              <a:spcBef>
                <a:spcPct val="20000"/>
              </a:spcBef>
              <a:buClr>
                <a:srgbClr val="93001B"/>
              </a:buClr>
              <a:buFont typeface="Wingdings" panose="05000000000000000000" pitchFamily="2" charset="2"/>
              <a:buChar char="§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rgbClr val="93001B"/>
              </a:buClr>
              <a:buFont typeface="Times" panose="02020603050405020304" pitchFamily="18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lnSpc>
                <a:spcPts val="3200"/>
              </a:lnSpc>
              <a:spcBef>
                <a:spcPct val="0"/>
              </a:spcBef>
            </a:pPr>
            <a:r>
              <a:rPr lang="en-CA" altLang="en-US" sz="2400" dirty="0" smtClean="0">
                <a:cs typeface="Times New Roman" panose="02020603050405020304" pitchFamily="18" charset="0"/>
              </a:rPr>
              <a:t>Wolfson end-of-chapter 11.66</a:t>
            </a:r>
          </a:p>
          <a:p>
            <a:pPr>
              <a:lnSpc>
                <a:spcPts val="3200"/>
              </a:lnSpc>
              <a:spcBef>
                <a:spcPct val="0"/>
              </a:spcBef>
            </a:pPr>
            <a:r>
              <a:rPr lang="en-CA" altLang="en-US" sz="2400" dirty="0" smtClean="0">
                <a:cs typeface="Times New Roman" panose="02020603050405020304" pitchFamily="18" charset="0"/>
              </a:rPr>
              <a:t>If you push on the shaft between the arrowhead and the disk, pushing directly upward on the bottom of the shaft, the arrowhead end of the shaft will move</a:t>
            </a:r>
          </a:p>
          <a:p>
            <a:pPr marL="457200" indent="-457200">
              <a:lnSpc>
                <a:spcPts val="3200"/>
              </a:lnSpc>
              <a:spcBef>
                <a:spcPct val="0"/>
              </a:spcBef>
              <a:buFont typeface="+mj-lt"/>
              <a:buAutoNum type="alphaLcPeriod"/>
            </a:pPr>
            <a:r>
              <a:rPr lang="en-CA" altLang="en-US" sz="2400" dirty="0" smtClean="0">
                <a:cs typeface="Times New Roman" panose="02020603050405020304" pitchFamily="18" charset="0"/>
              </a:rPr>
              <a:t>Away from you (</a:t>
            </a:r>
            <a:r>
              <a:rPr lang="en-CA" altLang="en-US" sz="2400" dirty="0" err="1" smtClean="0">
                <a:cs typeface="Times New Roman" panose="02020603050405020304" pitchFamily="18" charset="0"/>
              </a:rPr>
              <a:t>ie</a:t>
            </a:r>
            <a:r>
              <a:rPr lang="en-CA" altLang="en-US" sz="2400" dirty="0" smtClean="0">
                <a:cs typeface="Times New Roman" panose="02020603050405020304" pitchFamily="18" charset="0"/>
              </a:rPr>
              <a:t> into the page)</a:t>
            </a:r>
          </a:p>
          <a:p>
            <a:pPr marL="457200" indent="-457200">
              <a:lnSpc>
                <a:spcPts val="3200"/>
              </a:lnSpc>
              <a:spcBef>
                <a:spcPct val="0"/>
              </a:spcBef>
              <a:buFont typeface="+mj-lt"/>
              <a:buAutoNum type="alphaLcPeriod"/>
            </a:pPr>
            <a:r>
              <a:rPr lang="en-CA" altLang="en-US" sz="2400" dirty="0" smtClean="0">
                <a:cs typeface="Times New Roman" panose="02020603050405020304" pitchFamily="18" charset="0"/>
              </a:rPr>
              <a:t>Toward you (</a:t>
            </a:r>
            <a:r>
              <a:rPr lang="en-CA" altLang="en-US" sz="2400" dirty="0" err="1" smtClean="0">
                <a:cs typeface="Times New Roman" panose="02020603050405020304" pitchFamily="18" charset="0"/>
              </a:rPr>
              <a:t>ie</a:t>
            </a:r>
            <a:r>
              <a:rPr lang="en-CA" altLang="en-US" sz="2400" dirty="0" smtClean="0">
                <a:cs typeface="Times New Roman" panose="02020603050405020304" pitchFamily="18" charset="0"/>
              </a:rPr>
              <a:t>, out of the page)</a:t>
            </a:r>
          </a:p>
          <a:p>
            <a:pPr marL="457200" indent="-457200">
              <a:lnSpc>
                <a:spcPts val="3200"/>
              </a:lnSpc>
              <a:spcBef>
                <a:spcPct val="0"/>
              </a:spcBef>
              <a:buFont typeface="+mj-lt"/>
              <a:buAutoNum type="alphaLcPeriod"/>
            </a:pPr>
            <a:r>
              <a:rPr lang="en-CA" altLang="en-US" sz="2400" dirty="0" smtClean="0">
                <a:cs typeface="Times New Roman" panose="02020603050405020304" pitchFamily="18" charset="0"/>
              </a:rPr>
              <a:t>Downward</a:t>
            </a:r>
          </a:p>
          <a:p>
            <a:pPr marL="457200" indent="-457200">
              <a:lnSpc>
                <a:spcPts val="3200"/>
              </a:lnSpc>
              <a:spcBef>
                <a:spcPct val="0"/>
              </a:spcBef>
              <a:buFont typeface="+mj-lt"/>
              <a:buAutoNum type="alphaLcPeriod"/>
            </a:pPr>
            <a:r>
              <a:rPr lang="en-CA" altLang="en-US" sz="2400" dirty="0" smtClean="0">
                <a:cs typeface="Times New Roman" panose="02020603050405020304" pitchFamily="18" charset="0"/>
              </a:rPr>
              <a:t>Upward.</a:t>
            </a:r>
            <a:endParaRPr lang="en-CA" altLang="en-US" sz="2400" dirty="0"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54292" y="117802"/>
            <a:ext cx="4304358" cy="29301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0229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71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587500" y="88900"/>
            <a:ext cx="8693150" cy="457200"/>
          </a:xfrm>
        </p:spPr>
        <p:txBody>
          <a:bodyPr/>
          <a:lstStyle/>
          <a:p>
            <a:pPr algn="l" eaLnBrk="1" hangingPunct="1"/>
            <a:r>
              <a:rPr lang="en-US" altLang="en-US" sz="3200" dirty="0">
                <a:solidFill>
                  <a:schemeClr val="tx1"/>
                </a:solidFill>
              </a:rPr>
              <a:t>Precession of a Gyroscope</a:t>
            </a:r>
            <a:endParaRPr lang="en-US" altLang="en-US" b="1" dirty="0" smtClean="0">
              <a:solidFill>
                <a:schemeClr val="tx1"/>
              </a:solidFill>
            </a:endParaRPr>
          </a:p>
        </p:txBody>
      </p:sp>
      <p:sp>
        <p:nvSpPr>
          <p:cNvPr id="243716" name="Text Box 4"/>
          <p:cNvSpPr txBox="1">
            <a:spLocks noChangeArrowheads="1"/>
          </p:cNvSpPr>
          <p:nvPr/>
        </p:nvSpPr>
        <p:spPr bwMode="auto">
          <a:xfrm>
            <a:off x="152400" y="575003"/>
            <a:ext cx="7696200" cy="37856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34963" indent="-334963">
              <a:spcBef>
                <a:spcPct val="20000"/>
              </a:spcBef>
              <a:buClr>
                <a:srgbClr val="93001B"/>
              </a:buClr>
              <a:buFont typeface="Wingdings" panose="05000000000000000000" pitchFamily="2" charset="2"/>
              <a:buChar char="§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rgbClr val="93001B"/>
              </a:buClr>
              <a:buFont typeface="Times" panose="02020603050405020304" pitchFamily="18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lnSpc>
                <a:spcPts val="3200"/>
              </a:lnSpc>
              <a:spcBef>
                <a:spcPct val="0"/>
              </a:spcBef>
            </a:pPr>
            <a:r>
              <a:rPr lang="en-CA" altLang="en-US" sz="2400" dirty="0" smtClean="0">
                <a:cs typeface="Times New Roman" panose="02020603050405020304" pitchFamily="18" charset="0"/>
              </a:rPr>
              <a:t>Wolfson end-of-chapter 11.67</a:t>
            </a:r>
          </a:p>
          <a:p>
            <a:pPr>
              <a:lnSpc>
                <a:spcPts val="3200"/>
              </a:lnSpc>
              <a:spcBef>
                <a:spcPct val="0"/>
              </a:spcBef>
            </a:pPr>
            <a:r>
              <a:rPr lang="en-CA" altLang="en-US" sz="2400" dirty="0" smtClean="0">
                <a:cs typeface="Times New Roman" panose="02020603050405020304" pitchFamily="18" charset="0"/>
              </a:rPr>
              <a:t>If an additional weight is hung on the left end of the shaft, the arrowhead will</a:t>
            </a:r>
          </a:p>
          <a:p>
            <a:pPr marL="457200" indent="-457200">
              <a:lnSpc>
                <a:spcPts val="3200"/>
              </a:lnSpc>
              <a:spcBef>
                <a:spcPct val="0"/>
              </a:spcBef>
              <a:buFont typeface="+mj-lt"/>
              <a:buAutoNum type="alphaLcPeriod"/>
            </a:pPr>
            <a:r>
              <a:rPr lang="en-CA" altLang="en-US" sz="2400" dirty="0" smtClean="0">
                <a:cs typeface="Times New Roman" panose="02020603050405020304" pitchFamily="18" charset="0"/>
              </a:rPr>
              <a:t>pivot upward until the weighted end of the shaft it’s the base.</a:t>
            </a:r>
          </a:p>
          <a:p>
            <a:pPr marL="457200" indent="-457200">
              <a:lnSpc>
                <a:spcPts val="3200"/>
              </a:lnSpc>
              <a:spcBef>
                <a:spcPct val="0"/>
              </a:spcBef>
              <a:buFont typeface="+mj-lt"/>
              <a:buAutoNum type="alphaLcPeriod"/>
            </a:pPr>
            <a:r>
              <a:rPr lang="en-CA" altLang="en-US" sz="2400" dirty="0" smtClean="0">
                <a:cs typeface="Times New Roman" panose="02020603050405020304" pitchFamily="18" charset="0"/>
              </a:rPr>
              <a:t>pivot downward until the arrowhead hits the base.</a:t>
            </a:r>
          </a:p>
          <a:p>
            <a:pPr marL="457200" indent="-457200">
              <a:lnSpc>
                <a:spcPts val="3200"/>
              </a:lnSpc>
              <a:spcBef>
                <a:spcPct val="0"/>
              </a:spcBef>
              <a:buFont typeface="+mj-lt"/>
              <a:buAutoNum type="alphaLcPeriod"/>
            </a:pPr>
            <a:r>
              <a:rPr lang="en-CA" altLang="en-US" sz="2400" dirty="0" err="1" smtClean="0">
                <a:cs typeface="Times New Roman" panose="02020603050405020304" pitchFamily="18" charset="0"/>
              </a:rPr>
              <a:t>precess</a:t>
            </a:r>
            <a:r>
              <a:rPr lang="en-CA" altLang="en-US" sz="2400" dirty="0" smtClean="0">
                <a:cs typeface="Times New Roman" panose="02020603050405020304" pitchFamily="18" charset="0"/>
              </a:rPr>
              <a:t> </a:t>
            </a:r>
            <a:r>
              <a:rPr lang="en-CA" altLang="en-US" sz="2400" dirty="0" err="1" smtClean="0">
                <a:cs typeface="Times New Roman" panose="02020603050405020304" pitchFamily="18" charset="0"/>
              </a:rPr>
              <a:t>counterclockwise</a:t>
            </a:r>
            <a:r>
              <a:rPr lang="en-CA" altLang="en-US" sz="2400" dirty="0" smtClean="0">
                <a:cs typeface="Times New Roman" panose="02020603050405020304" pitchFamily="18" charset="0"/>
              </a:rPr>
              <a:t> when viewed from above.</a:t>
            </a:r>
          </a:p>
          <a:p>
            <a:pPr marL="457200" indent="-457200">
              <a:lnSpc>
                <a:spcPts val="3200"/>
              </a:lnSpc>
              <a:spcBef>
                <a:spcPct val="0"/>
              </a:spcBef>
              <a:buFont typeface="+mj-lt"/>
              <a:buAutoNum type="alphaLcPeriod"/>
            </a:pPr>
            <a:r>
              <a:rPr lang="en-CA" altLang="en-US" sz="2400" dirty="0" err="1" smtClean="0">
                <a:cs typeface="Times New Roman" panose="02020603050405020304" pitchFamily="18" charset="0"/>
              </a:rPr>
              <a:t>precess</a:t>
            </a:r>
            <a:r>
              <a:rPr lang="en-CA" altLang="en-US" sz="2400" dirty="0" smtClean="0">
                <a:cs typeface="Times New Roman" panose="02020603050405020304" pitchFamily="18" charset="0"/>
              </a:rPr>
              <a:t> clockwise when viewed from above.</a:t>
            </a:r>
          </a:p>
          <a:p>
            <a:pPr>
              <a:lnSpc>
                <a:spcPts val="3200"/>
              </a:lnSpc>
              <a:spcBef>
                <a:spcPct val="0"/>
              </a:spcBef>
            </a:pPr>
            <a:endParaRPr lang="en-CA" altLang="en-US" sz="2400" dirty="0" smtClean="0"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54292" y="117802"/>
            <a:ext cx="4304358" cy="29301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6551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71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587500" y="88900"/>
            <a:ext cx="8693150" cy="457200"/>
          </a:xfrm>
        </p:spPr>
        <p:txBody>
          <a:bodyPr/>
          <a:lstStyle/>
          <a:p>
            <a:pPr eaLnBrk="1" hangingPunct="1"/>
            <a:r>
              <a:rPr lang="en-US" altLang="en-US" sz="3200" dirty="0">
                <a:solidFill>
                  <a:schemeClr val="tx1"/>
                </a:solidFill>
              </a:rPr>
              <a:t>Nuclear Magnetic Resonance</a:t>
            </a:r>
            <a:endParaRPr lang="en-US" altLang="en-US" b="1" dirty="0" smtClean="0">
              <a:solidFill>
                <a:schemeClr val="tx1"/>
              </a:solidFill>
            </a:endParaRPr>
          </a:p>
        </p:txBody>
      </p:sp>
      <p:sp>
        <p:nvSpPr>
          <p:cNvPr id="243716" name="Text Box 4"/>
          <p:cNvSpPr txBox="1">
            <a:spLocks noChangeArrowheads="1"/>
          </p:cNvSpPr>
          <p:nvPr/>
        </p:nvSpPr>
        <p:spPr bwMode="auto">
          <a:xfrm>
            <a:off x="1597025" y="574675"/>
            <a:ext cx="8813800" cy="33427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34963" indent="-334963">
              <a:spcBef>
                <a:spcPct val="20000"/>
              </a:spcBef>
              <a:buClr>
                <a:srgbClr val="93001B"/>
              </a:buClr>
              <a:buFont typeface="Wingdings" panose="05000000000000000000" pitchFamily="2" charset="2"/>
              <a:buChar char="§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rgbClr val="93001B"/>
              </a:buClr>
              <a:buFont typeface="Times" panose="02020603050405020304" pitchFamily="18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lnSpc>
                <a:spcPts val="3200"/>
              </a:lnSpc>
              <a:spcBef>
                <a:spcPct val="0"/>
              </a:spcBef>
            </a:pPr>
            <a:r>
              <a:rPr lang="en-CA" altLang="en-US" sz="2400" dirty="0">
                <a:cs typeface="Times New Roman" panose="02020603050405020304" pitchFamily="18" charset="0"/>
              </a:rPr>
              <a:t>A proton in the nucleus of an atom is like a little spinning top.</a:t>
            </a:r>
          </a:p>
          <a:p>
            <a:pPr>
              <a:lnSpc>
                <a:spcPts val="3200"/>
              </a:lnSpc>
              <a:spcBef>
                <a:spcPct val="0"/>
              </a:spcBef>
            </a:pPr>
            <a:r>
              <a:rPr lang="en-CA" altLang="en-US" sz="2400" dirty="0">
                <a:cs typeface="Times New Roman" panose="02020603050405020304" pitchFamily="18" charset="0"/>
              </a:rPr>
              <a:t>When placed in a strong static magnetic field, the magnetic force produces a torque on the proton, which causes it to </a:t>
            </a:r>
            <a:r>
              <a:rPr lang="en-CA" altLang="en-US" sz="2400" dirty="0" err="1">
                <a:cs typeface="Times New Roman" panose="02020603050405020304" pitchFamily="18" charset="0"/>
              </a:rPr>
              <a:t>precess</a:t>
            </a:r>
            <a:r>
              <a:rPr lang="en-CA" altLang="en-US" sz="2400" dirty="0"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ts val="3200"/>
              </a:lnSpc>
              <a:spcBef>
                <a:spcPct val="0"/>
              </a:spcBef>
            </a:pPr>
            <a:r>
              <a:rPr lang="en-CA" altLang="en-US" sz="2400" dirty="0">
                <a:cs typeface="Times New Roman" panose="02020603050405020304" pitchFamily="18" charset="0"/>
              </a:rPr>
              <a:t>The precession frequency is in the radio-frequency range, which allows the proton to absorb and re-emit radio-waves.</a:t>
            </a:r>
          </a:p>
          <a:p>
            <a:pPr>
              <a:lnSpc>
                <a:spcPts val="3200"/>
              </a:lnSpc>
              <a:spcBef>
                <a:spcPct val="0"/>
              </a:spcBef>
            </a:pPr>
            <a:r>
              <a:rPr lang="en-CA" altLang="en-US" sz="2400" dirty="0">
                <a:cs typeface="Times New Roman" panose="02020603050405020304" pitchFamily="18" charset="0"/>
              </a:rPr>
              <a:t>This allows doctors to image inside the human body using completely harmless radio waves.   </a:t>
            </a:r>
          </a:p>
        </p:txBody>
      </p:sp>
      <p:pic>
        <p:nvPicPr>
          <p:cNvPr id="8194" name="Picture 2" descr="http://s.hswstatic.com/gif/mri-1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3926354"/>
            <a:ext cx="4408488" cy="29316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http://www.smartchoicemri.com/assets/images/Doctors/SHDe15_ClinicalKnee2LR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6576" y="3498122"/>
            <a:ext cx="3394075" cy="33598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06469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s://d2vlcm61l7u1fs.cloudfront.net/media%2Fd19%2Fd194d20c-65b4-4ebb-937f-38ea60e36f12%2FphpJcbAus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0" y="3355294"/>
            <a:ext cx="4343400" cy="34900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>
          <a:xfrm>
            <a:off x="1752600" y="1"/>
            <a:ext cx="8686800" cy="792163"/>
          </a:xfrm>
        </p:spPr>
        <p:txBody>
          <a:bodyPr/>
          <a:lstStyle/>
          <a:p>
            <a:pPr eaLnBrk="1" hangingPunct="1"/>
            <a:r>
              <a:rPr lang="en-US" altLang="en-US" sz="3600" dirty="0"/>
              <a:t>Before Class 19 on </a:t>
            </a:r>
            <a:r>
              <a:rPr lang="en-US" altLang="en-US" sz="3600" dirty="0" smtClean="0"/>
              <a:t>Wednesday</a:t>
            </a:r>
            <a:endParaRPr lang="en-US" altLang="en-US" sz="3600" b="1" dirty="0"/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838201"/>
            <a:ext cx="8763000" cy="5743183"/>
          </a:xfrm>
        </p:spPr>
        <p:txBody>
          <a:bodyPr/>
          <a:lstStyle/>
          <a:p>
            <a:pPr eaLnBrk="1" hangingPunct="1"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en-US" altLang="en-US" sz="2400" dirty="0"/>
              <a:t>Please read chapter 12 on Static </a:t>
            </a:r>
            <a:r>
              <a:rPr lang="en-US" altLang="en-US" sz="2400" dirty="0" smtClean="0"/>
              <a:t>Equilibrium, or at least watch the </a:t>
            </a:r>
            <a:r>
              <a:rPr lang="en-US" altLang="en-US" sz="2400" dirty="0" err="1" smtClean="0"/>
              <a:t>Preclass</a:t>
            </a:r>
            <a:r>
              <a:rPr lang="en-US" altLang="en-US" sz="2400" dirty="0" smtClean="0"/>
              <a:t> 19 Video.</a:t>
            </a:r>
          </a:p>
          <a:p>
            <a:pPr eaLnBrk="1" hangingPunct="1">
              <a:buClr>
                <a:srgbClr val="FF0000"/>
              </a:buClr>
              <a:buFont typeface="Wingdings" panose="05000000000000000000" pitchFamily="2" charset="2"/>
              <a:buChar char="§"/>
            </a:pPr>
            <a:endParaRPr lang="en-US" altLang="en-US" sz="2400" dirty="0"/>
          </a:p>
          <a:p>
            <a:pPr eaLnBrk="1" hangingPunct="1">
              <a:buClr>
                <a:srgbClr val="FF0000"/>
              </a:buClr>
              <a:buFont typeface="Wingdings" panose="05000000000000000000" pitchFamily="2" charset="2"/>
              <a:buChar char="§"/>
            </a:pPr>
            <a:endParaRPr lang="en-US" altLang="en-US" sz="2400" dirty="0"/>
          </a:p>
          <a:p>
            <a:pPr eaLnBrk="1" hangingPunct="1"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en-US" altLang="en-US" sz="2400" dirty="0"/>
              <a:t>Problem Set </a:t>
            </a:r>
            <a:r>
              <a:rPr lang="en-US" altLang="en-US" sz="2400" dirty="0" smtClean="0"/>
              <a:t>9 </a:t>
            </a:r>
            <a:r>
              <a:rPr lang="en-US" altLang="en-US" sz="2400" dirty="0"/>
              <a:t>on Chapters 10 and 11 is due </a:t>
            </a:r>
            <a:r>
              <a:rPr lang="en-US" altLang="en-US" sz="2400" dirty="0" smtClean="0"/>
              <a:t>Monday at </a:t>
            </a:r>
            <a:r>
              <a:rPr lang="en-US" altLang="en-US" sz="2400" dirty="0"/>
              <a:t>11:59pm. </a:t>
            </a:r>
            <a:endParaRPr lang="en-US" altLang="en-US" sz="2400" dirty="0" smtClean="0"/>
          </a:p>
          <a:p>
            <a:pPr eaLnBrk="1" hangingPunct="1"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en-US" altLang="en-US" sz="2400" dirty="0" smtClean="0"/>
              <a:t>Something </a:t>
            </a:r>
            <a:r>
              <a:rPr lang="en-US" altLang="en-US" sz="2400" dirty="0"/>
              <a:t>to think about over the weekend:  The supports to the diving board provide a vertical force on the board so the girl will not fall.  What are the directions of the force on the board at point 1 and point 2: up or down?  Why?</a:t>
            </a:r>
          </a:p>
        </p:txBody>
      </p:sp>
      <p:sp>
        <p:nvSpPr>
          <p:cNvPr id="2" name="AutoShape 2" descr="Image result for cute flying pigs"/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sp>
        <p:nvSpPr>
          <p:cNvPr id="3" name="TextBox 2"/>
          <p:cNvSpPr txBox="1"/>
          <p:nvPr/>
        </p:nvSpPr>
        <p:spPr>
          <a:xfrm>
            <a:off x="7858125" y="4637481"/>
            <a:ext cx="38985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8556862" y="4637480"/>
            <a:ext cx="38985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50015" y="774443"/>
            <a:ext cx="1771650" cy="1752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7355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28600"/>
            <a:ext cx="4267200" cy="609600"/>
          </a:xfrm>
        </p:spPr>
        <p:txBody>
          <a:bodyPr/>
          <a:lstStyle/>
          <a:p>
            <a:r>
              <a:rPr lang="en-US" sz="2800" dirty="0" smtClean="0"/>
              <a:t>Learning </a:t>
            </a:r>
            <a:r>
              <a:rPr lang="en-US" sz="2800" dirty="0" err="1" smtClean="0"/>
              <a:t>Catalytics</a:t>
            </a:r>
            <a:r>
              <a:rPr lang="en-US" sz="2800" dirty="0" smtClean="0"/>
              <a:t> Question (part 2 of 2)</a:t>
            </a:r>
            <a:endParaRPr lang="en-US" sz="2800" dirty="0"/>
          </a:p>
        </p:txBody>
      </p:sp>
      <p:sp>
        <p:nvSpPr>
          <p:cNvPr id="4" name="Rectangle 1"/>
          <p:cNvSpPr>
            <a:spLocks noGrp="1" noChangeArrowheads="1"/>
          </p:cNvSpPr>
          <p:nvPr>
            <p:ph idx="1"/>
          </p:nvPr>
        </p:nvSpPr>
        <p:spPr bwMode="auto">
          <a:xfrm>
            <a:off x="304800" y="1905000"/>
            <a:ext cx="7848600" cy="45550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Tx/>
              <a:buNone/>
              <a:tabLst/>
            </a:pPr>
            <a:r>
              <a:rPr lang="en-US" altLang="en-US" sz="2400" dirty="0" smtClean="0">
                <a:latin typeface="Arial" panose="020B0604020202020204" pitchFamily="34" charset="0"/>
              </a:rPr>
              <a:t>Y</a:t>
            </a:r>
            <a:r>
              <a:rPr kumimoji="0" lang="en-US" alt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ou are sitting in your car, and you step on the gas pedal.  The car accelerates forward.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Tx/>
              <a:buNone/>
              <a:tabLst/>
            </a:pPr>
            <a:r>
              <a:rPr kumimoji="0" lang="en-US" alt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Your car</a:t>
            </a:r>
            <a:r>
              <a:rPr kumimoji="0" lang="en-US" altLang="en-US" sz="2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has Front Wheel Drive (FWD)</a:t>
            </a:r>
            <a:r>
              <a:rPr lang="en-US" altLang="en-US" sz="2400" dirty="0" smtClean="0">
                <a:latin typeface="Arial" panose="020B0604020202020204" pitchFamily="34" charset="0"/>
              </a:rPr>
              <a:t>.  That means the front two wheels are connected to the engine, but the back two wheels just freely rotate on their axles.</a:t>
            </a:r>
            <a:endParaRPr kumimoji="0" lang="en-US" alt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Tx/>
              <a:buNone/>
              <a:tabLst/>
            </a:pPr>
            <a:r>
              <a:rPr lang="en-US" altLang="en-US" sz="2400" dirty="0" smtClean="0">
                <a:latin typeface="Arial" panose="020B0604020202020204" pitchFamily="34" charset="0"/>
              </a:rPr>
              <a:t>As you accelerate, what is the direction of the force of static friction of the road upon the </a:t>
            </a:r>
            <a:r>
              <a:rPr lang="en-US" altLang="en-US" sz="2400" b="1" dirty="0" smtClean="0">
                <a:latin typeface="Arial" panose="020B0604020202020204" pitchFamily="34" charset="0"/>
              </a:rPr>
              <a:t>rear</a:t>
            </a:r>
            <a:r>
              <a:rPr lang="en-US" altLang="en-US" sz="2400" dirty="0" smtClean="0">
                <a:latin typeface="Arial" panose="020B0604020202020204" pitchFamily="34" charset="0"/>
              </a:rPr>
              <a:t> wheels?</a:t>
            </a:r>
            <a:endParaRPr kumimoji="0" lang="en-US" alt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 typeface="+mj-lt"/>
              <a:buAutoNum type="alphaUcPeriod"/>
              <a:tabLst/>
            </a:pPr>
            <a:r>
              <a:rPr kumimoji="0" lang="en-US" alt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Forward</a:t>
            </a: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 typeface="+mj-lt"/>
              <a:buAutoNum type="alphaUcPeriod"/>
              <a:tabLst/>
            </a:pPr>
            <a:r>
              <a:rPr lang="en-US" altLang="en-US" sz="2400" dirty="0" smtClean="0">
                <a:latin typeface="Arial" panose="020B0604020202020204" pitchFamily="34" charset="0"/>
              </a:rPr>
              <a:t>Backward</a:t>
            </a: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 typeface="+mj-lt"/>
              <a:buAutoNum type="alphaUcPeriod"/>
              <a:tabLst/>
            </a:pPr>
            <a:r>
              <a:rPr kumimoji="0" lang="en-US" alt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The</a:t>
            </a:r>
            <a:r>
              <a:rPr kumimoji="0" lang="en-US" altLang="en-US" sz="2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static friction force on the rear wheels is zero</a:t>
            </a:r>
            <a:endParaRPr kumimoji="0" lang="en-US" alt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600" y="-1828800"/>
            <a:ext cx="7315200" cy="45720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10747563" y="575019"/>
                <a:ext cx="726096" cy="303160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𝜏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b="0" i="0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engine</m:t>
                          </m:r>
                        </m:sub>
                      </m:sSub>
                    </m:oMath>
                  </m:oMathPara>
                </a14:m>
                <a:endParaRPr lang="en-US" dirty="0">
                  <a:solidFill>
                    <a:schemeClr val="accent2"/>
                  </a:solidFill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47563" y="575019"/>
                <a:ext cx="726096" cy="303160"/>
              </a:xfrm>
              <a:prstGeom prst="rect">
                <a:avLst/>
              </a:prstGeom>
              <a:blipFill>
                <a:blip r:embed="rId3"/>
                <a:stretch>
                  <a:fillRect l="-3361" r="-6723" b="-28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" name="Straight Connector 6"/>
          <p:cNvCxnSpPr/>
          <p:nvPr/>
        </p:nvCxnSpPr>
        <p:spPr>
          <a:xfrm>
            <a:off x="2961290" y="1752600"/>
            <a:ext cx="8839200" cy="0"/>
          </a:xfrm>
          <a:prstGeom prst="line">
            <a:avLst/>
          </a:prstGeom>
          <a:ln w="76200"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>
            <a:off x="8420100" y="575019"/>
            <a:ext cx="990600" cy="0"/>
          </a:xfrm>
          <a:prstGeom prst="straightConnector1">
            <a:avLst/>
          </a:prstGeom>
          <a:ln w="76200">
            <a:solidFill>
              <a:srgbClr val="FFC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8841273" y="13138"/>
                <a:ext cx="396006" cy="5539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sz="360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</m:acc>
                    </m:oMath>
                  </m:oMathPara>
                </a14:m>
                <a:endParaRPr lang="en-US" sz="3600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41273" y="13138"/>
                <a:ext cx="396006" cy="553998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Arc 11"/>
          <p:cNvSpPr/>
          <p:nvPr/>
        </p:nvSpPr>
        <p:spPr>
          <a:xfrm>
            <a:off x="10438952" y="817601"/>
            <a:ext cx="533400" cy="530352"/>
          </a:xfrm>
          <a:prstGeom prst="arc">
            <a:avLst>
              <a:gd name="adj1" fmla="val 14355362"/>
              <a:gd name="adj2" fmla="val 0"/>
            </a:avLst>
          </a:prstGeom>
          <a:ln>
            <a:solidFill>
              <a:schemeClr val="accent2"/>
            </a:solidFill>
            <a:headEnd type="none" w="med" len="med"/>
            <a:tailEnd type="triangl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6586885" y="1010673"/>
            <a:ext cx="137160" cy="137160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10655432" y="1010673"/>
            <a:ext cx="137160" cy="137160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1824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658" name="Text Box 6"/>
          <p:cNvSpPr txBox="1">
            <a:spLocks noChangeArrowheads="1"/>
          </p:cNvSpPr>
          <p:nvPr/>
        </p:nvSpPr>
        <p:spPr bwMode="auto">
          <a:xfrm>
            <a:off x="1577976" y="1127126"/>
            <a:ext cx="8258175" cy="45935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7663" indent="-347663">
              <a:spcBef>
                <a:spcPct val="20000"/>
              </a:spcBef>
              <a:buClr>
                <a:srgbClr val="93001B"/>
              </a:buClr>
              <a:buFont typeface="Wingdings" panose="05000000000000000000" pitchFamily="2" charset="2"/>
              <a:buChar char="§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rgbClr val="93001B"/>
              </a:buClr>
              <a:buFont typeface="Times" panose="02020603050405020304" pitchFamily="18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lnSpc>
                <a:spcPts val="3300"/>
              </a:lnSpc>
              <a:spcBef>
                <a:spcPct val="0"/>
              </a:spcBef>
              <a:spcAft>
                <a:spcPts val="1800"/>
              </a:spcAft>
            </a:pPr>
            <a:r>
              <a:rPr lang="en-US" altLang="en-US" sz="2800" dirty="0">
                <a:cs typeface="Arial" panose="020B0604020202020204" pitchFamily="34" charset="0"/>
              </a:rPr>
              <a:t>One-dimensional motion uses a scalar velocity </a:t>
            </a:r>
            <a:r>
              <a:rPr lang="en-US" altLang="en-US" sz="2800" i="1" dirty="0">
                <a:latin typeface="Times New Roman" panose="02020603050405020304" pitchFamily="18" charset="0"/>
                <a:cs typeface="Arial" panose="020B0604020202020204" pitchFamily="34" charset="0"/>
              </a:rPr>
              <a:t>v</a:t>
            </a:r>
            <a:r>
              <a:rPr lang="en-US" altLang="en-US" sz="2800" dirty="0">
                <a:cs typeface="Arial" panose="020B0604020202020204" pitchFamily="34" charset="0"/>
              </a:rPr>
              <a:t> and force </a:t>
            </a:r>
            <a:r>
              <a:rPr lang="en-US" altLang="en-US" sz="2800" i="1" dirty="0">
                <a:latin typeface="Times New Roman" panose="02020603050405020304" pitchFamily="18" charset="0"/>
                <a:cs typeface="Arial" panose="020B0604020202020204" pitchFamily="34" charset="0"/>
              </a:rPr>
              <a:t>F.</a:t>
            </a:r>
            <a:endParaRPr lang="en-US" altLang="en-US" sz="2800" dirty="0">
              <a:cs typeface="Arial" panose="020B0604020202020204" pitchFamily="34" charset="0"/>
            </a:endParaRPr>
          </a:p>
          <a:p>
            <a:pPr>
              <a:lnSpc>
                <a:spcPts val="3300"/>
              </a:lnSpc>
              <a:spcBef>
                <a:spcPct val="0"/>
              </a:spcBef>
              <a:spcAft>
                <a:spcPts val="1800"/>
              </a:spcAft>
            </a:pPr>
            <a:r>
              <a:rPr lang="en-US" altLang="en-US" sz="2800" dirty="0">
                <a:cs typeface="Arial" panose="020B0604020202020204" pitchFamily="34" charset="0"/>
              </a:rPr>
              <a:t>A more general understanding of motion requires vectors    and    . </a:t>
            </a:r>
          </a:p>
          <a:p>
            <a:pPr>
              <a:lnSpc>
                <a:spcPts val="3300"/>
              </a:lnSpc>
              <a:spcBef>
                <a:spcPct val="0"/>
              </a:spcBef>
              <a:spcAft>
                <a:spcPts val="1800"/>
              </a:spcAft>
            </a:pPr>
            <a:r>
              <a:rPr lang="en-US" altLang="en-US" sz="2800" dirty="0">
                <a:cs typeface="Arial" panose="020B0604020202020204" pitchFamily="34" charset="0"/>
              </a:rPr>
              <a:t>Similarly, a more general description of rotational motion requires us to replace the scalars </a:t>
            </a:r>
            <a:r>
              <a:rPr lang="en-US" altLang="en-US" sz="2800" i="1" dirty="0">
                <a:latin typeface="Symbol" panose="05050102010706020507" pitchFamily="18" charset="2"/>
                <a:cs typeface="Arial" panose="020B0604020202020204" pitchFamily="34" charset="0"/>
                <a:sym typeface="Symbol" panose="05050102010706020507" pitchFamily="18" charset="2"/>
              </a:rPr>
              <a:t></a:t>
            </a:r>
            <a:r>
              <a:rPr lang="en-US" altLang="en-US" sz="2800" dirty="0">
                <a:cs typeface="Arial" panose="020B0604020202020204" pitchFamily="34" charset="0"/>
              </a:rPr>
              <a:t> and </a:t>
            </a:r>
            <a:r>
              <a:rPr lang="en-US" altLang="en-US" sz="2800" i="1" dirty="0">
                <a:latin typeface="Symbol" panose="05050102010706020507" pitchFamily="18" charset="2"/>
                <a:cs typeface="Arial" panose="020B0604020202020204" pitchFamily="34" charset="0"/>
                <a:sym typeface="Symbol" panose="05050102010706020507" pitchFamily="18" charset="2"/>
              </a:rPr>
              <a:t></a:t>
            </a:r>
            <a:r>
              <a:rPr lang="en-US" altLang="en-US" sz="2800" dirty="0">
                <a:cs typeface="Arial" panose="020B0604020202020204" pitchFamily="34" charset="0"/>
              </a:rPr>
              <a:t> with the vector quantities     and    .</a:t>
            </a:r>
          </a:p>
          <a:p>
            <a:pPr>
              <a:lnSpc>
                <a:spcPts val="3300"/>
              </a:lnSpc>
              <a:spcBef>
                <a:spcPct val="0"/>
              </a:spcBef>
              <a:spcAft>
                <a:spcPts val="1800"/>
              </a:spcAft>
            </a:pPr>
            <a:r>
              <a:rPr lang="en-US" altLang="en-US" sz="2800" dirty="0">
                <a:cs typeface="Arial" panose="020B0604020202020204" pitchFamily="34" charset="0"/>
              </a:rPr>
              <a:t>Doing so will lead us to the concept of </a:t>
            </a:r>
            <a:r>
              <a:rPr lang="en-US" altLang="en-US" sz="2800" i="1" dirty="0">
                <a:cs typeface="Arial" panose="020B0604020202020204" pitchFamily="34" charset="0"/>
              </a:rPr>
              <a:t>angular momentum</a:t>
            </a:r>
            <a:r>
              <a:rPr lang="en-US" altLang="en-US" sz="2800" dirty="0">
                <a:cs typeface="Arial" panose="020B0604020202020204" pitchFamily="34" charset="0"/>
              </a:rPr>
              <a:t>.</a:t>
            </a:r>
          </a:p>
        </p:txBody>
      </p:sp>
      <p:pic>
        <p:nvPicPr>
          <p:cNvPr id="198659" name="Picture 15" descr="CH12_PPT_Slide_12-2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0462"/>
          <a:stretch>
            <a:fillRect/>
          </a:stretch>
        </p:blipFill>
        <p:spPr bwMode="auto">
          <a:xfrm>
            <a:off x="5646739" y="2573817"/>
            <a:ext cx="384175" cy="53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8660" name="Picture 17" descr="CH1_PPT_Slide_1-4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0576" y="2603980"/>
            <a:ext cx="309563" cy="450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8661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600200" y="119063"/>
            <a:ext cx="8153400" cy="381000"/>
          </a:xfrm>
        </p:spPr>
        <p:txBody>
          <a:bodyPr/>
          <a:lstStyle/>
          <a:p>
            <a:pPr algn="l" eaLnBrk="1" hangingPunct="1"/>
            <a:r>
              <a:rPr lang="en-US" altLang="en-US" sz="3200">
                <a:solidFill>
                  <a:schemeClr val="tx1"/>
                </a:solidFill>
              </a:rPr>
              <a:t>The Vector Description of Rotational Motion</a:t>
            </a:r>
            <a:endParaRPr lang="en-US" altLang="en-US" b="1" smtClean="0">
              <a:solidFill>
                <a:schemeClr val="tx1"/>
              </a:solidFill>
            </a:endParaRPr>
          </a:p>
        </p:txBody>
      </p:sp>
      <p:pic>
        <p:nvPicPr>
          <p:cNvPr id="198662" name="Picture 11" descr="CH12_PPT_Slide_12-98a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7101" y="4054177"/>
            <a:ext cx="358775" cy="450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8663" name="Picture 12" descr="CH12_PPT_Slide_12-98b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1676" y="4057352"/>
            <a:ext cx="328613" cy="450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03261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706" name="Text Box 3"/>
          <p:cNvSpPr txBox="1">
            <a:spLocks noChangeArrowheads="1"/>
          </p:cNvSpPr>
          <p:nvPr/>
        </p:nvSpPr>
        <p:spPr bwMode="auto">
          <a:xfrm>
            <a:off x="1571625" y="1287464"/>
            <a:ext cx="4013200" cy="38625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7663" indent="-347663">
              <a:spcBef>
                <a:spcPct val="20000"/>
              </a:spcBef>
              <a:buClr>
                <a:srgbClr val="93001B"/>
              </a:buClr>
              <a:buFont typeface="Wingdings" panose="05000000000000000000" pitchFamily="2" charset="2"/>
              <a:buChar char="§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rgbClr val="93001B"/>
              </a:buClr>
              <a:buFont typeface="Times" panose="02020603050405020304" pitchFamily="18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lnSpc>
                <a:spcPts val="3000"/>
              </a:lnSpc>
              <a:spcBef>
                <a:spcPct val="0"/>
              </a:spcBef>
              <a:spcAft>
                <a:spcPts val="2400"/>
              </a:spcAft>
            </a:pPr>
            <a:r>
              <a:rPr lang="en-US" altLang="en-US" sz="2800" dirty="0">
                <a:cs typeface="Arial" panose="020B0604020202020204" pitchFamily="34" charset="0"/>
              </a:rPr>
              <a:t>The magnitude of the angular velocity     vector is </a:t>
            </a:r>
            <a:r>
              <a:rPr lang="el-GR" altLang="en-US" sz="2800" i="1" dirty="0">
                <a:latin typeface="Symbol" panose="05050102010706020507" pitchFamily="18" charset="2"/>
                <a:cs typeface="Times New Roman" panose="02020603050405020304" pitchFamily="18" charset="0"/>
                <a:sym typeface="Symbol" panose="05050102010706020507" pitchFamily="18" charset="2"/>
              </a:rPr>
              <a:t></a:t>
            </a:r>
            <a:r>
              <a:rPr lang="en-US" altLang="en-US" sz="2800" dirty="0">
                <a:cs typeface="Arial" panose="020B0604020202020204" pitchFamily="34" charset="0"/>
              </a:rPr>
              <a:t>.</a:t>
            </a:r>
            <a:endParaRPr lang="en-US" altLang="en-US" sz="2800" dirty="0">
              <a:cs typeface="Times New Roman" panose="02020603050405020304" pitchFamily="18" charset="0"/>
            </a:endParaRPr>
          </a:p>
          <a:p>
            <a:pPr>
              <a:lnSpc>
                <a:spcPts val="3000"/>
              </a:lnSpc>
              <a:spcBef>
                <a:spcPct val="0"/>
              </a:spcBef>
              <a:spcAft>
                <a:spcPts val="2400"/>
              </a:spcAft>
            </a:pPr>
            <a:r>
              <a:rPr lang="en-US" altLang="en-US" sz="2800" dirty="0">
                <a:cs typeface="Arial" panose="020B0604020202020204" pitchFamily="34" charset="0"/>
              </a:rPr>
              <a:t>The angular velocity vector points along the axis of rotation in the direction given by the right-hand rule as illustrated.</a:t>
            </a:r>
          </a:p>
        </p:txBody>
      </p:sp>
      <p:pic>
        <p:nvPicPr>
          <p:cNvPr id="200707" name="Picture 7" descr="CH12_PPT_Slide_12-98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8501" y="1631950"/>
            <a:ext cx="358775" cy="450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070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589088" y="130175"/>
            <a:ext cx="7772400" cy="381000"/>
          </a:xfrm>
        </p:spPr>
        <p:txBody>
          <a:bodyPr/>
          <a:lstStyle/>
          <a:p>
            <a:pPr algn="l" eaLnBrk="1" hangingPunct="1"/>
            <a:r>
              <a:rPr lang="en-US" altLang="en-US" sz="3200">
                <a:solidFill>
                  <a:schemeClr val="tx1"/>
                </a:solidFill>
              </a:rPr>
              <a:t>The Angular Velocity Vector</a:t>
            </a:r>
            <a:endParaRPr lang="en-US" altLang="en-US" b="1" smtClean="0">
              <a:solidFill>
                <a:schemeClr val="tx1"/>
              </a:solidFill>
            </a:endParaRPr>
          </a:p>
        </p:txBody>
      </p:sp>
      <p:pic>
        <p:nvPicPr>
          <p:cNvPr id="200710" name="Picture 9" descr="12_47_Figur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75"/>
          <a:stretch>
            <a:fillRect/>
          </a:stretch>
        </p:blipFill>
        <p:spPr bwMode="auto">
          <a:xfrm>
            <a:off x="6019801" y="1371600"/>
            <a:ext cx="4416425" cy="457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98502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2754" name="Group 14"/>
          <p:cNvGrpSpPr>
            <a:grpSpLocks/>
          </p:cNvGrpSpPr>
          <p:nvPr/>
        </p:nvGrpSpPr>
        <p:grpSpPr bwMode="auto">
          <a:xfrm>
            <a:off x="1589089" y="2144713"/>
            <a:ext cx="8258175" cy="946150"/>
            <a:chOff x="41" y="1351"/>
            <a:chExt cx="5202" cy="596"/>
          </a:xfrm>
        </p:grpSpPr>
        <p:pic>
          <p:nvPicPr>
            <p:cNvPr id="202762" name="Picture 11" descr="CH3_PPT_Slide_3-19a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408" r="84387"/>
            <a:stretch>
              <a:fillRect/>
            </a:stretch>
          </p:blipFill>
          <p:spPr bwMode="auto">
            <a:xfrm>
              <a:off x="1040" y="1351"/>
              <a:ext cx="250" cy="3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2763" name="Picture 12" descr="CH3_PPT_Slide_3-19a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516" r="73166"/>
            <a:stretch>
              <a:fillRect/>
            </a:stretch>
          </p:blipFill>
          <p:spPr bwMode="auto">
            <a:xfrm>
              <a:off x="1694" y="1358"/>
              <a:ext cx="336" cy="3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02764" name="Text Box 8"/>
            <p:cNvSpPr txBox="1">
              <a:spLocks noChangeArrowheads="1"/>
            </p:cNvSpPr>
            <p:nvPr/>
          </p:nvSpPr>
          <p:spPr bwMode="auto">
            <a:xfrm>
              <a:off x="41" y="1409"/>
              <a:ext cx="5202" cy="5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rgbClr val="93001B"/>
                </a:buClr>
                <a:buFont typeface="Wingdings" panose="05000000000000000000" pitchFamily="2" charset="2"/>
                <a:buChar char="§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lr>
                  <a:srgbClr val="93001B"/>
                </a:buClr>
                <a:buFont typeface="Times" panose="02020603050405020304" pitchFamily="18" charset="0"/>
                <a:buChar char="•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lnSpc>
                  <a:spcPts val="3000"/>
                </a:lnSpc>
                <a:spcBef>
                  <a:spcPct val="0"/>
                </a:spcBef>
                <a:buClrTx/>
                <a:buNone/>
              </a:pPr>
              <a:r>
                <a:rPr lang="en-US" altLang="en-US" sz="2800" dirty="0">
                  <a:cs typeface="Arial" panose="020B0604020202020204" pitchFamily="34" charset="0"/>
                </a:rPr>
                <a:t>If vectors     and     have angle </a:t>
              </a:r>
              <a:r>
                <a:rPr lang="en-US" altLang="en-US" sz="2800" i="1" dirty="0">
                  <a:latin typeface="Symbol" panose="05050102010706020507" pitchFamily="18" charset="2"/>
                  <a:cs typeface="Arial" panose="020B0604020202020204" pitchFamily="34" charset="0"/>
                  <a:sym typeface="Symbol" panose="05050102010706020507" pitchFamily="18" charset="2"/>
                </a:rPr>
                <a:t></a:t>
              </a:r>
              <a:r>
                <a:rPr lang="en-US" altLang="en-US" sz="2800" dirty="0">
                  <a:cs typeface="Arial" panose="020B0604020202020204" pitchFamily="34" charset="0"/>
                </a:rPr>
                <a:t> between them, their cross product is the vector:</a:t>
              </a:r>
            </a:p>
          </p:txBody>
        </p:sp>
      </p:grpSp>
      <p:sp>
        <p:nvSpPr>
          <p:cNvPr id="202755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600200" y="176214"/>
            <a:ext cx="8229600" cy="280987"/>
          </a:xfrm>
        </p:spPr>
        <p:txBody>
          <a:bodyPr/>
          <a:lstStyle/>
          <a:p>
            <a:pPr algn="l" eaLnBrk="1" hangingPunct="1"/>
            <a:r>
              <a:rPr lang="en-US" altLang="en-US" sz="3200" b="1" dirty="0">
                <a:solidFill>
                  <a:schemeClr val="tx1"/>
                </a:solidFill>
              </a:rPr>
              <a:t>The Cross Product of Two Vectors</a:t>
            </a:r>
            <a:endParaRPr lang="en-US" altLang="en-US" b="1" dirty="0" smtClean="0">
              <a:solidFill>
                <a:schemeClr val="tx1"/>
              </a:solidFill>
            </a:endParaRPr>
          </a:p>
        </p:txBody>
      </p:sp>
      <p:sp>
        <p:nvSpPr>
          <p:cNvPr id="202756" name="Text Box 6"/>
          <p:cNvSpPr txBox="1">
            <a:spLocks noChangeArrowheads="1"/>
          </p:cNvSpPr>
          <p:nvPr/>
        </p:nvSpPr>
        <p:spPr bwMode="auto">
          <a:xfrm>
            <a:off x="1589088" y="605572"/>
            <a:ext cx="8586788" cy="1631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93001B"/>
              </a:buClr>
              <a:buFont typeface="Wingdings" panose="05000000000000000000" pitchFamily="2" charset="2"/>
              <a:buChar char="§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rgbClr val="93001B"/>
              </a:buClr>
              <a:buFont typeface="Times" panose="02020603050405020304" pitchFamily="18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lnSpc>
                <a:spcPts val="3000"/>
              </a:lnSpc>
              <a:spcBef>
                <a:spcPct val="0"/>
              </a:spcBef>
              <a:buClrTx/>
              <a:buNone/>
            </a:pPr>
            <a:r>
              <a:rPr lang="en-US" altLang="en-US" sz="2800" dirty="0">
                <a:cs typeface="Arial" panose="020B0604020202020204" pitchFamily="34" charset="0"/>
              </a:rPr>
              <a:t>The </a:t>
            </a:r>
            <a:r>
              <a:rPr lang="en-US" altLang="en-US" sz="2800" i="1" dirty="0">
                <a:cs typeface="Arial" panose="020B0604020202020204" pitchFamily="34" charset="0"/>
              </a:rPr>
              <a:t>scalar product (dot)</a:t>
            </a:r>
            <a:r>
              <a:rPr lang="en-US" altLang="en-US" sz="2800" dirty="0">
                <a:cs typeface="Arial" panose="020B0604020202020204" pitchFamily="34" charset="0"/>
              </a:rPr>
              <a:t> is one way to multiply two vectors, giving a scalar. A different way to multiple two vectors, giving a vector, is called the </a:t>
            </a:r>
            <a:r>
              <a:rPr lang="en-US" altLang="en-US" sz="2800" b="1" dirty="0">
                <a:cs typeface="Arial" panose="020B0604020202020204" pitchFamily="34" charset="0"/>
              </a:rPr>
              <a:t>cross product</a:t>
            </a:r>
            <a:r>
              <a:rPr lang="en-US" altLang="en-US" sz="2800" dirty="0">
                <a:cs typeface="Arial" panose="020B0604020202020204" pitchFamily="34" charset="0"/>
              </a:rPr>
              <a:t>.</a:t>
            </a:r>
          </a:p>
        </p:txBody>
      </p:sp>
      <p:pic>
        <p:nvPicPr>
          <p:cNvPr id="202758" name="Picture 16" descr="CH12_PPT_Slide_12-10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227"/>
          <a:stretch>
            <a:fillRect/>
          </a:stretch>
        </p:blipFill>
        <p:spPr bwMode="auto">
          <a:xfrm>
            <a:off x="1592263" y="3068915"/>
            <a:ext cx="9075738" cy="5487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23539" y="3570288"/>
            <a:ext cx="6213184" cy="31480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3726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0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600200" y="130175"/>
            <a:ext cx="7772400" cy="381000"/>
          </a:xfrm>
        </p:spPr>
        <p:txBody>
          <a:bodyPr/>
          <a:lstStyle/>
          <a:p>
            <a:pPr algn="l" eaLnBrk="1" hangingPunct="1"/>
            <a:r>
              <a:rPr lang="en-US" altLang="en-US" sz="3200">
                <a:solidFill>
                  <a:schemeClr val="tx1"/>
                </a:solidFill>
              </a:rPr>
              <a:t>The Right-Hand Rule</a:t>
            </a:r>
            <a:endParaRPr lang="en-US" altLang="en-US" b="1" smtClean="0">
              <a:solidFill>
                <a:schemeClr val="tx1"/>
              </a:solidFill>
            </a:endParaRPr>
          </a:p>
        </p:txBody>
      </p:sp>
      <p:sp>
        <p:nvSpPr>
          <p:cNvPr id="204804" name="Text Box 15"/>
          <p:cNvSpPr txBox="1">
            <a:spLocks noChangeArrowheads="1"/>
          </p:cNvSpPr>
          <p:nvPr/>
        </p:nvSpPr>
        <p:spPr bwMode="auto">
          <a:xfrm>
            <a:off x="1795463" y="5410200"/>
            <a:ext cx="5746750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93001B"/>
              </a:buClr>
              <a:buFont typeface="Wingdings" panose="05000000000000000000" pitchFamily="2" charset="2"/>
              <a:buChar char="§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rgbClr val="93001B"/>
              </a:buClr>
              <a:buFont typeface="Times" panose="02020603050405020304" pitchFamily="18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2800" dirty="0">
                <a:cs typeface="Arial" panose="020B0604020202020204" pitchFamily="34" charset="0"/>
              </a:rPr>
              <a:t>Note that                          .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2800" dirty="0">
                <a:cs typeface="Arial" panose="020B0604020202020204" pitchFamily="34" charset="0"/>
              </a:rPr>
              <a:t>Instead,                            .</a:t>
            </a:r>
          </a:p>
        </p:txBody>
      </p:sp>
      <p:pic>
        <p:nvPicPr>
          <p:cNvPr id="204805" name="Picture 23" descr="CH12_PPT_Slide_12-101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24"/>
          <a:stretch>
            <a:fillRect/>
          </a:stretch>
        </p:blipFill>
        <p:spPr bwMode="auto">
          <a:xfrm>
            <a:off x="3429000" y="5364164"/>
            <a:ext cx="2476500" cy="47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06" name="Picture 24" descr="CH12_PPT_Slide_12-101b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94"/>
          <a:stretch>
            <a:fillRect/>
          </a:stretch>
        </p:blipFill>
        <p:spPr bwMode="auto">
          <a:xfrm>
            <a:off x="3276601" y="5840413"/>
            <a:ext cx="2663825" cy="425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07" name="Picture 10" descr="CH3_PPT_Slide_3-19a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08" r="84387"/>
          <a:stretch>
            <a:fillRect/>
          </a:stretch>
        </p:blipFill>
        <p:spPr bwMode="auto">
          <a:xfrm>
            <a:off x="9645651" y="879476"/>
            <a:ext cx="396875" cy="568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08" name="Picture 11" descr="CH3_PPT_Slide_3-19a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516" r="73166"/>
          <a:stretch>
            <a:fillRect/>
          </a:stretch>
        </p:blipFill>
        <p:spPr bwMode="auto">
          <a:xfrm>
            <a:off x="2324100" y="1301750"/>
            <a:ext cx="533400" cy="54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09" name="Text Box 3"/>
          <p:cNvSpPr txBox="1">
            <a:spLocks noChangeArrowheads="1"/>
          </p:cNvSpPr>
          <p:nvPr/>
        </p:nvSpPr>
        <p:spPr bwMode="auto">
          <a:xfrm>
            <a:off x="1676401" y="960439"/>
            <a:ext cx="8589963" cy="171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93001B"/>
              </a:buClr>
              <a:buFont typeface="Wingdings" panose="05000000000000000000" pitchFamily="2" charset="2"/>
              <a:buChar char="§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rgbClr val="93001B"/>
              </a:buClr>
              <a:buFont typeface="Times" panose="02020603050405020304" pitchFamily="18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lnSpc>
                <a:spcPts val="3200"/>
              </a:lnSpc>
              <a:spcBef>
                <a:spcPct val="0"/>
              </a:spcBef>
              <a:buClrTx/>
              <a:buNone/>
            </a:pPr>
            <a:r>
              <a:rPr lang="en-US" altLang="en-US" sz="2800">
                <a:cs typeface="Arial" panose="020B0604020202020204" pitchFamily="34" charset="0"/>
              </a:rPr>
              <a:t>The cross product is perpendicular to the plane of    and   . The right-hand rule for the direction comes in several forms. Try them all to see which works best for you.</a:t>
            </a:r>
          </a:p>
        </p:txBody>
      </p:sp>
      <p:pic>
        <p:nvPicPr>
          <p:cNvPr id="204810" name="Picture 30" descr="Figure_UNTBL_12_1_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186"/>
          <a:stretch>
            <a:fillRect/>
          </a:stretch>
        </p:blipFill>
        <p:spPr bwMode="auto">
          <a:xfrm>
            <a:off x="1981201" y="2779714"/>
            <a:ext cx="2314575" cy="2363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11" name="Picture 31" descr="Figure_UNTBL_12_1_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1" y="3076575"/>
            <a:ext cx="2308225" cy="184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12" name="Picture 32" descr="Figure_UNTBL_12_1_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632"/>
          <a:stretch>
            <a:fillRect/>
          </a:stretch>
        </p:blipFill>
        <p:spPr bwMode="auto">
          <a:xfrm>
            <a:off x="7848600" y="2514600"/>
            <a:ext cx="1879600" cy="281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83475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89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587500" y="88900"/>
            <a:ext cx="7772400" cy="457200"/>
          </a:xfrm>
        </p:spPr>
        <p:txBody>
          <a:bodyPr/>
          <a:lstStyle/>
          <a:p>
            <a:pPr algn="l" eaLnBrk="1" hangingPunct="1"/>
            <a:r>
              <a:rPr lang="en-US" altLang="en-US" sz="3200" b="1" dirty="0">
                <a:solidFill>
                  <a:schemeClr val="tx1"/>
                </a:solidFill>
              </a:rPr>
              <a:t>The Torque Vector</a:t>
            </a:r>
            <a:endParaRPr lang="en-US" altLang="en-US" b="1" dirty="0" smtClean="0">
              <a:solidFill>
                <a:schemeClr val="tx1"/>
              </a:solidFill>
            </a:endParaRPr>
          </a:p>
        </p:txBody>
      </p:sp>
      <p:sp>
        <p:nvSpPr>
          <p:cNvPr id="208899" name="Text Box 6"/>
          <p:cNvSpPr txBox="1">
            <a:spLocks noChangeArrowheads="1"/>
          </p:cNvSpPr>
          <p:nvPr/>
        </p:nvSpPr>
        <p:spPr bwMode="auto">
          <a:xfrm>
            <a:off x="1911351" y="609601"/>
            <a:ext cx="8258175" cy="1235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93001B"/>
              </a:buClr>
              <a:buFont typeface="Wingdings" panose="05000000000000000000" pitchFamily="2" charset="2"/>
              <a:buChar char="§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rgbClr val="93001B"/>
              </a:buClr>
              <a:buFont typeface="Times" panose="02020603050405020304" pitchFamily="18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lnSpc>
                <a:spcPts val="3000"/>
              </a:lnSpc>
              <a:spcBef>
                <a:spcPct val="0"/>
              </a:spcBef>
              <a:buClrTx/>
              <a:buNone/>
            </a:pPr>
            <a:r>
              <a:rPr lang="en-US" altLang="en-US" sz="2800">
                <a:cs typeface="Arial" panose="020B0604020202020204" pitchFamily="34" charset="0"/>
              </a:rPr>
              <a:t>We earlier defined torque </a:t>
            </a:r>
            <a:r>
              <a:rPr lang="en-US" altLang="en-US" sz="2800" i="1">
                <a:latin typeface="Times New Roman" panose="02020603050405020304" pitchFamily="18" charset="0"/>
                <a:cs typeface="Arial" panose="020B0604020202020204" pitchFamily="34" charset="0"/>
              </a:rPr>
              <a:t>τ</a:t>
            </a:r>
            <a:r>
              <a:rPr lang="en-US" altLang="en-US" sz="2800">
                <a:latin typeface="Times New Roman" panose="02020603050405020304" pitchFamily="18" charset="0"/>
                <a:cs typeface="Arial" panose="020B0604020202020204" pitchFamily="34" charset="0"/>
              </a:rPr>
              <a:t> = </a:t>
            </a:r>
            <a:r>
              <a:rPr lang="en-US" altLang="en-US" sz="2800" i="1">
                <a:latin typeface="Times New Roman" panose="02020603050405020304" pitchFamily="18" charset="0"/>
                <a:cs typeface="Arial" panose="020B0604020202020204" pitchFamily="34" charset="0"/>
              </a:rPr>
              <a:t>rF</a:t>
            </a:r>
            <a:r>
              <a:rPr lang="en-US" altLang="en-US" sz="2800">
                <a:latin typeface="Times New Roman" panose="02020603050405020304" pitchFamily="18" charset="0"/>
                <a:cs typeface="Arial" panose="020B0604020202020204" pitchFamily="34" charset="0"/>
              </a:rPr>
              <a:t>sin</a:t>
            </a:r>
            <a:r>
              <a:rPr lang="en-US" altLang="en-US" sz="2800" i="1">
                <a:latin typeface="Lucida Grande" pitchFamily="84" charset="0"/>
              </a:rPr>
              <a:t>ϕ</a:t>
            </a:r>
            <a:r>
              <a:rPr lang="en-US" altLang="en-US" sz="2800">
                <a:latin typeface="Times New Roman" panose="02020603050405020304" pitchFamily="18" charset="0"/>
                <a:cs typeface="Arial" panose="020B0604020202020204" pitchFamily="34" charset="0"/>
              </a:rPr>
              <a:t>. </a:t>
            </a:r>
            <a:r>
              <a:rPr lang="en-US" altLang="en-US" sz="2800" i="1">
                <a:latin typeface="Times New Roman" panose="02020603050405020304" pitchFamily="18" charset="0"/>
                <a:cs typeface="Arial" panose="020B0604020202020204" pitchFamily="34" charset="0"/>
              </a:rPr>
              <a:t>r</a:t>
            </a:r>
            <a:r>
              <a:rPr lang="en-US" altLang="en-US" sz="2800">
                <a:cs typeface="Arial" panose="020B0604020202020204" pitchFamily="34" charset="0"/>
              </a:rPr>
              <a:t> and </a:t>
            </a:r>
            <a:r>
              <a:rPr lang="en-US" altLang="en-US" sz="2800" i="1">
                <a:latin typeface="Times New Roman" panose="02020603050405020304" pitchFamily="18" charset="0"/>
                <a:cs typeface="Arial" panose="020B0604020202020204" pitchFamily="34" charset="0"/>
              </a:rPr>
              <a:t>F</a:t>
            </a:r>
            <a:r>
              <a:rPr lang="en-US" altLang="en-US" sz="2800">
                <a:cs typeface="Arial" panose="020B0604020202020204" pitchFamily="34" charset="0"/>
              </a:rPr>
              <a:t> are the magnitudes of vectors, so this is a really a cross product:</a:t>
            </a:r>
          </a:p>
        </p:txBody>
      </p:sp>
      <p:sp>
        <p:nvSpPr>
          <p:cNvPr id="208900" name="Rectangle 9"/>
          <p:cNvSpPr>
            <a:spLocks noChangeArrowheads="1"/>
          </p:cNvSpPr>
          <p:nvPr/>
        </p:nvSpPr>
        <p:spPr bwMode="auto">
          <a:xfrm>
            <a:off x="6130926" y="3287713"/>
            <a:ext cx="2149475" cy="4635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93001B"/>
              </a:buClr>
              <a:buFont typeface="Wingdings" panose="05000000000000000000" pitchFamily="2" charset="2"/>
              <a:buChar char="§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rgbClr val="93001B"/>
              </a:buClr>
              <a:buFont typeface="Times" panose="02020603050405020304" pitchFamily="18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en-US" sz="2400" b="1">
              <a:latin typeface="Times New Roman" panose="02020603050405020304" pitchFamily="18" charset="0"/>
            </a:endParaRPr>
          </a:p>
        </p:txBody>
      </p:sp>
      <p:pic>
        <p:nvPicPr>
          <p:cNvPr id="208903" name="Picture 10" descr="12_KeyEquation_0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748" r="40186"/>
          <a:stretch>
            <a:fillRect/>
          </a:stretch>
        </p:blipFill>
        <p:spPr bwMode="auto">
          <a:xfrm>
            <a:off x="4343400" y="1356843"/>
            <a:ext cx="3505200" cy="11629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8904" name="Picture 11" descr="12_52_Figur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62"/>
          <a:stretch>
            <a:fillRect/>
          </a:stretch>
        </p:blipFill>
        <p:spPr bwMode="auto">
          <a:xfrm>
            <a:off x="1600190" y="2209800"/>
            <a:ext cx="6934211" cy="46365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8901" name="Text Box 10"/>
          <p:cNvSpPr txBox="1">
            <a:spLocks noChangeArrowheads="1"/>
          </p:cNvSpPr>
          <p:nvPr/>
        </p:nvSpPr>
        <p:spPr bwMode="auto">
          <a:xfrm>
            <a:off x="8185150" y="2914651"/>
            <a:ext cx="234950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93001B"/>
              </a:buClr>
              <a:buFont typeface="Wingdings" panose="05000000000000000000" pitchFamily="2" charset="2"/>
              <a:buChar char="§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rgbClr val="93001B"/>
              </a:buClr>
              <a:buFont typeface="Times" panose="02020603050405020304" pitchFamily="18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FontTx/>
              <a:buNone/>
            </a:pPr>
            <a:r>
              <a:rPr lang="en-US" altLang="en-US" sz="2400" dirty="0"/>
              <a:t>A tire wrench exerts a torque on the lug nuts.</a:t>
            </a:r>
          </a:p>
        </p:txBody>
      </p:sp>
    </p:spTree>
    <p:extLst>
      <p:ext uri="{BB962C8B-B14F-4D97-AF65-F5344CB8AC3E}">
        <p14:creationId xmlns:p14="http://schemas.microsoft.com/office/powerpoint/2010/main" val="1318213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89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222314"/>
            <a:ext cx="5486400" cy="457200"/>
          </a:xfrm>
        </p:spPr>
        <p:txBody>
          <a:bodyPr/>
          <a:lstStyle/>
          <a:p>
            <a:pPr algn="l" eaLnBrk="1" hangingPunct="1"/>
            <a:r>
              <a:rPr lang="en-US" altLang="en-US" sz="3200" dirty="0" smtClean="0">
                <a:solidFill>
                  <a:schemeClr val="tx1"/>
                </a:solidFill>
              </a:rPr>
              <a:t>Learning </a:t>
            </a:r>
            <a:r>
              <a:rPr lang="en-US" altLang="en-US" sz="3200" dirty="0" err="1" smtClean="0">
                <a:solidFill>
                  <a:schemeClr val="tx1"/>
                </a:solidFill>
              </a:rPr>
              <a:t>Catalytics</a:t>
            </a:r>
            <a:r>
              <a:rPr lang="en-US" altLang="en-US" sz="3200" dirty="0" smtClean="0">
                <a:solidFill>
                  <a:schemeClr val="tx1"/>
                </a:solidFill>
              </a:rPr>
              <a:t> Discussion Question</a:t>
            </a:r>
            <a:endParaRPr lang="en-US" altLang="en-US" dirty="0" smtClean="0">
              <a:solidFill>
                <a:schemeClr val="tx1"/>
              </a:solidFill>
            </a:endParaRPr>
          </a:p>
        </p:txBody>
      </p:sp>
      <p:pic>
        <p:nvPicPr>
          <p:cNvPr id="208903" name="Picture 10" descr="12_KeyEquation_0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748" r="40186"/>
          <a:stretch>
            <a:fillRect/>
          </a:stretch>
        </p:blipFill>
        <p:spPr bwMode="auto">
          <a:xfrm>
            <a:off x="7467600" y="36786"/>
            <a:ext cx="3505200" cy="11629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338263"/>
            <a:ext cx="5200650" cy="436245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0" y="5700713"/>
            <a:ext cx="4879862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/>
              <a:t>http://</a:t>
            </a:r>
            <a:r>
              <a:rPr lang="en-US" sz="800" dirty="0" smtClean="0"/>
              <a:t>www.gettyimages.ca/detail/photo/woman-changing-flat-tyre-on-car-royalty-free-image/599018624</a:t>
            </a:r>
            <a:endParaRPr lang="en-US" sz="800" dirty="0"/>
          </a:p>
        </p:txBody>
      </p:sp>
      <p:sp>
        <p:nvSpPr>
          <p:cNvPr id="4" name="TextBox 3"/>
          <p:cNvSpPr txBox="1"/>
          <p:nvPr/>
        </p:nvSpPr>
        <p:spPr>
          <a:xfrm>
            <a:off x="5562600" y="973931"/>
            <a:ext cx="6172200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sz="2000" dirty="0" smtClean="0"/>
              <a:t>“Lefty-</a:t>
            </a:r>
            <a:r>
              <a:rPr lang="en-US" sz="2000" dirty="0" err="1" smtClean="0"/>
              <a:t>loosey</a:t>
            </a:r>
            <a:r>
              <a:rPr lang="en-US" sz="2000" dirty="0" smtClean="0"/>
              <a:t>, righty-</a:t>
            </a:r>
            <a:r>
              <a:rPr lang="en-US" sz="2000" dirty="0" err="1" smtClean="0"/>
              <a:t>tighty</a:t>
            </a:r>
            <a:r>
              <a:rPr lang="en-US" sz="2000" dirty="0" smtClean="0"/>
              <a:t>.”   </a:t>
            </a:r>
          </a:p>
          <a:p>
            <a:pPr>
              <a:spcAft>
                <a:spcPts val="1200"/>
              </a:spcAft>
            </a:pPr>
            <a:r>
              <a:rPr lang="en-US" sz="2000" dirty="0" smtClean="0"/>
              <a:t>In order to loosen the nuts on a flat tire, a woman attaches the wrench so that it sticks out to the left, and then she presses down on it with her foot.</a:t>
            </a:r>
          </a:p>
          <a:p>
            <a:pPr>
              <a:spcAft>
                <a:spcPts val="1200"/>
              </a:spcAft>
            </a:pPr>
            <a:r>
              <a:rPr lang="en-US" sz="2000" dirty="0" smtClean="0"/>
              <a:t>What is the direction of the torque vector she applies to the nut? </a:t>
            </a:r>
          </a:p>
          <a:p>
            <a:pPr marL="342900" indent="-342900">
              <a:spcAft>
                <a:spcPts val="1200"/>
              </a:spcAft>
              <a:buFont typeface="+mj-lt"/>
              <a:buAutoNum type="alphaUcPeriod"/>
            </a:pPr>
            <a:r>
              <a:rPr lang="en-US" sz="2000" dirty="0" smtClean="0"/>
              <a:t>Left</a:t>
            </a:r>
          </a:p>
          <a:p>
            <a:pPr marL="342900" indent="-342900">
              <a:spcAft>
                <a:spcPts val="1200"/>
              </a:spcAft>
              <a:buFont typeface="+mj-lt"/>
              <a:buAutoNum type="alphaUcPeriod"/>
            </a:pPr>
            <a:r>
              <a:rPr lang="en-US" sz="2000" dirty="0" smtClean="0"/>
              <a:t>Right</a:t>
            </a:r>
          </a:p>
          <a:p>
            <a:pPr marL="342900" indent="-342900">
              <a:spcAft>
                <a:spcPts val="1200"/>
              </a:spcAft>
              <a:buFont typeface="+mj-lt"/>
              <a:buAutoNum type="alphaUcPeriod"/>
            </a:pPr>
            <a:r>
              <a:rPr lang="en-US" sz="2000" dirty="0" smtClean="0"/>
              <a:t>Up</a:t>
            </a:r>
          </a:p>
          <a:p>
            <a:pPr marL="342900" indent="-342900">
              <a:spcAft>
                <a:spcPts val="1200"/>
              </a:spcAft>
              <a:buFont typeface="+mj-lt"/>
              <a:buAutoNum type="alphaUcPeriod"/>
            </a:pPr>
            <a:r>
              <a:rPr lang="en-US" sz="2000" dirty="0" smtClean="0"/>
              <a:t>Down</a:t>
            </a:r>
          </a:p>
          <a:p>
            <a:pPr marL="342900" indent="-342900">
              <a:spcAft>
                <a:spcPts val="1200"/>
              </a:spcAft>
              <a:buFont typeface="+mj-lt"/>
              <a:buAutoNum type="alphaUcPeriod"/>
            </a:pPr>
            <a:r>
              <a:rPr lang="en-US" sz="2000" dirty="0" smtClean="0"/>
              <a:t>Into the page</a:t>
            </a:r>
          </a:p>
          <a:p>
            <a:pPr marL="342900" indent="-342900">
              <a:spcAft>
                <a:spcPts val="1200"/>
              </a:spcAft>
              <a:buFont typeface="+mj-lt"/>
              <a:buAutoNum type="alphaUcPeriod"/>
            </a:pPr>
            <a:r>
              <a:rPr lang="en-US" sz="2000" dirty="0" smtClean="0"/>
              <a:t>Out of the page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314374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Arial"/>
        <a:cs typeface="Arial"/>
      </a:majorFont>
      <a:minorFont>
        <a:latin typeface="Arial"/>
        <a:ea typeface="Arial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7225</TotalTime>
  <Words>1129</Words>
  <Application>Microsoft Office PowerPoint</Application>
  <PresentationFormat>Widescreen</PresentationFormat>
  <Paragraphs>172</Paragraphs>
  <Slides>24</Slides>
  <Notes>17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2" baseType="lpstr">
      <vt:lpstr>ＭＳ Ｐゴシック</vt:lpstr>
      <vt:lpstr>Arial</vt:lpstr>
      <vt:lpstr>Cambria Math</vt:lpstr>
      <vt:lpstr>Lucida Grande</vt:lpstr>
      <vt:lpstr>Symbol</vt:lpstr>
      <vt:lpstr>Times New Roman</vt:lpstr>
      <vt:lpstr>Wingdings</vt:lpstr>
      <vt:lpstr>Default Design</vt:lpstr>
      <vt:lpstr>PHY131H1F  - Class 18</vt:lpstr>
      <vt:lpstr>Learning Catalytics Question (part 1 of 2)</vt:lpstr>
      <vt:lpstr>Learning Catalytics Question (part 2 of 2)</vt:lpstr>
      <vt:lpstr>The Vector Description of Rotational Motion</vt:lpstr>
      <vt:lpstr>The Angular Velocity Vector</vt:lpstr>
      <vt:lpstr>The Cross Product of Two Vectors</vt:lpstr>
      <vt:lpstr>The Right-Hand Rule</vt:lpstr>
      <vt:lpstr>The Torque Vector</vt:lpstr>
      <vt:lpstr>Learning Catalytics Discussion Question</vt:lpstr>
      <vt:lpstr>Angular Momentum of a Particle</vt:lpstr>
      <vt:lpstr>Angular Momentum of a Particle</vt:lpstr>
      <vt:lpstr>Angular Momentum of a Rigid Body</vt:lpstr>
      <vt:lpstr>Angular Momentum</vt:lpstr>
      <vt:lpstr>Learning Catalytics Discussion Question</vt:lpstr>
      <vt:lpstr>Conservation of Angular Momentum</vt:lpstr>
      <vt:lpstr>Conservation of Angular Momentum</vt:lpstr>
      <vt:lpstr>EXAMPLE 12.19 Two Interacting Disks</vt:lpstr>
      <vt:lpstr>Precession of a Gyroscope</vt:lpstr>
      <vt:lpstr>Precession of a Gyroscope</vt:lpstr>
      <vt:lpstr>Precession of a Gyroscope</vt:lpstr>
      <vt:lpstr>Precession of a Gyroscope</vt:lpstr>
      <vt:lpstr>Precession of a Gyroscope</vt:lpstr>
      <vt:lpstr>Nuclear Magnetic Resonance</vt:lpstr>
      <vt:lpstr>Before Class 19 on Wednesday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>Jason</cp:lastModifiedBy>
  <cp:revision>306</cp:revision>
  <cp:lastPrinted>2015-10-21T14:32:15Z</cp:lastPrinted>
  <dcterms:created xsi:type="dcterms:W3CDTF">2011-10-28T14:34:34Z</dcterms:created>
  <dcterms:modified xsi:type="dcterms:W3CDTF">2017-11-17T21:51:26Z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