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50" r:id="rId3"/>
    <p:sldId id="589" r:id="rId4"/>
    <p:sldId id="591" r:id="rId5"/>
    <p:sldId id="592" r:id="rId6"/>
    <p:sldId id="602" r:id="rId7"/>
    <p:sldId id="603" r:id="rId8"/>
    <p:sldId id="610" r:id="rId9"/>
    <p:sldId id="604" r:id="rId10"/>
    <p:sldId id="633" r:id="rId11"/>
    <p:sldId id="605" r:id="rId12"/>
    <p:sldId id="606" r:id="rId13"/>
    <p:sldId id="607" r:id="rId14"/>
    <p:sldId id="590" r:id="rId15"/>
    <p:sldId id="621" r:id="rId16"/>
    <p:sldId id="612" r:id="rId17"/>
    <p:sldId id="613" r:id="rId18"/>
    <p:sldId id="614" r:id="rId19"/>
    <p:sldId id="615" r:id="rId20"/>
    <p:sldId id="567" r:id="rId21"/>
    <p:sldId id="625" r:id="rId22"/>
    <p:sldId id="628" r:id="rId23"/>
    <p:sldId id="630" r:id="rId24"/>
    <p:sldId id="632" r:id="rId25"/>
    <p:sldId id="391" r:id="rId26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FD3C8"/>
    <a:srgbClr val="90B8A6"/>
    <a:srgbClr val="FFFFFF"/>
    <a:srgbClr val="00007C"/>
    <a:srgbClr val="8D0000"/>
    <a:srgbClr val="B90000"/>
    <a:srgbClr val="7F3E1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0" autoAdjust="0"/>
    <p:restoredTop sz="94084" autoAdjust="0"/>
  </p:normalViewPr>
  <p:slideViewPr>
    <p:cSldViewPr>
      <p:cViewPr varScale="1">
        <p:scale>
          <a:sx n="43" d="100"/>
          <a:sy n="43" d="100"/>
        </p:scale>
        <p:origin x="72" y="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EE0CE762-0A18-6249-9CA5-DE404A13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70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pPr>
              <a:defRPr/>
            </a:pPr>
            <a:fld id="{199A51DD-06F9-6D48-9F46-1A45ABCC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3738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06030-A43E-3640-991B-A2F99FE93F4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44" y="5768913"/>
            <a:ext cx="356665" cy="3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51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65192-7578-4D8B-B390-155ADC715BD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6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59AED-F44B-4AC3-82D2-FA1EF998D01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6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59AED-F44B-4AC3-82D2-FA1EF998D01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7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59AED-F44B-4AC3-82D2-FA1EF998D01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5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59AED-F44B-4AC3-82D2-FA1EF998D01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29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AAA0F-AD05-4451-8803-6A6F7BF6AE5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21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AAA0F-AD05-4451-8803-6A6F7BF6AE5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7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AAA0F-AD05-4451-8803-6A6F7BF6AE5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06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AAA0F-AD05-4451-8803-6A6F7BF6AE5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45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6485-FB7E-4604-832C-33A616E9C70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Answer: B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57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6485-FB7E-4604-832C-33A616E9C70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Answer: B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26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6485-FB7E-4604-832C-33A616E9C70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Answer: B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5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06485-FB7E-4604-832C-33A616E9C70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3738"/>
            <a:ext cx="6156325" cy="3463925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Answer: B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8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0FA2-95FA-EC4D-9679-B5E831CF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9BB5A-C110-4E4E-B2A5-6AD1382DD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F756-45E7-144D-99C1-A6D87F0A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50B9-926F-46DB-B6BA-CD031EB4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5BC3-D362-4648-8F02-86AB5C660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B6C8-8E9D-0249-A13F-2E1FBE743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2A479-31C8-2B40-A44C-244D583D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5D11-8A13-5947-8D08-E0E6EC22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AFB9D-9874-CA44-AA62-44661E82F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A5BC-F832-094C-B8D2-F0157CCE4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C98C-9B1A-6F4D-B288-FAF32AFC9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DD4D-71B3-5C46-816D-632BACBD0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D56E1-4800-214B-8B54-E9EC7E38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30480"/>
            <a:ext cx="8991600" cy="819566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</a:rPr>
              <a:t>PHY131H1F</a:t>
            </a:r>
            <a:r>
              <a:rPr lang="en-US" sz="3600" dirty="0">
                <a:solidFill>
                  <a:schemeClr val="tx1"/>
                </a:solidFill>
                <a:latin typeface="Times New Roman" charset="0"/>
              </a:rPr>
              <a:t>  - Class 19</a:t>
            </a:r>
            <a:endParaRPr lang="en-US" sz="28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1"/>
            <a:ext cx="6858000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905000"/>
            <a:ext cx="914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en-US" sz="2800" b="1" kern="0" dirty="0"/>
              <a:t>Today, Chapter 12: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800" dirty="0"/>
              <a:t>Conditions </a:t>
            </a:r>
            <a:r>
              <a:rPr lang="en-US" altLang="en-US" sz="2800" dirty="0"/>
              <a:t>for </a:t>
            </a:r>
            <a:r>
              <a:rPr lang="en-US" altLang="en-US" sz="2800" dirty="0"/>
              <a:t>Static Equilibrium</a:t>
            </a:r>
            <a:endParaRPr lang="en-US" altLang="en-US" sz="2800" dirty="0"/>
          </a:p>
          <a:p>
            <a:pPr eaLnBrk="1" hangingPunct="1">
              <a:spcAft>
                <a:spcPts val="2400"/>
              </a:spcAft>
            </a:pPr>
            <a:r>
              <a:rPr lang="en-US" altLang="en-US" sz="2800" dirty="0"/>
              <a:t>Center </a:t>
            </a:r>
            <a:r>
              <a:rPr lang="en-US" altLang="en-US" sz="2800" dirty="0"/>
              <a:t>of Gravity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800" dirty="0"/>
              <a:t>Static </a:t>
            </a:r>
            <a:r>
              <a:rPr lang="en-US" altLang="en-US" sz="2800" dirty="0"/>
              <a:t>Equilibrium Problems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800" dirty="0"/>
              <a:t>S</a:t>
            </a:r>
            <a:r>
              <a:rPr lang="en-US" altLang="en-US" sz="2800" dirty="0"/>
              <a:t>tability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0" y="0"/>
            <a:ext cx="0" cy="674309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14911"/>
                <a:ext cx="6019800" cy="358867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uniform steel beam of length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mass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CA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attached via a hinge to the side of a building. </a:t>
                </a:r>
                <a:endParaRPr lang="en-CA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is supported by a steel cable attached to the end of the beam at an angle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shown. </a:t>
                </a:r>
                <a:endParaRPr lang="en-CA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Through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hinge, the wall exerts an unknown force,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beam. </a:t>
                </a:r>
                <a:endParaRPr lang="en-CA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workman of mass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CA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sits eating lunch a distance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 building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tension in the cable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/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CA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CA" alt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-component of the force exerted by the wall on the beam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axis shown.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14911"/>
                <a:ext cx="6019800" cy="3588675"/>
              </a:xfrm>
              <a:blipFill>
                <a:blip r:embed="rId3"/>
                <a:stretch>
                  <a:fillRect l="-1316" t="-1358" b="-6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8" y="1"/>
            <a:ext cx="4334933" cy="38184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0" y="0"/>
            <a:ext cx="0" cy="674309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911"/>
            <a:ext cx="5943600" cy="358867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CA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tension in the cable</a:t>
            </a:r>
            <a:r>
              <a:rPr lang="en-C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68" y="1"/>
            <a:ext cx="4334933" cy="381849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0" y="0"/>
            <a:ext cx="0" cy="674309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205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14911"/>
                <a:ext cx="6019800" cy="3588675"/>
              </a:xfrm>
            </p:spPr>
            <p:txBody>
              <a:bodyPr/>
              <a:lstStyle/>
              <a:p>
                <a:pPr marL="457200" indent="-457200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lphaLcPeriod" startAt="2"/>
                </a:pP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CA" alt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CA" alt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CA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-component of the force exerted by the wall on the beam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CA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CA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using the axis shown.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20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14911"/>
                <a:ext cx="6019800" cy="3588675"/>
              </a:xfrm>
              <a:blipFill>
                <a:blip r:embed="rId3"/>
                <a:stretch>
                  <a:fillRect l="-1316" t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6096000" y="0"/>
            <a:ext cx="0" cy="674309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8" y="1"/>
            <a:ext cx="4334933" cy="38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02" name="Picture 6" descr="0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7515224" y="1322389"/>
            <a:ext cx="3762375" cy="53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en-US" dirty="0" smtClean="0"/>
              <a:t>entre of Gravity—Stability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04888"/>
            <a:ext cx="7500939" cy="52435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location of the </a:t>
            </a:r>
            <a:r>
              <a:rPr lang="en-US" dirty="0" err="1" smtClean="0"/>
              <a:t>centre</a:t>
            </a:r>
            <a:r>
              <a:rPr lang="en-US" dirty="0" smtClean="0"/>
              <a:t> of gravity is important for stability. </a:t>
            </a:r>
          </a:p>
          <a:p>
            <a:r>
              <a:rPr lang="en-US" sz="2800" dirty="0"/>
              <a:t>If we draw a line straight down from the </a:t>
            </a:r>
            <a:r>
              <a:rPr lang="en-US" sz="2800" dirty="0" err="1"/>
              <a:t>centre</a:t>
            </a:r>
            <a:r>
              <a:rPr lang="en-US" sz="2800" dirty="0"/>
              <a:t> of gravity and it falls inside the base of the object, it is in stable </a:t>
            </a:r>
            <a:r>
              <a:rPr lang="en-US" sz="2800" b="1" dirty="0"/>
              <a:t>equilibrium; </a:t>
            </a:r>
            <a:r>
              <a:rPr lang="en-US" sz="2800" dirty="0"/>
              <a:t>it will balance. </a:t>
            </a:r>
          </a:p>
          <a:p>
            <a:r>
              <a:rPr lang="en-US" sz="2800" dirty="0"/>
              <a:t>If it falls outside the base, it is unstable.</a:t>
            </a:r>
          </a:p>
        </p:txBody>
      </p:sp>
    </p:spTree>
    <p:extLst>
      <p:ext uri="{BB962C8B-B14F-4D97-AF65-F5344CB8AC3E}">
        <p14:creationId xmlns:p14="http://schemas.microsoft.com/office/powerpoint/2010/main" val="33455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70"/>
            <a:ext cx="8229600" cy="375542"/>
          </a:xfrm>
        </p:spPr>
        <p:txBody>
          <a:bodyPr/>
          <a:lstStyle/>
          <a:p>
            <a:pPr algn="l"/>
            <a:r>
              <a:rPr lang="en-CA" sz="3200" dirty="0" smtClean="0"/>
              <a:t>Learning </a:t>
            </a:r>
            <a:r>
              <a:rPr lang="en-CA" sz="3200" dirty="0" err="1" smtClean="0"/>
              <a:t>Catalytics</a:t>
            </a:r>
            <a:r>
              <a:rPr lang="en-CA" sz="3200" dirty="0" smtClean="0"/>
              <a:t> Question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26071"/>
            <a:ext cx="8458200" cy="501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627138">
            <a:off x="3865363" y="305983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 rot="20499729">
            <a:off x="5395016" y="254176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 rot="20404034">
            <a:off x="6904673" y="20029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76771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D. All three of the trucks will tip over.</a:t>
            </a:r>
          </a:p>
          <a:p>
            <a:r>
              <a:rPr lang="en-CA" sz="2400" dirty="0"/>
              <a:t>E. None of the three will tip over.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368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663701" y="742950"/>
            <a:ext cx="86915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block of length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hanging off the edge of a table.  How far off the edge can it go without tipping?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468312"/>
          </a:xfrm>
        </p:spPr>
        <p:txBody>
          <a:bodyPr/>
          <a:lstStyle/>
          <a:p>
            <a:pPr algn="l"/>
            <a:r>
              <a:rPr lang="en-US" altLang="zh-TW" dirty="0" smtClean="0"/>
              <a:t>Demo and example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2" name="Rectangle 1"/>
          <p:cNvSpPr/>
          <p:nvPr/>
        </p:nvSpPr>
        <p:spPr>
          <a:xfrm rot="10800000">
            <a:off x="-228600" y="5542151"/>
            <a:ext cx="5105400" cy="2286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 flipV="1">
            <a:off x="3429000" y="5776327"/>
            <a:ext cx="228600" cy="2163345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663701" y="742951"/>
            <a:ext cx="8691563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blocks have length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top one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off the one below it.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off the edge can the bottom block be before the entire stack topples over?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468312"/>
          </a:xfrm>
        </p:spPr>
        <p:txBody>
          <a:bodyPr/>
          <a:lstStyle/>
          <a:p>
            <a:pPr algn="l"/>
            <a:r>
              <a:rPr lang="en-US" altLang="zh-TW" dirty="0" smtClean="0"/>
              <a:t>Demo and example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-228600" y="5542151"/>
            <a:ext cx="5105400" cy="2286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3429000" y="5776327"/>
            <a:ext cx="228600" cy="2163345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663701" y="742951"/>
            <a:ext cx="8691563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blocks have length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top one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off the one below it.  The one below that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off the one below it.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off the edge can the bottom block be before the entire stack topples over?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468312"/>
          </a:xfrm>
        </p:spPr>
        <p:txBody>
          <a:bodyPr/>
          <a:lstStyle/>
          <a:p>
            <a:pPr algn="l"/>
            <a:r>
              <a:rPr lang="en-US" altLang="zh-TW" dirty="0" smtClean="0"/>
              <a:t>Demo and example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-228600" y="5542151"/>
            <a:ext cx="5105400" cy="2286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3429000" y="5776327"/>
            <a:ext cx="228600" cy="2163345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1663701" y="742951"/>
            <a:ext cx="8691563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667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667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blocks have length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The top one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off the one below it.  The one below that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/4 off the one below it.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below that is hanging a distance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the one below it.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 off the edge can the bottom block be before the entire stack topples over?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41288"/>
            <a:ext cx="8229600" cy="468312"/>
          </a:xfrm>
        </p:spPr>
        <p:txBody>
          <a:bodyPr/>
          <a:lstStyle/>
          <a:p>
            <a:pPr algn="l"/>
            <a:r>
              <a:rPr lang="en-US" altLang="zh-TW" dirty="0" smtClean="0"/>
              <a:t>Demo and example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 rot="10800000">
            <a:off x="-228600" y="5542151"/>
            <a:ext cx="5105400" cy="228600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3429000" y="5776327"/>
            <a:ext cx="228600" cy="2163345"/>
          </a:xfrm>
          <a:prstGeom prst="trapezoid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2vlcm61l7u1fs.cloudfront.net/media%2Fd19%2Fd194d20c-65b4-4ebb-937f-38ea60e36f12%2FphpJcbA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7108"/>
            <a:ext cx="6019800" cy="48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Last day I asked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1"/>
            <a:ext cx="9067800" cy="574318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The supports to the diving board provide a vertical force on the board so the diver will not fall.  What are the directions of the force on the board at point 1 and point 2: up or down?  Why?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67400" y="39553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7112" y="40183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058400" y="4463912"/>
            <a:ext cx="0" cy="360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34601" y="4535648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N</a:t>
            </a:r>
            <a:endParaRPr lang="en-C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9989" y="4002248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  <a:endParaRPr lang="en-C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36733" y="4387712"/>
            <a:ext cx="4032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56054" y="4692513"/>
            <a:ext cx="6543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C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11335" y="4768712"/>
            <a:ext cx="1008000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2550"/>
            <a:ext cx="8229600" cy="450850"/>
          </a:xfrm>
        </p:spPr>
        <p:txBody>
          <a:bodyPr/>
          <a:lstStyle/>
          <a:p>
            <a:r>
              <a:rPr lang="en-US" altLang="en-US" dirty="0"/>
              <a:t>Stability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25488"/>
            <a:ext cx="10950576" cy="2374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800" dirty="0"/>
              <a:t>An equilibrium is stable if a slight disturbance from equilibrium results in forces and/or torques that tend to restore the equilibrium.</a:t>
            </a:r>
            <a:endParaRPr lang="en-US" altLang="zh-TW" sz="2800" dirty="0">
              <a:ea typeface="新細明體" panose="02020500000000000000" pitchFamily="18" charset="-120"/>
            </a:endParaRPr>
          </a:p>
          <a:p>
            <a:pPr>
              <a:spcBef>
                <a:spcPts val="0"/>
              </a:spcBef>
            </a:pPr>
            <a:endParaRPr lang="en-US" altLang="en-US" sz="2800" dirty="0"/>
          </a:p>
          <a:p>
            <a:pPr>
              <a:spcBef>
                <a:spcPts val="0"/>
              </a:spcBef>
            </a:pPr>
            <a:r>
              <a:rPr lang="en-US" altLang="en-US" sz="2800" dirty="0"/>
              <a:t>An equilibrium is unstable if a slight disturbance causes the system to move away from the original equilibrium.</a:t>
            </a:r>
          </a:p>
        </p:txBody>
      </p:sp>
      <p:pic>
        <p:nvPicPr>
          <p:cNvPr id="624650" name="Picture 10" descr="12_0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02024"/>
            <a:ext cx="4970786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1295400" y="3926671"/>
            <a:ext cx="33305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800" dirty="0"/>
              <a:t>Cone on its base is stable</a:t>
            </a:r>
          </a:p>
        </p:txBody>
      </p:sp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7812410" y="3926672"/>
            <a:ext cx="4108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2800" dirty="0"/>
              <a:t>Cone on its tip is unstable</a:t>
            </a:r>
          </a:p>
        </p:txBody>
      </p:sp>
    </p:spTree>
    <p:extLst>
      <p:ext uri="{BB962C8B-B14F-4D97-AF65-F5344CB8AC3E}">
        <p14:creationId xmlns:p14="http://schemas.microsoft.com/office/powerpoint/2010/main" val="4620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13627"/>
          </a:xfrm>
        </p:spPr>
        <p:txBody>
          <a:bodyPr/>
          <a:lstStyle/>
          <a:p>
            <a:r>
              <a:rPr lang="en-US" altLang="en-US" dirty="0"/>
              <a:t>Kinds of Stability</a:t>
            </a:r>
          </a:p>
        </p:txBody>
      </p:sp>
      <p:pic>
        <p:nvPicPr>
          <p:cNvPr id="625689" name="Picture 25" descr="12_07_Figu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6280150" cy="26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3124200"/>
            <a:ext cx="7848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81401" y="3581275"/>
            <a:ext cx="52421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kind of equilibrium is this?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Neutrally 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Unstable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Metastable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941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12_07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702070"/>
            <a:ext cx="3209925" cy="351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13627"/>
          </a:xfrm>
        </p:spPr>
        <p:txBody>
          <a:bodyPr/>
          <a:lstStyle/>
          <a:p>
            <a:r>
              <a:rPr lang="en-US" altLang="en-US" dirty="0"/>
              <a:t>Kinds of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3733800"/>
            <a:ext cx="7848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81401" y="4104144"/>
            <a:ext cx="52421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kind of equilibrium is this?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Neutrally 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Unstable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Metastable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779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12_07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613627"/>
            <a:ext cx="3708400" cy="462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13627"/>
          </a:xfrm>
        </p:spPr>
        <p:txBody>
          <a:bodyPr/>
          <a:lstStyle/>
          <a:p>
            <a:r>
              <a:rPr lang="en-US" altLang="en-US" dirty="0"/>
              <a:t>Kinds of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3733800"/>
            <a:ext cx="7848600" cy="1507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81401" y="4104144"/>
            <a:ext cx="52421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kind of equilibrium is this?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Neutrally 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Unstable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Metastable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683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12_07_Fig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028594"/>
            <a:ext cx="5737225" cy="345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613627"/>
          </a:xfrm>
        </p:spPr>
        <p:txBody>
          <a:bodyPr/>
          <a:lstStyle/>
          <a:p>
            <a:r>
              <a:rPr lang="en-US" altLang="en-US" dirty="0"/>
              <a:t>Kinds of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3733800"/>
            <a:ext cx="7848600" cy="15078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581401" y="4104144"/>
            <a:ext cx="52421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What kind of equilibrium is this?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Neutrally 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Unstable</a:t>
            </a:r>
          </a:p>
          <a:p>
            <a:pPr marL="342900" indent="-342900">
              <a:buFont typeface="+mj-lt"/>
              <a:buAutoNum type="alphaUcPeriod"/>
            </a:pPr>
            <a:r>
              <a:rPr lang="en-CA" sz="2800" dirty="0"/>
              <a:t>Metastable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450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550" y="1295400"/>
            <a:ext cx="1771650" cy="1762125"/>
          </a:xfrm>
          <a:prstGeom prst="rect">
            <a:avLst/>
          </a:prstGeom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686800" cy="7921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Before Class 20 on </a:t>
            </a:r>
            <a:r>
              <a:rPr lang="en-US" altLang="en-US" sz="3600" dirty="0" smtClean="0"/>
              <a:t>Monday</a:t>
            </a:r>
            <a:endParaRPr lang="en-US" alt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1"/>
            <a:ext cx="9829800" cy="3581399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Please read sections 13.1 and 13.2 of chapter 13 on </a:t>
            </a:r>
            <a:r>
              <a:rPr lang="en-US" altLang="en-US" sz="2400" dirty="0" smtClean="0"/>
              <a:t>oscillations, or at least watch the </a:t>
            </a:r>
            <a:r>
              <a:rPr lang="en-US" altLang="en-US" sz="2400" dirty="0" err="1" smtClean="0"/>
              <a:t>Preclass</a:t>
            </a:r>
            <a:r>
              <a:rPr lang="en-US" altLang="en-US" sz="2400" dirty="0" smtClean="0"/>
              <a:t> 20 Video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The </a:t>
            </a:r>
            <a:r>
              <a:rPr lang="en-US" altLang="en-US" sz="2400" dirty="0" err="1"/>
              <a:t>preclass</a:t>
            </a:r>
            <a:r>
              <a:rPr lang="en-US" altLang="en-US" sz="2400" dirty="0"/>
              <a:t> quiz is due Wednesday morning at 8:00am.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Something </a:t>
            </a:r>
            <a:r>
              <a:rPr lang="en-US" altLang="en-US" sz="2400" dirty="0"/>
              <a:t>to think about over the weekend:  A spring with a mass attached to it is stretched and released.  </a:t>
            </a:r>
            <a:r>
              <a:rPr lang="en-US" altLang="en-US" sz="2400" dirty="0"/>
              <a:t>When the spring returns to equilibrium, is the mass moving?</a:t>
            </a:r>
          </a:p>
        </p:txBody>
      </p:sp>
      <p:sp>
        <p:nvSpPr>
          <p:cNvPr id="2" name="AutoShape 2" descr="Image result for cute flying pig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620085"/>
            <a:ext cx="4419600" cy="22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49465"/>
            <a:ext cx="10547806" cy="3457121"/>
          </a:xfrm>
        </p:spPr>
        <p:txBody>
          <a:bodyPr/>
          <a:lstStyle/>
          <a:p>
            <a:r>
              <a:rPr lang="en-US" sz="2400" b="1" dirty="0"/>
              <a:t>C</a:t>
            </a:r>
            <a:r>
              <a:rPr lang="en-US" sz="2400" b="1" dirty="0"/>
              <a:t>entre of mass</a:t>
            </a:r>
            <a:r>
              <a:rPr lang="en-US" sz="2400" dirty="0"/>
              <a:t> is the average position of all the mass that makes up the object. </a:t>
            </a:r>
          </a:p>
          <a:p>
            <a:endParaRPr lang="en-US" sz="2400" b="1" dirty="0"/>
          </a:p>
          <a:p>
            <a:r>
              <a:rPr lang="en-US" sz="2400" b="1" dirty="0"/>
              <a:t>C</a:t>
            </a:r>
            <a:r>
              <a:rPr lang="en-US" sz="2400" b="1" dirty="0"/>
              <a:t>entre of gravity (CG) </a:t>
            </a:r>
            <a:r>
              <a:rPr lang="en-US" sz="2400" dirty="0"/>
              <a:t>is the average position of weight distribution. </a:t>
            </a:r>
          </a:p>
          <a:p>
            <a:pPr lvl="1"/>
            <a:r>
              <a:rPr lang="en-US" sz="2400" dirty="0"/>
              <a:t>Since here on Earth weight and mass are proportional, </a:t>
            </a:r>
            <a:r>
              <a:rPr lang="en-US" sz="2400" dirty="0" err="1"/>
              <a:t>centre</a:t>
            </a:r>
            <a:r>
              <a:rPr lang="en-US" sz="2400" dirty="0"/>
              <a:t> of gravity and </a:t>
            </a:r>
            <a:r>
              <a:rPr lang="en-US" sz="2400" dirty="0" err="1"/>
              <a:t>centre</a:t>
            </a:r>
            <a:r>
              <a:rPr lang="en-US" sz="2400" dirty="0"/>
              <a:t> of mass always refer to the same point of an object.</a:t>
            </a:r>
          </a:p>
        </p:txBody>
      </p:sp>
      <p:pic>
        <p:nvPicPr>
          <p:cNvPr id="5122" name="Picture 2" descr="C:\Users\jharlow\Documents\Documents\teaching\everyday13\hewitt materials\hewitt_ch08\08_2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6" y="2810933"/>
            <a:ext cx="1205525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0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_24Figureb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18" y="0"/>
            <a:ext cx="8570846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752600"/>
            <a:ext cx="5181600" cy="3124200"/>
          </a:xfrm>
          <a:noFill/>
        </p:spPr>
        <p:txBody>
          <a:bodyPr/>
          <a:lstStyle/>
          <a:p>
            <a:r>
              <a:rPr lang="en-US" dirty="0" smtClean="0"/>
              <a:t>When calculating the torque due to gravity, you may treat the object as if all its mass were concentrated at the centre of mass.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76600" y="-129381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338"/>
            <a:ext cx="4800600" cy="1211262"/>
          </a:xfrm>
        </p:spPr>
        <p:txBody>
          <a:bodyPr/>
          <a:lstStyle/>
          <a:p>
            <a:pPr algn="l"/>
            <a:r>
              <a:rPr lang="en-US" dirty="0" smtClean="0"/>
              <a:t>Gravitational Torque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_26Figure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66" y="1600200"/>
            <a:ext cx="5725434" cy="221403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"/>
            <a:ext cx="5791200" cy="2209800"/>
          </a:xfrm>
        </p:spPr>
        <p:txBody>
          <a:bodyPr/>
          <a:lstStyle/>
          <a:p>
            <a:r>
              <a:rPr lang="en-US" sz="2400" dirty="0">
                <a:latin typeface="Times New Roman"/>
                <a:cs typeface="Times New Roman"/>
              </a:rPr>
              <a:t>A 4.00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 long, 500 kg steel beam is supported 1.20 </a:t>
            </a:r>
            <a:r>
              <a:rPr lang="en-US" sz="2400" dirty="0" err="1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 from the right end.  What is the gravitational torque about the support?</a:t>
            </a:r>
            <a:endParaRPr lang="en-US" sz="2400" dirty="0">
              <a:latin typeface="Times New Roman"/>
              <a:cs typeface="Times New Roma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38710"/>
            <a:ext cx="0" cy="674309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944562"/>
          </a:xfrm>
        </p:spPr>
        <p:txBody>
          <a:bodyPr/>
          <a:lstStyle/>
          <a:p>
            <a:r>
              <a:rPr lang="en-US" sz="3700" dirty="0">
                <a:solidFill>
                  <a:srgbClr val="316598"/>
                </a:solidFill>
              </a:rPr>
              <a:t>Equilibrium When Rotation is Possible</a:t>
            </a:r>
            <a:endParaRPr lang="en-US" sz="3700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00200"/>
            <a:ext cx="9144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152400" y="715962"/>
            <a:ext cx="10515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3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The condition for a rigid body to be in </a:t>
            </a:r>
            <a:r>
              <a:rPr lang="en-US" sz="2400" i="1" dirty="0"/>
              <a:t>static equilibrium</a:t>
            </a:r>
            <a:r>
              <a:rPr lang="en-US" sz="2400" dirty="0"/>
              <a:t> is that there is no net force and no net torque. </a:t>
            </a:r>
            <a:endParaRPr lang="en-US" sz="2400" dirty="0"/>
          </a:p>
          <a:p>
            <a:pPr marL="228600" indent="-228600">
              <a:lnSpc>
                <a:spcPts val="3000"/>
              </a:lnSpc>
              <a:spcAft>
                <a:spcPts val="1200"/>
              </a:spcAft>
              <a:buFontTx/>
              <a:buChar char="•"/>
            </a:pPr>
            <a:r>
              <a:rPr lang="en-US" sz="2400" dirty="0"/>
              <a:t>No </a:t>
            </a:r>
            <a:r>
              <a:rPr lang="en-US" sz="2400" dirty="0"/>
              <a:t>matter which pivot point you choose, an object that is not rotating is not rotating about that point.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95" y="2425700"/>
            <a:ext cx="7129705" cy="44323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400" y="2819400"/>
            <a:ext cx="490989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3000"/>
              </a:lnSpc>
              <a:spcAft>
                <a:spcPts val="1200"/>
              </a:spcAft>
              <a:buFontTx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a rigid body in total equilibrium, there is no net torque about </a:t>
            </a:r>
            <a:r>
              <a:rPr lang="en-US" sz="2400" i="1" dirty="0"/>
              <a:t>any </a:t>
            </a:r>
            <a:r>
              <a:rPr lang="en-US" sz="2400" dirty="0"/>
              <a:t>point.</a:t>
            </a:r>
            <a:r>
              <a:rPr lang="en-U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51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942975"/>
          </a:xfrm>
          <a:noFill/>
          <a:ln/>
        </p:spPr>
        <p:txBody>
          <a:bodyPr/>
          <a:lstStyle/>
          <a:p>
            <a:r>
              <a:rPr lang="en-US" b="1" dirty="0" smtClean="0">
                <a:solidFill>
                  <a:srgbClr val="316598"/>
                </a:solidFill>
              </a:rPr>
              <a:t>Static </a:t>
            </a:r>
            <a:r>
              <a:rPr lang="en-US" b="1" dirty="0">
                <a:solidFill>
                  <a:srgbClr val="316598"/>
                </a:solidFill>
              </a:rPr>
              <a:t>Equilibrium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219200"/>
            <a:ext cx="9829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700" dirty="0"/>
              <a:t> In equilibrium, an object has no net force and no net torque.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700" dirty="0"/>
              <a:t> Draw an extended free-body diagram that shows where each force acts on the object.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700" dirty="0"/>
              <a:t> Set up </a:t>
            </a:r>
            <a:r>
              <a:rPr lang="en-US" sz="2700" i="1" dirty="0" err="1">
                <a:latin typeface="Times New Roman"/>
                <a:cs typeface="Times New Roman"/>
              </a:rPr>
              <a:t>x</a:t>
            </a:r>
            <a:r>
              <a:rPr lang="en-US" sz="2700" dirty="0"/>
              <a:t> and </a:t>
            </a:r>
            <a:r>
              <a:rPr lang="en-US" sz="2700" i="1" dirty="0" err="1">
                <a:latin typeface="Times New Roman"/>
                <a:cs typeface="Times New Roman"/>
              </a:rPr>
              <a:t>y</a:t>
            </a:r>
            <a:r>
              <a:rPr lang="en-US" sz="2700" dirty="0"/>
              <a:t> axes, and choose a rotation axis.  All of these choices should be done to simplify your calculations.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700" dirty="0"/>
              <a:t> Each force has an </a:t>
            </a:r>
            <a:r>
              <a:rPr lang="en-US" sz="2700" i="1" dirty="0" err="1">
                <a:latin typeface="Times New Roman"/>
                <a:cs typeface="Times New Roman"/>
              </a:rPr>
              <a:t>x</a:t>
            </a:r>
            <a:r>
              <a:rPr lang="en-US" sz="2700" dirty="0"/>
              <a:t> and </a:t>
            </a:r>
            <a:r>
              <a:rPr lang="en-US" sz="2700" i="1" dirty="0" err="1">
                <a:latin typeface="Times New Roman"/>
                <a:cs typeface="Times New Roman"/>
              </a:rPr>
              <a:t>y</a:t>
            </a:r>
            <a:r>
              <a:rPr lang="en-US" sz="2700" dirty="0"/>
              <a:t> component and a torque.  Sum all of these up.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700" dirty="0"/>
              <a:t> Three equations which you can use are:</a:t>
            </a:r>
            <a:endParaRPr lang="en-US" sz="2700" dirty="0"/>
          </a:p>
        </p:txBody>
      </p:sp>
      <p:grpSp>
        <p:nvGrpSpPr>
          <p:cNvPr id="7" name="Group 6"/>
          <p:cNvGrpSpPr/>
          <p:nvPr/>
        </p:nvGrpSpPr>
        <p:grpSpPr>
          <a:xfrm>
            <a:off x="2362201" y="5715000"/>
            <a:ext cx="6605589" cy="819150"/>
            <a:chOff x="838200" y="5715000"/>
            <a:chExt cx="6605589" cy="81915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838200" y="5715000"/>
            <a:ext cx="1794329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0" name="Equation" r:id="rId3" imgW="584200" imgH="266700" progId="Equation.3">
                    <p:embed/>
                  </p:oleObj>
                </mc:Choice>
                <mc:Fallback>
                  <p:oleObj name="Equation" r:id="rId3" imgW="5842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5715000"/>
                          <a:ext cx="1794329" cy="81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3309170" y="5715000"/>
            <a:ext cx="1794644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1" name="Equation" r:id="rId5" imgW="584200" imgH="266700" progId="Equation.3">
                    <p:embed/>
                  </p:oleObj>
                </mc:Choice>
                <mc:Fallback>
                  <p:oleObj name="Equation" r:id="rId5" imgW="5842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170" y="5715000"/>
                          <a:ext cx="1794644" cy="81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6063739" y="5791200"/>
            <a:ext cx="138005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2" name="Equation" r:id="rId7" imgW="495300" imgH="266700" progId="Equation.3">
                    <p:embed/>
                  </p:oleObj>
                </mc:Choice>
                <mc:Fallback>
                  <p:oleObj name="Equation" r:id="rId7" imgW="4953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3739" y="5791200"/>
                          <a:ext cx="1380050" cy="742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126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609600"/>
            <a:ext cx="8686800" cy="1676400"/>
          </a:xfrm>
        </p:spPr>
        <p:txBody>
          <a:bodyPr/>
          <a:lstStyle/>
          <a:p>
            <a:pPr algn="l"/>
            <a:r>
              <a:rPr lang="en-US" sz="3200" dirty="0" smtClean="0"/>
              <a:t>Learning </a:t>
            </a:r>
            <a:r>
              <a:rPr lang="en-US" sz="3200" dirty="0" err="1" smtClean="0"/>
              <a:t>Catalytics</a:t>
            </a:r>
            <a:r>
              <a:rPr lang="en-US" sz="3200" dirty="0" smtClean="0"/>
              <a:t> </a:t>
            </a:r>
            <a:r>
              <a:rPr lang="en-US" sz="3200" dirty="0"/>
              <a:t>Question.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An </a:t>
            </a:r>
            <a:r>
              <a:rPr lang="en-US" sz="3200" dirty="0"/>
              <a:t>object could be in static equilibrium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77441"/>
            <a:ext cx="8229600" cy="1452705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only one force is acting on 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two </a:t>
            </a:r>
            <a:r>
              <a:rPr lang="en-US" dirty="0"/>
              <a:t>or more forces are acting on it.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only </a:t>
            </a:r>
            <a:r>
              <a:rPr lang="en-US" dirty="0"/>
              <a:t>one torque is acting on it.</a:t>
            </a:r>
          </a:p>
        </p:txBody>
      </p:sp>
    </p:spTree>
    <p:extLst>
      <p:ext uri="{BB962C8B-B14F-4D97-AF65-F5344CB8AC3E}">
        <p14:creationId xmlns:p14="http://schemas.microsoft.com/office/powerpoint/2010/main" val="7951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l="11462" t="14286" r="11746"/>
          <a:stretch/>
        </p:blipFill>
        <p:spPr bwMode="auto">
          <a:xfrm>
            <a:off x="0" y="1354667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 rotWithShape="1">
          <a:blip r:embed="rId3"/>
          <a:srcRect t="29166"/>
          <a:stretch/>
        </p:blipFill>
        <p:spPr bwMode="auto">
          <a:xfrm>
            <a:off x="0" y="-1"/>
            <a:ext cx="9292153" cy="135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1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6967</TotalTime>
  <Words>943</Words>
  <Application>Microsoft Office PowerPoint</Application>
  <PresentationFormat>Widescreen</PresentationFormat>
  <Paragraphs>119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Cambria Math</vt:lpstr>
      <vt:lpstr>新細明體</vt:lpstr>
      <vt:lpstr>Times New Roman</vt:lpstr>
      <vt:lpstr>Wingdings</vt:lpstr>
      <vt:lpstr>Default Design</vt:lpstr>
      <vt:lpstr>Equation</vt:lpstr>
      <vt:lpstr>PHY131H1F  - Class 19</vt:lpstr>
      <vt:lpstr>Last day I asked</vt:lpstr>
      <vt:lpstr>PowerPoint Presentation</vt:lpstr>
      <vt:lpstr>Gravitational Torque</vt:lpstr>
      <vt:lpstr>PowerPoint Presentation</vt:lpstr>
      <vt:lpstr>Equilibrium When Rotation is Possible</vt:lpstr>
      <vt:lpstr>Static Equilibrium Problems</vt:lpstr>
      <vt:lpstr>Learning Catalytics Question.  An object could be in static equilibrium when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Centre of Gravity—Stability</vt:lpstr>
      <vt:lpstr>Learning Catalytics Question</vt:lpstr>
      <vt:lpstr>Demo and example</vt:lpstr>
      <vt:lpstr>Demo and example</vt:lpstr>
      <vt:lpstr>Demo and example</vt:lpstr>
      <vt:lpstr>Demo and example</vt:lpstr>
      <vt:lpstr>Stability</vt:lpstr>
      <vt:lpstr>Kinds of Stability</vt:lpstr>
      <vt:lpstr>Kinds of Stability</vt:lpstr>
      <vt:lpstr>Kinds of Stability</vt:lpstr>
      <vt:lpstr>Kinds of Stability</vt:lpstr>
      <vt:lpstr>Before Class 20 on Monday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Jason</cp:lastModifiedBy>
  <cp:revision>330</cp:revision>
  <cp:lastPrinted>2015-10-21T14:32:15Z</cp:lastPrinted>
  <dcterms:created xsi:type="dcterms:W3CDTF">2011-10-28T14:34:34Z</dcterms:created>
  <dcterms:modified xsi:type="dcterms:W3CDTF">2017-11-21T03:12:39Z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