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72"/>
  </p:notesMasterIdLst>
  <p:handoutMasterIdLst>
    <p:handoutMasterId r:id="rId73"/>
  </p:handoutMasterIdLst>
  <p:sldIdLst>
    <p:sldId id="256" r:id="rId2"/>
    <p:sldId id="257" r:id="rId3"/>
    <p:sldId id="355" r:id="rId4"/>
    <p:sldId id="261" r:id="rId5"/>
    <p:sldId id="259" r:id="rId6"/>
    <p:sldId id="260" r:id="rId7"/>
    <p:sldId id="348" r:id="rId8"/>
    <p:sldId id="346" r:id="rId9"/>
    <p:sldId id="298" r:id="rId10"/>
    <p:sldId id="258" r:id="rId11"/>
    <p:sldId id="351" r:id="rId12"/>
    <p:sldId id="310" r:id="rId13"/>
    <p:sldId id="312" r:id="rId14"/>
    <p:sldId id="311" r:id="rId15"/>
    <p:sldId id="344" r:id="rId16"/>
    <p:sldId id="364" r:id="rId17"/>
    <p:sldId id="350" r:id="rId18"/>
    <p:sldId id="329" r:id="rId19"/>
    <p:sldId id="318" r:id="rId20"/>
    <p:sldId id="304" r:id="rId21"/>
    <p:sldId id="303" r:id="rId22"/>
    <p:sldId id="307" r:id="rId23"/>
    <p:sldId id="324" r:id="rId24"/>
    <p:sldId id="313" r:id="rId25"/>
    <p:sldId id="285" r:id="rId26"/>
    <p:sldId id="337" r:id="rId27"/>
    <p:sldId id="299" r:id="rId28"/>
    <p:sldId id="277" r:id="rId29"/>
    <p:sldId id="275" r:id="rId30"/>
    <p:sldId id="276" r:id="rId31"/>
    <p:sldId id="323" r:id="rId32"/>
    <p:sldId id="294" r:id="rId33"/>
    <p:sldId id="295" r:id="rId34"/>
    <p:sldId id="300" r:id="rId35"/>
    <p:sldId id="338" r:id="rId36"/>
    <p:sldId id="361" r:id="rId37"/>
    <p:sldId id="362" r:id="rId38"/>
    <p:sldId id="363" r:id="rId39"/>
    <p:sldId id="339" r:id="rId40"/>
    <p:sldId id="341" r:id="rId41"/>
    <p:sldId id="334" r:id="rId42"/>
    <p:sldId id="335" r:id="rId43"/>
    <p:sldId id="359" r:id="rId44"/>
    <p:sldId id="336" r:id="rId45"/>
    <p:sldId id="293" r:id="rId46"/>
    <p:sldId id="342" r:id="rId47"/>
    <p:sldId id="266" r:id="rId48"/>
    <p:sldId id="354" r:id="rId49"/>
    <p:sldId id="308" r:id="rId50"/>
    <p:sldId id="366" r:id="rId51"/>
    <p:sldId id="343" r:id="rId52"/>
    <p:sldId id="326" r:id="rId53"/>
    <p:sldId id="273" r:id="rId54"/>
    <p:sldId id="352" r:id="rId55"/>
    <p:sldId id="301" r:id="rId56"/>
    <p:sldId id="302" r:id="rId57"/>
    <p:sldId id="368" r:id="rId58"/>
    <p:sldId id="327" r:id="rId59"/>
    <p:sldId id="267" r:id="rId60"/>
    <p:sldId id="289" r:id="rId61"/>
    <p:sldId id="272" r:id="rId62"/>
    <p:sldId id="353" r:id="rId63"/>
    <p:sldId id="367" r:id="rId64"/>
    <p:sldId id="290" r:id="rId65"/>
    <p:sldId id="358" r:id="rId66"/>
    <p:sldId id="288" r:id="rId67"/>
    <p:sldId id="360" r:id="rId68"/>
    <p:sldId id="281" r:id="rId69"/>
    <p:sldId id="365" r:id="rId70"/>
    <p:sldId id="284" r:id="rId7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B9FFAD64-8354-439C-93CE-A2B9AC98DF52}">
          <p14:sldIdLst>
            <p14:sldId id="256"/>
            <p14:sldId id="257"/>
            <p14:sldId id="355"/>
            <p14:sldId id="261"/>
          </p14:sldIdLst>
        </p14:section>
        <p14:section name="Part one: being a TA" id="{6F07B819-8DE1-0848-93B9-7394B759E354}">
          <p14:sldIdLst>
            <p14:sldId id="259"/>
            <p14:sldId id="260"/>
            <p14:sldId id="348"/>
            <p14:sldId id="346"/>
            <p14:sldId id="298"/>
            <p14:sldId id="258"/>
            <p14:sldId id="351"/>
            <p14:sldId id="310"/>
            <p14:sldId id="312"/>
            <p14:sldId id="311"/>
            <p14:sldId id="344"/>
            <p14:sldId id="364"/>
            <p14:sldId id="350"/>
            <p14:sldId id="329"/>
            <p14:sldId id="318"/>
            <p14:sldId id="304"/>
            <p14:sldId id="303"/>
            <p14:sldId id="307"/>
            <p14:sldId id="324"/>
            <p14:sldId id="313"/>
            <p14:sldId id="285"/>
            <p14:sldId id="337"/>
          </p14:sldIdLst>
        </p14:section>
        <p14:section name="University policies" id="{817F596B-FA92-49FE-AE42-5617C1FDE0F8}">
          <p14:sldIdLst>
            <p14:sldId id="299"/>
            <p14:sldId id="277"/>
            <p14:sldId id="275"/>
            <p14:sldId id="276"/>
            <p14:sldId id="323"/>
            <p14:sldId id="294"/>
            <p14:sldId id="295"/>
            <p14:sldId id="300"/>
          </p14:sldIdLst>
        </p14:section>
        <p14:section name="Marking activity" id="{34A0543A-B6D0-0547-9781-B3A2CC638DDE}">
          <p14:sldIdLst>
            <p14:sldId id="338"/>
            <p14:sldId id="361"/>
            <p14:sldId id="362"/>
            <p14:sldId id="363"/>
            <p14:sldId id="339"/>
            <p14:sldId id="341"/>
            <p14:sldId id="334"/>
            <p14:sldId id="335"/>
            <p14:sldId id="359"/>
            <p14:sldId id="336"/>
          </p14:sldIdLst>
        </p14:section>
        <p14:section name="Teaching tips and strategies" id="{2665C4B1-5673-44D8-B12B-A16124C56C64}">
          <p14:sldIdLst>
            <p14:sldId id="293"/>
            <p14:sldId id="342"/>
            <p14:sldId id="266"/>
            <p14:sldId id="354"/>
            <p14:sldId id="308"/>
            <p14:sldId id="366"/>
            <p14:sldId id="343"/>
            <p14:sldId id="326"/>
            <p14:sldId id="273"/>
            <p14:sldId id="352"/>
            <p14:sldId id="301"/>
            <p14:sldId id="302"/>
            <p14:sldId id="368"/>
            <p14:sldId id="327"/>
            <p14:sldId id="267"/>
            <p14:sldId id="289"/>
            <p14:sldId id="272"/>
            <p14:sldId id="353"/>
            <p14:sldId id="367"/>
            <p14:sldId id="290"/>
            <p14:sldId id="358"/>
          </p14:sldIdLst>
        </p14:section>
        <p14:section name="Resources" id="{5B70738E-50F4-453B-B061-D1A21967DCD8}">
          <p14:sldIdLst>
            <p14:sldId id="288"/>
            <p14:sldId id="360"/>
            <p14:sldId id="281"/>
            <p14:sldId id="365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braham" initials="A" lastIdx="20" clrIdx="0"/>
  <p:cmAuthor id="1" name="Dan Weaver" initials="DW" lastIdx="1" clrIdx="1">
    <p:extLst/>
  </p:cmAuthor>
  <p:cmAuthor id="2" name="Dan Weaver" initials="DW [2]" lastIdx="1" clrIdx="2">
    <p:extLst/>
  </p:cmAuthor>
  <p:cmAuthor id="3" name="Dan Weaver" initials="DW [3]" lastIdx="1" clrIdx="3">
    <p:extLst/>
  </p:cmAuthor>
  <p:cmAuthor id="4" name="Dan Weaver" initials="DW [4]" lastIdx="1" clrIdx="4">
    <p:extLst/>
  </p:cmAuthor>
  <p:cmAuthor id="5" name="Dan Weaver" initials="DW [5]" lastIdx="1" clrIdx="5">
    <p:extLst/>
  </p:cmAuthor>
  <p:cmAuthor id="6" name="Dan Weaver" initials="DW [6]" lastIdx="1" clrIdx="6">
    <p:extLst/>
  </p:cmAuthor>
  <p:cmAuthor id="7" name="Dan Weaver" initials="DW [7]" lastIdx="1" clrIdx="7">
    <p:extLst/>
  </p:cmAuthor>
  <p:cmAuthor id="8" name="Dan Weaver" initials="DW [8]" lastIdx="1" clrIdx="8">
    <p:extLst/>
  </p:cmAuthor>
  <p:cmAuthor id="9" name="Dan Weaver" initials="DW [9]" lastIdx="1" clrIdx="9">
    <p:extLst/>
  </p:cmAuthor>
  <p:cmAuthor id="10" name="Dan Weaver" initials="DW [10]" lastIdx="1" clrIdx="10">
    <p:extLst/>
  </p:cmAuthor>
  <p:cmAuthor id="11" name="Dan Weaver" initials="DW [11]" lastIdx="1" clrIdx="11">
    <p:extLst/>
  </p:cmAuthor>
  <p:cmAuthor id="12" name="Dan Weaver" initials="DW [12]" lastIdx="1" clrIdx="12">
    <p:extLst/>
  </p:cmAuthor>
  <p:cmAuthor id="13" name="Dan Weaver" initials="DW [13]" lastIdx="1" clrIdx="13">
    <p:extLst/>
  </p:cmAuthor>
  <p:cmAuthor id="14" name="Dan Weaver" initials="DW [14]" lastIdx="1" clrIdx="14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B27"/>
    <a:srgbClr val="2C6BC0"/>
    <a:srgbClr val="E0CDEE"/>
    <a:srgbClr val="5A96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59" autoAdjust="0"/>
    <p:restoredTop sz="87148"/>
  </p:normalViewPr>
  <p:slideViewPr>
    <p:cSldViewPr snapToGrid="0" showGuides="1">
      <p:cViewPr varScale="1">
        <p:scale>
          <a:sx n="59" d="100"/>
          <a:sy n="59" d="100"/>
        </p:scale>
        <p:origin x="55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ADE197-EF41-495A-8269-5E0363D7BDBD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5CF9ADF3-9ECD-47D8-AB02-6E08330DE865}">
      <dgm:prSet phldrT="[Text]"/>
      <dgm:spPr/>
      <dgm:t>
        <a:bodyPr/>
        <a:lstStyle/>
        <a:p>
          <a:r>
            <a:rPr lang="en-CA" dirty="0" smtClean="0"/>
            <a:t>Respecting confidentiality</a:t>
          </a:r>
          <a:endParaRPr lang="en-CA" dirty="0"/>
        </a:p>
      </dgm:t>
    </dgm:pt>
    <dgm:pt modelId="{BB1CE044-912F-4E73-A775-576FE66129FA}" type="parTrans" cxnId="{7A768E60-2C8A-4813-B3D9-DA3C600B016E}">
      <dgm:prSet/>
      <dgm:spPr/>
      <dgm:t>
        <a:bodyPr/>
        <a:lstStyle/>
        <a:p>
          <a:endParaRPr lang="en-CA"/>
        </a:p>
      </dgm:t>
    </dgm:pt>
    <dgm:pt modelId="{394219E7-6F0F-4FFA-A7C4-4B1C77080E28}" type="sibTrans" cxnId="{7A768E60-2C8A-4813-B3D9-DA3C600B016E}">
      <dgm:prSet/>
      <dgm:spPr/>
      <dgm:t>
        <a:bodyPr/>
        <a:lstStyle/>
        <a:p>
          <a:endParaRPr lang="en-CA"/>
        </a:p>
      </dgm:t>
    </dgm:pt>
    <dgm:pt modelId="{986031C4-479E-4E04-83F9-2A34FA518851}">
      <dgm:prSet phldrT="[Text]"/>
      <dgm:spPr/>
      <dgm:t>
        <a:bodyPr/>
        <a:lstStyle/>
        <a:p>
          <a:r>
            <a:rPr lang="en-CA" dirty="0" smtClean="0"/>
            <a:t>Avoiding conflict of interest</a:t>
          </a:r>
          <a:endParaRPr lang="en-CA" dirty="0"/>
        </a:p>
      </dgm:t>
    </dgm:pt>
    <dgm:pt modelId="{AEEC2315-C474-4087-9ADD-2AC06D02115D}" type="parTrans" cxnId="{AC23B9D2-FAD0-4E97-83F8-6A02D4710612}">
      <dgm:prSet/>
      <dgm:spPr/>
      <dgm:t>
        <a:bodyPr/>
        <a:lstStyle/>
        <a:p>
          <a:endParaRPr lang="en-CA"/>
        </a:p>
      </dgm:t>
    </dgm:pt>
    <dgm:pt modelId="{5D46C195-A46A-449D-9046-414CACAB8D59}" type="sibTrans" cxnId="{AC23B9D2-FAD0-4E97-83F8-6A02D4710612}">
      <dgm:prSet/>
      <dgm:spPr/>
      <dgm:t>
        <a:bodyPr/>
        <a:lstStyle/>
        <a:p>
          <a:endParaRPr lang="en-CA"/>
        </a:p>
      </dgm:t>
    </dgm:pt>
    <dgm:pt modelId="{60F9967E-068E-4EB3-BF48-30AB5862175E}">
      <dgm:prSet phldrT="[Text]"/>
      <dgm:spPr/>
      <dgm:t>
        <a:bodyPr/>
        <a:lstStyle/>
        <a:p>
          <a:r>
            <a:rPr lang="en-CA" dirty="0" smtClean="0"/>
            <a:t>Safeguarding the learning environment</a:t>
          </a:r>
          <a:endParaRPr lang="en-CA" dirty="0"/>
        </a:p>
      </dgm:t>
    </dgm:pt>
    <dgm:pt modelId="{89DAD1C9-6E89-4288-8E29-B217ECA530F6}" type="parTrans" cxnId="{500BD888-E822-45ED-9CA0-653003245ADA}">
      <dgm:prSet/>
      <dgm:spPr/>
      <dgm:t>
        <a:bodyPr/>
        <a:lstStyle/>
        <a:p>
          <a:endParaRPr lang="en-CA"/>
        </a:p>
      </dgm:t>
    </dgm:pt>
    <dgm:pt modelId="{D838F3DE-2BC5-4E40-9D36-D5316A0ED3CE}" type="sibTrans" cxnId="{500BD888-E822-45ED-9CA0-653003245ADA}">
      <dgm:prSet/>
      <dgm:spPr/>
      <dgm:t>
        <a:bodyPr/>
        <a:lstStyle/>
        <a:p>
          <a:endParaRPr lang="en-CA"/>
        </a:p>
      </dgm:t>
    </dgm:pt>
    <dgm:pt modelId="{86AD997D-34E0-476E-ABF7-9099D12D02BB}">
      <dgm:prSet phldrT="[Text]"/>
      <dgm:spPr/>
      <dgm:t>
        <a:bodyPr/>
        <a:lstStyle/>
        <a:p>
          <a:r>
            <a:rPr lang="en-CA" dirty="0" smtClean="0"/>
            <a:t>Upholding academic integrity</a:t>
          </a:r>
          <a:endParaRPr lang="en-CA" dirty="0"/>
        </a:p>
      </dgm:t>
    </dgm:pt>
    <dgm:pt modelId="{9D8E1F28-DB51-4E58-87BF-37A62B26BA30}" type="parTrans" cxnId="{4A6A8A0F-E96D-4A61-9A66-BBD4E304C383}">
      <dgm:prSet/>
      <dgm:spPr/>
      <dgm:t>
        <a:bodyPr/>
        <a:lstStyle/>
        <a:p>
          <a:endParaRPr lang="en-CA"/>
        </a:p>
      </dgm:t>
    </dgm:pt>
    <dgm:pt modelId="{FD2AA914-8CFC-468D-82DF-6321CEA14693}" type="sibTrans" cxnId="{4A6A8A0F-E96D-4A61-9A66-BBD4E304C383}">
      <dgm:prSet/>
      <dgm:spPr/>
      <dgm:t>
        <a:bodyPr/>
        <a:lstStyle/>
        <a:p>
          <a:endParaRPr lang="en-CA"/>
        </a:p>
      </dgm:t>
    </dgm:pt>
    <dgm:pt modelId="{01419AEC-14C3-4E94-9198-0A207D5B9475}" type="pres">
      <dgm:prSet presAssocID="{4EADE197-EF41-495A-8269-5E0363D7BDB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780D98-AC4A-4335-B304-FE3514DD1580}" type="pres">
      <dgm:prSet presAssocID="{5CF9ADF3-9ECD-47D8-AB02-6E08330DE86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42D17CD6-E184-4E72-809D-541CD2C0916A}" type="pres">
      <dgm:prSet presAssocID="{394219E7-6F0F-4FFA-A7C4-4B1C77080E28}" presName="sibTrans" presStyleCnt="0"/>
      <dgm:spPr/>
    </dgm:pt>
    <dgm:pt modelId="{C65E3264-4141-40E8-8DB4-ACB83F3606A7}" type="pres">
      <dgm:prSet presAssocID="{986031C4-479E-4E04-83F9-2A34FA51885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24A081-48E3-4A67-A924-9B57F892F112}" type="pres">
      <dgm:prSet presAssocID="{5D46C195-A46A-449D-9046-414CACAB8D59}" presName="sibTrans" presStyleCnt="0"/>
      <dgm:spPr/>
    </dgm:pt>
    <dgm:pt modelId="{95DB90B2-94EF-4FBA-88E0-8CC2DE76A55F}" type="pres">
      <dgm:prSet presAssocID="{60F9967E-068E-4EB3-BF48-30AB5862175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46428A-CD92-4C86-91DC-B9911B77D676}" type="pres">
      <dgm:prSet presAssocID="{D838F3DE-2BC5-4E40-9D36-D5316A0ED3CE}" presName="sibTrans" presStyleCnt="0"/>
      <dgm:spPr/>
    </dgm:pt>
    <dgm:pt modelId="{16118B1F-8285-4DA3-A713-CE4DDC16813B}" type="pres">
      <dgm:prSet presAssocID="{86AD997D-34E0-476E-ABF7-9099D12D02B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9F8340-2B22-46E4-B147-4F84958F586F}" type="presOf" srcId="{5CF9ADF3-9ECD-47D8-AB02-6E08330DE865}" destId="{CF780D98-AC4A-4335-B304-FE3514DD1580}" srcOrd="0" destOrd="0" presId="urn:microsoft.com/office/officeart/2005/8/layout/default#1"/>
    <dgm:cxn modelId="{500BD888-E822-45ED-9CA0-653003245ADA}" srcId="{4EADE197-EF41-495A-8269-5E0363D7BDBD}" destId="{60F9967E-068E-4EB3-BF48-30AB5862175E}" srcOrd="2" destOrd="0" parTransId="{89DAD1C9-6E89-4288-8E29-B217ECA530F6}" sibTransId="{D838F3DE-2BC5-4E40-9D36-D5316A0ED3CE}"/>
    <dgm:cxn modelId="{99AFD564-B0B0-45FC-A4A0-E8537D6D7654}" type="presOf" srcId="{86AD997D-34E0-476E-ABF7-9099D12D02BB}" destId="{16118B1F-8285-4DA3-A713-CE4DDC16813B}" srcOrd="0" destOrd="0" presId="urn:microsoft.com/office/officeart/2005/8/layout/default#1"/>
    <dgm:cxn modelId="{AC23B9D2-FAD0-4E97-83F8-6A02D4710612}" srcId="{4EADE197-EF41-495A-8269-5E0363D7BDBD}" destId="{986031C4-479E-4E04-83F9-2A34FA518851}" srcOrd="1" destOrd="0" parTransId="{AEEC2315-C474-4087-9ADD-2AC06D02115D}" sibTransId="{5D46C195-A46A-449D-9046-414CACAB8D59}"/>
    <dgm:cxn modelId="{4A6A8A0F-E96D-4A61-9A66-BBD4E304C383}" srcId="{4EADE197-EF41-495A-8269-5E0363D7BDBD}" destId="{86AD997D-34E0-476E-ABF7-9099D12D02BB}" srcOrd="3" destOrd="0" parTransId="{9D8E1F28-DB51-4E58-87BF-37A62B26BA30}" sibTransId="{FD2AA914-8CFC-468D-82DF-6321CEA14693}"/>
    <dgm:cxn modelId="{DB3358F7-37DE-43AA-8FC6-5ECB778792A1}" type="presOf" srcId="{4EADE197-EF41-495A-8269-5E0363D7BDBD}" destId="{01419AEC-14C3-4E94-9198-0A207D5B9475}" srcOrd="0" destOrd="0" presId="urn:microsoft.com/office/officeart/2005/8/layout/default#1"/>
    <dgm:cxn modelId="{97B5ADF0-1DEF-409B-8613-FDB9BADCF601}" type="presOf" srcId="{986031C4-479E-4E04-83F9-2A34FA518851}" destId="{C65E3264-4141-40E8-8DB4-ACB83F3606A7}" srcOrd="0" destOrd="0" presId="urn:microsoft.com/office/officeart/2005/8/layout/default#1"/>
    <dgm:cxn modelId="{7A768E60-2C8A-4813-B3D9-DA3C600B016E}" srcId="{4EADE197-EF41-495A-8269-5E0363D7BDBD}" destId="{5CF9ADF3-9ECD-47D8-AB02-6E08330DE865}" srcOrd="0" destOrd="0" parTransId="{BB1CE044-912F-4E73-A775-576FE66129FA}" sibTransId="{394219E7-6F0F-4FFA-A7C4-4B1C77080E28}"/>
    <dgm:cxn modelId="{A6F2E10D-55DE-4622-8719-90EDB3CD0898}" type="presOf" srcId="{60F9967E-068E-4EB3-BF48-30AB5862175E}" destId="{95DB90B2-94EF-4FBA-88E0-8CC2DE76A55F}" srcOrd="0" destOrd="0" presId="urn:microsoft.com/office/officeart/2005/8/layout/default#1"/>
    <dgm:cxn modelId="{A8BB1F5F-BAD8-49F2-BEEC-918A24EC7395}" type="presParOf" srcId="{01419AEC-14C3-4E94-9198-0A207D5B9475}" destId="{CF780D98-AC4A-4335-B304-FE3514DD1580}" srcOrd="0" destOrd="0" presId="urn:microsoft.com/office/officeart/2005/8/layout/default#1"/>
    <dgm:cxn modelId="{7BE3689D-B03A-49EB-91DF-399177082C69}" type="presParOf" srcId="{01419AEC-14C3-4E94-9198-0A207D5B9475}" destId="{42D17CD6-E184-4E72-809D-541CD2C0916A}" srcOrd="1" destOrd="0" presId="urn:microsoft.com/office/officeart/2005/8/layout/default#1"/>
    <dgm:cxn modelId="{9F7F62EE-755F-4B07-98F2-E46E739AD1F4}" type="presParOf" srcId="{01419AEC-14C3-4E94-9198-0A207D5B9475}" destId="{C65E3264-4141-40E8-8DB4-ACB83F3606A7}" srcOrd="2" destOrd="0" presId="urn:microsoft.com/office/officeart/2005/8/layout/default#1"/>
    <dgm:cxn modelId="{A9AD27FD-9292-446C-933D-06B3616AACCD}" type="presParOf" srcId="{01419AEC-14C3-4E94-9198-0A207D5B9475}" destId="{3E24A081-48E3-4A67-A924-9B57F892F112}" srcOrd="3" destOrd="0" presId="urn:microsoft.com/office/officeart/2005/8/layout/default#1"/>
    <dgm:cxn modelId="{D89ED133-CC4B-4C03-8EF1-482D88140D52}" type="presParOf" srcId="{01419AEC-14C3-4E94-9198-0A207D5B9475}" destId="{95DB90B2-94EF-4FBA-88E0-8CC2DE76A55F}" srcOrd="4" destOrd="0" presId="urn:microsoft.com/office/officeart/2005/8/layout/default#1"/>
    <dgm:cxn modelId="{D6583F86-E75D-407A-8C30-96F22399CE93}" type="presParOf" srcId="{01419AEC-14C3-4E94-9198-0A207D5B9475}" destId="{4546428A-CD92-4C86-91DC-B9911B77D676}" srcOrd="5" destOrd="0" presId="urn:microsoft.com/office/officeart/2005/8/layout/default#1"/>
    <dgm:cxn modelId="{E3FAA783-1D0D-4E89-ADFD-9891214AD214}" type="presParOf" srcId="{01419AEC-14C3-4E94-9198-0A207D5B9475}" destId="{16118B1F-8285-4DA3-A713-CE4DDC16813B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780D98-AC4A-4335-B304-FE3514DD1580}">
      <dsp:nvSpPr>
        <dsp:cNvPr id="0" name=""/>
        <dsp:cNvSpPr/>
      </dsp:nvSpPr>
      <dsp:spPr>
        <a:xfrm>
          <a:off x="236042" y="827"/>
          <a:ext cx="2896524" cy="17379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3000" kern="1200" dirty="0" smtClean="0"/>
            <a:t>Respecting confidentiality</a:t>
          </a:r>
          <a:endParaRPr lang="en-CA" sz="3000" kern="1200" dirty="0"/>
        </a:p>
      </dsp:txBody>
      <dsp:txXfrm>
        <a:off x="236042" y="827"/>
        <a:ext cx="2896524" cy="1737914"/>
      </dsp:txXfrm>
    </dsp:sp>
    <dsp:sp modelId="{C65E3264-4141-40E8-8DB4-ACB83F3606A7}">
      <dsp:nvSpPr>
        <dsp:cNvPr id="0" name=""/>
        <dsp:cNvSpPr/>
      </dsp:nvSpPr>
      <dsp:spPr>
        <a:xfrm>
          <a:off x="3422220" y="827"/>
          <a:ext cx="2896524" cy="17379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3000" kern="1200" dirty="0" smtClean="0"/>
            <a:t>Avoiding conflict of interest</a:t>
          </a:r>
          <a:endParaRPr lang="en-CA" sz="3000" kern="1200" dirty="0"/>
        </a:p>
      </dsp:txBody>
      <dsp:txXfrm>
        <a:off x="3422220" y="827"/>
        <a:ext cx="2896524" cy="1737914"/>
      </dsp:txXfrm>
    </dsp:sp>
    <dsp:sp modelId="{95DB90B2-94EF-4FBA-88E0-8CC2DE76A55F}">
      <dsp:nvSpPr>
        <dsp:cNvPr id="0" name=""/>
        <dsp:cNvSpPr/>
      </dsp:nvSpPr>
      <dsp:spPr>
        <a:xfrm>
          <a:off x="236042" y="2028395"/>
          <a:ext cx="2896524" cy="17379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3000" kern="1200" dirty="0" smtClean="0"/>
            <a:t>Safeguarding the learning environment</a:t>
          </a:r>
          <a:endParaRPr lang="en-CA" sz="3000" kern="1200" dirty="0"/>
        </a:p>
      </dsp:txBody>
      <dsp:txXfrm>
        <a:off x="236042" y="2028395"/>
        <a:ext cx="2896524" cy="1737914"/>
      </dsp:txXfrm>
    </dsp:sp>
    <dsp:sp modelId="{16118B1F-8285-4DA3-A713-CE4DDC16813B}">
      <dsp:nvSpPr>
        <dsp:cNvPr id="0" name=""/>
        <dsp:cNvSpPr/>
      </dsp:nvSpPr>
      <dsp:spPr>
        <a:xfrm>
          <a:off x="3422220" y="2028395"/>
          <a:ext cx="2896524" cy="17379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3000" kern="1200" dirty="0" smtClean="0"/>
            <a:t>Upholding academic integrity</a:t>
          </a:r>
          <a:endParaRPr lang="en-CA" sz="3000" kern="1200" dirty="0"/>
        </a:p>
      </dsp:txBody>
      <dsp:txXfrm>
        <a:off x="3422220" y="2028395"/>
        <a:ext cx="2896524" cy="17379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546649D-940F-4DB7-A3AE-8E5A40826690}" type="datetimeFigureOut">
              <a:rPr lang="en-CA" smtClean="0"/>
              <a:t>2016-09-07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5DD54B0-52D6-425A-8656-C1F4969706C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35550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5D7E16A-4C41-4EF6-B02F-59FE8B1A993C}" type="datetimeFigureOut">
              <a:rPr lang="en-CA" smtClean="0"/>
              <a:pPr/>
              <a:t>2016-09-07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81D89AD-1DC9-4E18-82C0-012A98CEA660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9500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 couple notes: </a:t>
            </a:r>
          </a:p>
          <a:p>
            <a:r>
              <a:rPr lang="en-CA" dirty="0" smtClean="0"/>
              <a:t> - please interrupt</a:t>
            </a:r>
            <a:r>
              <a:rPr lang="en-CA" baseline="0" dirty="0" smtClean="0"/>
              <a:t> and ask questions throughout our talks!</a:t>
            </a:r>
          </a:p>
          <a:p>
            <a:r>
              <a:rPr lang="en-CA" baseline="0" dirty="0" smtClean="0"/>
              <a:t> - this talk will be online: don’t worry about writing anything down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1494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connects with relationships with students. Dan can offer story about Teacher’s College</a:t>
            </a:r>
            <a:r>
              <a:rPr lang="en-US" baseline="0" dirty="0" smtClean="0"/>
              <a:t> training on meeting opposite-sex students one-on-one.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6250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 has stories</a:t>
            </a:r>
            <a:r>
              <a:rPr lang="en-US" baseline="0" dirty="0" smtClean="0"/>
              <a:t> about students pressing him for information about why an assignment didn’t get returned with everyone else’s.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Image is from The Atlantic:</a:t>
            </a:r>
            <a:r>
              <a:rPr lang="en-US" baseline="0" dirty="0" smtClean="0"/>
              <a:t> http://</a:t>
            </a:r>
            <a:r>
              <a:rPr lang="en-US" baseline="0" dirty="0" err="1" smtClean="0"/>
              <a:t>www.theatlantic.com</a:t>
            </a:r>
            <a:r>
              <a:rPr lang="en-US" baseline="0" dirty="0" smtClean="0"/>
              <a:t>/national/archive/2012/03/investigation-finds-suspicious-achievement-in-schools-across-the-nation/255105/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0171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Use conversation</a:t>
            </a:r>
            <a:r>
              <a:rPr lang="en-CA" baseline="0" dirty="0" smtClean="0"/>
              <a:t> about a mark to identify gaps in knowledge and misconceptions.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2973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8517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3436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(be careful about what you say regarding a grade dispute, otherwise, your word might be used against you!)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2163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0221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</a:t>
            </a:r>
            <a:r>
              <a:rPr lang="en-US" baseline="0" dirty="0" smtClean="0"/>
              <a:t> from the Undergraduate program webpage of the Physics Dept. website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7347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will happen right before tests if a student panics and thinks he/she "knows nothing", in which case it helps to be able to boil down with the student what the key take-home messages 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4504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3401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31774">
              <a:defRPr/>
            </a:pPr>
            <a:r>
              <a:rPr lang="en-US" dirty="0" smtClean="0"/>
              <a:t>AGB</a:t>
            </a:r>
            <a:r>
              <a:rPr lang="en-US" baseline="0" dirty="0" smtClean="0"/>
              <a:t> quote </a:t>
            </a:r>
            <a:r>
              <a:rPr lang="en-US" dirty="0" smtClean="0">
                <a:solidFill>
                  <a:srgbClr val="252525"/>
                </a:solidFill>
                <a:latin typeface="Arial" charset="0"/>
              </a:rPr>
              <a:t>quoted in </a:t>
            </a:r>
            <a:r>
              <a:rPr lang="en-US" i="1" dirty="0" smtClean="0">
                <a:solidFill>
                  <a:srgbClr val="252525"/>
                </a:solidFill>
                <a:latin typeface="Arial" charset="0"/>
              </a:rPr>
              <a:t>Sophia's Fire</a:t>
            </a:r>
            <a:r>
              <a:rPr lang="en-US" dirty="0" smtClean="0">
                <a:solidFill>
                  <a:srgbClr val="252525"/>
                </a:solidFill>
                <a:latin typeface="Arial" charset="0"/>
              </a:rPr>
              <a:t> (2005) by Sango </a:t>
            </a:r>
            <a:r>
              <a:rPr lang="en-US" dirty="0" err="1" smtClean="0">
                <a:solidFill>
                  <a:srgbClr val="252525"/>
                </a:solidFill>
                <a:latin typeface="Arial" charset="0"/>
              </a:rPr>
              <a:t>Mbella</a:t>
            </a:r>
            <a:r>
              <a:rPr lang="en-US" dirty="0" smtClean="0">
                <a:solidFill>
                  <a:srgbClr val="252525"/>
                </a:solidFill>
                <a:latin typeface="Arial" charset="0"/>
              </a:rPr>
              <a:t>, p. 133.</a:t>
            </a:r>
            <a:endParaRPr lang="en-US" b="0" i="0" dirty="0" smtClean="0">
              <a:solidFill>
                <a:srgbClr val="252525"/>
              </a:solidFill>
              <a:effectLst/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8243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31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It’s more important to be fair than to over-promise</a:t>
            </a:r>
            <a:r>
              <a:rPr lang="en-CA" baseline="0" dirty="0" smtClean="0"/>
              <a:t> what you can’t deliver. E.g. 10 students emailing you at 10 pm the night before the test.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8648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21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738A7-2C0F-44E8-85D4-209B1A853C7F}" type="datetime1">
              <a:rPr lang="en-CA" smtClean="0"/>
              <a:pPr/>
              <a:t>2016-09-07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2784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420B-3E47-4CAE-B03D-0318BF5CA66B}" type="datetime1">
              <a:rPr lang="en-CA" smtClean="0"/>
              <a:pPr/>
              <a:t>2016-09-07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884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9003C-4E8E-43DC-944F-76039312DB66}" type="datetime1">
              <a:rPr lang="en-CA" smtClean="0"/>
              <a:pPr/>
              <a:t>2016-09-07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8333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5A3E4-3437-4B0D-AB78-2D9A2A2DF7A8}" type="datetime1">
              <a:rPr lang="en-CA" smtClean="0"/>
              <a:pPr/>
              <a:t>2016-09-07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8011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27225-D96A-4EC2-9214-4986B09EA0DA}" type="datetime1">
              <a:rPr lang="en-CA" smtClean="0"/>
              <a:pPr/>
              <a:t>2016-09-07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5607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262F7-675E-4E9F-B28D-422BC1ADE41B}" type="datetime1">
              <a:rPr lang="en-CA" smtClean="0"/>
              <a:pPr/>
              <a:t>2016-09-07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5032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BE7C2-36A9-42DB-88D9-8AC49EFCE2C9}" type="datetime1">
              <a:rPr lang="en-CA" smtClean="0"/>
              <a:pPr/>
              <a:t>2016-09-07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8360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A5C5-F05D-43E6-92D4-E9F329B28A96}" type="datetime1">
              <a:rPr lang="en-CA" smtClean="0"/>
              <a:pPr/>
              <a:t>2016-09-07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3091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A7ED6-0D55-4B1D-810D-E3017D9061DA}" type="datetime1">
              <a:rPr lang="en-CA" smtClean="0"/>
              <a:pPr/>
              <a:t>2016-09-07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4927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9514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14022"/>
            <a:ext cx="6554867" cy="376767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B21B0-FC6B-4F28-922D-CF3A4E35AB36}" type="datetime1">
              <a:rPr lang="en-CA" smtClean="0"/>
              <a:pPr/>
              <a:t>2016-09-07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0605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5C4C-3B30-4B57-99FC-B2627688E3D6}" type="datetime1">
              <a:rPr lang="en-CA" smtClean="0"/>
              <a:pPr/>
              <a:t>2016-09-07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483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7E3C-C10C-49BA-B06F-6A8FBE4CA1AA}" type="datetime1">
              <a:rPr lang="en-CA" smtClean="0"/>
              <a:pPr/>
              <a:t>2016-09-07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1802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9E55-E7E3-425E-B57A-A2A6019D90B8}" type="datetime1">
              <a:rPr lang="en-CA" smtClean="0"/>
              <a:pPr/>
              <a:t>2016-09-07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821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7587-1AE5-4885-963C-FF75ADFE72AF}" type="datetime1">
              <a:rPr lang="en-CA" smtClean="0"/>
              <a:pPr/>
              <a:t>2016-09-07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755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8DD3-0287-4A03-988D-62F9D9CE5914}" type="datetime1">
              <a:rPr lang="en-CA" smtClean="0"/>
              <a:pPr/>
              <a:t>2016-09-07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5182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7B61-4E7F-43A4-A6E9-029FA0250CF8}" type="datetime1">
              <a:rPr lang="en-CA" smtClean="0"/>
              <a:pPr/>
              <a:t>2016-09-07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1603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CA5A4-5DB6-43B7-98EC-F09E2785442A}" type="datetime1">
              <a:rPr lang="en-CA" smtClean="0"/>
              <a:pPr/>
              <a:t>2016-09-07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4674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138DB67-3ABE-4836-A5DE-3DEF67CA9577}" type="datetime1">
              <a:rPr lang="en-CA" smtClean="0"/>
              <a:pPr/>
              <a:t>2016-09-07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CA" dirty="0" smtClean="0"/>
              <a:t>Dept. of Physics, TA Training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6974295-9918-411C-B2CE-C66F26B48736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5351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11444"/>
            <a:ext cx="7772400" cy="1472340"/>
          </a:xfrm>
        </p:spPr>
        <p:txBody>
          <a:bodyPr>
            <a:normAutofit/>
          </a:bodyPr>
          <a:lstStyle/>
          <a:p>
            <a:pPr algn="ctr"/>
            <a:r>
              <a:rPr lang="en-CA" sz="4000" b="1" dirty="0" smtClean="0"/>
              <a:t>Being an </a:t>
            </a:r>
            <a:r>
              <a:rPr lang="en-CA" sz="4000" b="1" smtClean="0"/>
              <a:t>effective </a:t>
            </a:r>
            <a:br>
              <a:rPr lang="en-CA" sz="4000" b="1" smtClean="0"/>
            </a:br>
            <a:r>
              <a:rPr lang="en-CA" sz="4000" b="1" smtClean="0"/>
              <a:t>Physics </a:t>
            </a:r>
            <a:r>
              <a:rPr lang="en-CA" sz="4000" b="1" dirty="0" smtClean="0"/>
              <a:t>TA</a:t>
            </a:r>
            <a:endParaRPr lang="en-CA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0094" y="4435755"/>
            <a:ext cx="3334870" cy="969962"/>
          </a:xfrm>
          <a:solidFill>
            <a:schemeClr val="tx1">
              <a:alpha val="95000"/>
            </a:schemeClr>
          </a:solidFill>
          <a:ln w="25400">
            <a:solidFill>
              <a:srgbClr val="2C6BC0"/>
            </a:solidFill>
          </a:ln>
        </p:spPr>
        <p:txBody>
          <a:bodyPr>
            <a:normAutofit fontScale="85000" lnSpcReduction="20000"/>
          </a:bodyPr>
          <a:lstStyle/>
          <a:p>
            <a:pPr algn="ctr"/>
            <a:r>
              <a:rPr lang="en-CA" b="1" dirty="0"/>
              <a:t>7</a:t>
            </a:r>
            <a:r>
              <a:rPr lang="en-CA" b="1" dirty="0" smtClean="0"/>
              <a:t> September 2016</a:t>
            </a:r>
          </a:p>
          <a:p>
            <a:pPr algn="ctr"/>
            <a:r>
              <a:rPr lang="en-CA" b="1" dirty="0" smtClean="0"/>
              <a:t>Dan Weaver &amp;</a:t>
            </a:r>
          </a:p>
          <a:p>
            <a:pPr algn="ctr"/>
            <a:r>
              <a:rPr lang="en-CA" b="1" dirty="0" smtClean="0"/>
              <a:t>Stephen Foster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166420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010" y="524846"/>
            <a:ext cx="6554867" cy="1075354"/>
          </a:xfrm>
        </p:spPr>
        <p:txBody>
          <a:bodyPr>
            <a:normAutofit/>
          </a:bodyPr>
          <a:lstStyle/>
          <a:p>
            <a:pPr algn="ctr"/>
            <a:r>
              <a:rPr lang="en-CA" b="1" dirty="0" smtClean="0">
                <a:solidFill>
                  <a:schemeClr val="accent2">
                    <a:lumMod val="75000"/>
                  </a:schemeClr>
                </a:solidFill>
              </a:rPr>
              <a:t>Teaching Assistant</a:t>
            </a:r>
            <a:r>
              <a:rPr lang="en-CA" b="1" dirty="0" smtClean="0"/>
              <a:t> </a:t>
            </a:r>
            <a:br>
              <a:rPr lang="en-CA" b="1" dirty="0" smtClean="0"/>
            </a:br>
            <a:r>
              <a:rPr lang="en-CA" b="1" dirty="0" smtClean="0">
                <a:solidFill>
                  <a:schemeClr val="accent2">
                    <a:lumMod val="75000"/>
                  </a:schemeClr>
                </a:solidFill>
              </a:rPr>
              <a:t>jobs</a:t>
            </a:r>
            <a:endParaRPr lang="en-CA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980" y="2292686"/>
            <a:ext cx="4208929" cy="2873674"/>
          </a:xfrm>
          <a:solidFill>
            <a:schemeClr val="tx1">
              <a:alpha val="68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CA" sz="2800" b="1" dirty="0" smtClean="0">
                <a:solidFill>
                  <a:schemeClr val="bg1"/>
                </a:solidFill>
              </a:rPr>
              <a:t>Tutorials</a:t>
            </a:r>
          </a:p>
          <a:p>
            <a:pPr marL="0" indent="0" algn="ctr">
              <a:buNone/>
            </a:pPr>
            <a:r>
              <a:rPr lang="en-CA" sz="2800" b="1" dirty="0" smtClean="0">
                <a:solidFill>
                  <a:schemeClr val="bg1"/>
                </a:solidFill>
              </a:rPr>
              <a:t>Labs</a:t>
            </a:r>
          </a:p>
          <a:p>
            <a:pPr marL="0" indent="0" algn="ctr">
              <a:buNone/>
            </a:pPr>
            <a:r>
              <a:rPr lang="en-CA" sz="2800" b="1" dirty="0" err="1" smtClean="0">
                <a:solidFill>
                  <a:schemeClr val="bg1"/>
                </a:solidFill>
              </a:rPr>
              <a:t>Practicals</a:t>
            </a:r>
            <a:endParaRPr lang="en-CA" sz="28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CA" sz="2800" b="1" dirty="0" smtClean="0">
                <a:solidFill>
                  <a:schemeClr val="bg1"/>
                </a:solidFill>
              </a:rPr>
              <a:t>One-on-one tutoring</a:t>
            </a:r>
          </a:p>
          <a:p>
            <a:pPr marL="0" indent="0" algn="ctr">
              <a:buNone/>
            </a:pPr>
            <a:r>
              <a:rPr lang="en-CA" sz="2800" b="1" dirty="0" smtClean="0">
                <a:solidFill>
                  <a:schemeClr val="bg1"/>
                </a:solidFill>
              </a:rPr>
              <a:t>Marking</a:t>
            </a:r>
            <a:endParaRPr lang="en-CA" sz="2800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chemeClr val="bg1"/>
                </a:solidFill>
              </a:rPr>
              <a:t>Dept. of Physics, TA Training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>
                <a:solidFill>
                  <a:schemeClr val="bg1"/>
                </a:solidFill>
              </a:rPr>
              <a:pPr/>
              <a:t>10</a:t>
            </a:fld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6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299514"/>
            <a:ext cx="5067300" cy="1524000"/>
          </a:xfrm>
        </p:spPr>
        <p:txBody>
          <a:bodyPr/>
          <a:lstStyle/>
          <a:p>
            <a:r>
              <a:rPr lang="en-CA" dirty="0" smtClean="0"/>
              <a:t>Communication with </a:t>
            </a:r>
            <a:r>
              <a:rPr lang="en-CA" dirty="0" smtClean="0">
                <a:solidFill>
                  <a:srgbClr val="C00000"/>
                </a:solidFill>
              </a:rPr>
              <a:t>Course Instructor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42" y="1984642"/>
            <a:ext cx="2640105" cy="3928798"/>
          </a:xfrm>
          <a:ln w="19050">
            <a:solidFill>
              <a:srgbClr val="FFFF00"/>
            </a:solidFill>
          </a:ln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CA" b="1" dirty="0" smtClean="0">
                <a:solidFill>
                  <a:schemeClr val="tx1"/>
                </a:solidFill>
              </a:rPr>
              <a:t>Set (realistic) Expectations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Determine the course focus &amp; outcomes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Identify your duties and responsibilities </a:t>
            </a:r>
          </a:p>
          <a:p>
            <a:pPr marL="0" indent="0">
              <a:buNone/>
            </a:pPr>
            <a:r>
              <a:rPr lang="en-CA" dirty="0" smtClean="0"/>
              <a:t>(</a:t>
            </a:r>
            <a:r>
              <a:rPr lang="en-C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&amp; time allocated   </a:t>
            </a:r>
            <a:r>
              <a:rPr lang="en-CA" dirty="0" smtClean="0">
                <a:solidFill>
                  <a:schemeClr val="tx1"/>
                </a:solidFill>
              </a:rPr>
              <a:t>for them)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Establish communication methods: email? Meetings?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Dept. of Physics, TA Training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>
                <a:solidFill>
                  <a:schemeClr val="tx1"/>
                </a:solidFill>
              </a:rPr>
              <a:pPr/>
              <a:t>11</a:t>
            </a:fld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332629" y="1984642"/>
            <a:ext cx="2640105" cy="3326946"/>
          </a:xfrm>
          <a:prstGeom prst="rect">
            <a:avLst/>
          </a:prstGeom>
          <a:ln w="19050">
            <a:solidFill>
              <a:srgbClr val="FFFF0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b="1" dirty="0" smtClean="0">
                <a:solidFill>
                  <a:schemeClr val="tx1"/>
                </a:solidFill>
              </a:rPr>
              <a:t>Mid-term Review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Discuss time/work and job  performance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Common student issues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Discuss midterm exam (marking scheme)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136124" y="1984642"/>
            <a:ext cx="2495209" cy="2923534"/>
          </a:xfrm>
          <a:prstGeom prst="rect">
            <a:avLst/>
          </a:prstGeom>
          <a:ln w="19050">
            <a:solidFill>
              <a:srgbClr val="FFFF0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b="1" dirty="0" smtClean="0">
                <a:solidFill>
                  <a:schemeClr val="tx1"/>
                </a:solidFill>
              </a:rPr>
              <a:t>Feedback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Evaluations from students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Reflect on course: what was effective? What could be improved?</a:t>
            </a:r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8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36674"/>
            <a:ext cx="6554867" cy="701040"/>
          </a:xfrm>
        </p:spPr>
        <p:txBody>
          <a:bodyPr/>
          <a:lstStyle/>
          <a:p>
            <a:r>
              <a:rPr lang="en-US" dirty="0" smtClean="0"/>
              <a:t>Tutorials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1853" y="1272285"/>
            <a:ext cx="7241026" cy="39057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Interactive </a:t>
            </a:r>
            <a:r>
              <a:rPr lang="en-US" dirty="0"/>
              <a:t>and participatory </a:t>
            </a:r>
            <a:r>
              <a:rPr lang="en-US" dirty="0" smtClean="0"/>
              <a:t>classroom sessions. </a:t>
            </a:r>
          </a:p>
          <a:p>
            <a:pPr marL="0" indent="0">
              <a:buNone/>
            </a:pPr>
            <a:r>
              <a:rPr lang="en-US" dirty="0" smtClean="0"/>
              <a:t>TAs gauge student understanding and provide feedback, in line with assessment guidelines set by the instructor. </a:t>
            </a:r>
          </a:p>
          <a:p>
            <a:r>
              <a:rPr lang="en-US" dirty="0" smtClean="0"/>
              <a:t>Answer questions on lecture topics </a:t>
            </a:r>
          </a:p>
          <a:p>
            <a:r>
              <a:rPr lang="en-US" dirty="0" smtClean="0"/>
              <a:t>Review course material</a:t>
            </a:r>
          </a:p>
          <a:p>
            <a:r>
              <a:rPr lang="en-US" dirty="0" smtClean="0"/>
              <a:t>Work </a:t>
            </a:r>
            <a:r>
              <a:rPr lang="en-US" dirty="0"/>
              <a:t>on specific </a:t>
            </a:r>
            <a:r>
              <a:rPr lang="en-US" dirty="0" smtClean="0"/>
              <a:t>problems and skills</a:t>
            </a:r>
            <a:endParaRPr lang="en-US" dirty="0"/>
          </a:p>
          <a:p>
            <a:r>
              <a:rPr lang="en-US" dirty="0" smtClean="0"/>
              <a:t>Help with assignments</a:t>
            </a:r>
            <a:endParaRPr lang="en-US" dirty="0"/>
          </a:p>
          <a:p>
            <a:r>
              <a:rPr lang="en-US" dirty="0" smtClean="0"/>
              <a:t>Quizzes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12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533400" y="5178063"/>
            <a:ext cx="6767218" cy="646331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Tip</a:t>
            </a:r>
            <a:r>
              <a:rPr lang="en-US" dirty="0"/>
              <a:t>: </a:t>
            </a:r>
            <a:r>
              <a:rPr lang="en-US" dirty="0" smtClean="0"/>
              <a:t>In general, don’t </a:t>
            </a:r>
            <a:r>
              <a:rPr lang="en-US" dirty="0"/>
              <a:t>hand back work at the start of a class. </a:t>
            </a:r>
            <a:r>
              <a:rPr lang="en-US" dirty="0" smtClean="0"/>
              <a:t>It </a:t>
            </a:r>
            <a:r>
              <a:rPr lang="en-US" dirty="0"/>
              <a:t>will consume students’ attention. </a:t>
            </a:r>
          </a:p>
        </p:txBody>
      </p:sp>
    </p:spTree>
    <p:extLst>
      <p:ext uri="{BB962C8B-B14F-4D97-AF65-F5344CB8AC3E}">
        <p14:creationId xmlns:p14="http://schemas.microsoft.com/office/powerpoint/2010/main" val="21378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759" y="1779563"/>
            <a:ext cx="6554867" cy="3337250"/>
          </a:xfrm>
        </p:spPr>
        <p:txBody>
          <a:bodyPr/>
          <a:lstStyle/>
          <a:p>
            <a:r>
              <a:rPr lang="en-US" dirty="0" smtClean="0"/>
              <a:t>Teaching experimental skills</a:t>
            </a:r>
          </a:p>
          <a:p>
            <a:r>
              <a:rPr lang="en-US" dirty="0" smtClean="0"/>
              <a:t>Problem solving</a:t>
            </a:r>
          </a:p>
          <a:p>
            <a:r>
              <a:rPr lang="en-US" dirty="0" smtClean="0"/>
              <a:t>Tangible application and proof of theory</a:t>
            </a:r>
          </a:p>
          <a:p>
            <a:r>
              <a:rPr lang="en-US" dirty="0" smtClean="0"/>
              <a:t>Science history: re-create classic experiments</a:t>
            </a:r>
          </a:p>
          <a:p>
            <a:r>
              <a:rPr lang="en-US" dirty="0" smtClean="0"/>
              <a:t>Monitor </a:t>
            </a:r>
            <a:r>
              <a:rPr lang="en-US" dirty="0"/>
              <a:t>student </a:t>
            </a:r>
            <a:r>
              <a:rPr lang="en-US" dirty="0" smtClean="0"/>
              <a:t>work</a:t>
            </a:r>
            <a:endParaRPr lang="en-US" dirty="0"/>
          </a:p>
          <a:p>
            <a:r>
              <a:rPr lang="en-US" dirty="0" smtClean="0"/>
              <a:t>Ensure lab </a:t>
            </a:r>
            <a:r>
              <a:rPr lang="en-US" dirty="0"/>
              <a:t>safety and </a:t>
            </a:r>
            <a:r>
              <a:rPr lang="en-US" dirty="0" smtClean="0"/>
              <a:t>protocols are followed</a:t>
            </a:r>
            <a:endParaRPr lang="en-US" dirty="0"/>
          </a:p>
          <a:p>
            <a:r>
              <a:rPr lang="en-US" dirty="0" smtClean="0"/>
              <a:t>Provide feedback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Dept. of Physics, TA Training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13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t="12329" b="12407"/>
          <a:stretch/>
        </p:blipFill>
        <p:spPr>
          <a:xfrm>
            <a:off x="6345123" y="579119"/>
            <a:ext cx="2267861" cy="17068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7334" y="4896894"/>
            <a:ext cx="5379361" cy="92333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Tip</a:t>
            </a:r>
            <a:r>
              <a:rPr lang="en-US" dirty="0" smtClean="0"/>
              <a:t>: investigating instrument problems can open up opportunities (“</a:t>
            </a:r>
            <a:r>
              <a:rPr lang="en-US" smtClean="0"/>
              <a:t>teachable moments”) </a:t>
            </a:r>
            <a:r>
              <a:rPr lang="en-US" dirty="0" smtClean="0"/>
              <a:t>for learning.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3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299514"/>
            <a:ext cx="3550920" cy="1524000"/>
          </a:xfrm>
        </p:spPr>
        <p:txBody>
          <a:bodyPr/>
          <a:lstStyle/>
          <a:p>
            <a:r>
              <a:rPr lang="en-US" dirty="0" smtClean="0"/>
              <a:t>Practicals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14022"/>
            <a:ext cx="6554867" cy="2412258"/>
          </a:xfrm>
        </p:spPr>
        <p:txBody>
          <a:bodyPr>
            <a:normAutofit/>
          </a:bodyPr>
          <a:lstStyle/>
          <a:p>
            <a:r>
              <a:rPr lang="en-US" dirty="0" smtClean="0"/>
              <a:t>A mix of a tutorial and a lab</a:t>
            </a:r>
          </a:p>
          <a:p>
            <a:r>
              <a:rPr lang="en-US" dirty="0" smtClean="0"/>
              <a:t>Students learn theoretical concepts and experimental skills through hands-on activities</a:t>
            </a:r>
          </a:p>
          <a:p>
            <a:r>
              <a:rPr lang="en-US" dirty="0" smtClean="0"/>
              <a:t>Research shows students learn more effectively through participation</a:t>
            </a:r>
          </a:p>
          <a:p>
            <a:r>
              <a:rPr lang="en-US" dirty="0" smtClean="0"/>
              <a:t>Work in small groups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14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46700" y="299514"/>
            <a:ext cx="3175000" cy="190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9460" y="5026074"/>
            <a:ext cx="5869940" cy="646331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“Tell me and I forget. Show me and I remember. Involve me and I understand." </a:t>
            </a:r>
            <a:r>
              <a:rPr lang="en-US" i="1" dirty="0"/>
              <a:t>- various attributions</a:t>
            </a:r>
          </a:p>
        </p:txBody>
      </p:sp>
    </p:spTree>
    <p:extLst>
      <p:ext uri="{BB962C8B-B14F-4D97-AF65-F5344CB8AC3E}">
        <p14:creationId xmlns:p14="http://schemas.microsoft.com/office/powerpoint/2010/main" val="23712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One-on-one tutoring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320" y="1539240"/>
            <a:ext cx="6554867" cy="3264772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Office hours</a:t>
            </a:r>
            <a:r>
              <a:rPr lang="en-US" dirty="0" smtClean="0"/>
              <a:t>: for students to drop by and ask questions</a:t>
            </a:r>
          </a:p>
          <a:p>
            <a:pPr lvl="1"/>
            <a:r>
              <a:rPr lang="en-US" dirty="0" smtClean="0"/>
              <a:t>Or they can make an appointment</a:t>
            </a:r>
          </a:p>
          <a:p>
            <a:r>
              <a:rPr lang="en-US" b="1" dirty="0" smtClean="0"/>
              <a:t>Challenge</a:t>
            </a:r>
            <a:r>
              <a:rPr lang="en-US" dirty="0" smtClean="0"/>
              <a:t>: how to start helping when a student doesn’t arrive with specific questions. </a:t>
            </a:r>
          </a:p>
          <a:p>
            <a:pPr lvl="1"/>
            <a:r>
              <a:rPr lang="en-US" dirty="0" smtClean="0"/>
              <a:t>Try to narrow down goals for a meeting to one or two key topics to cover. </a:t>
            </a:r>
          </a:p>
          <a:p>
            <a:pPr lvl="1"/>
            <a:r>
              <a:rPr lang="en-US" dirty="0" smtClean="0"/>
              <a:t>Suggest strategies for studying &amp; follow-up actions</a:t>
            </a:r>
          </a:p>
          <a:p>
            <a:r>
              <a:rPr lang="en-US" dirty="0"/>
              <a:t>You can’t charge </a:t>
            </a:r>
            <a:r>
              <a:rPr lang="en-US" dirty="0" smtClean="0"/>
              <a:t>students for private tutoring </a:t>
            </a:r>
            <a:r>
              <a:rPr lang="en-US" dirty="0"/>
              <a:t>in the course you are a TA in for extra </a:t>
            </a:r>
            <a:r>
              <a:rPr lang="en-US" dirty="0" smtClean="0"/>
              <a:t>tutoring (conflict of interest, unethical)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15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1551044" y="5026074"/>
            <a:ext cx="5869940" cy="92333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There 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are plenty of under-used opportunities for students to get help</a:t>
            </a:r>
            <a:r>
              <a:rPr lang="en-US" dirty="0"/>
              <a:t>: TA &amp; Professors’ office hours, Drop-in Centre, writing centers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2201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9514"/>
            <a:ext cx="7061200" cy="1524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DFEB27"/>
                </a:solidFill>
              </a:rPr>
              <a:t>Proactively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Check student understanding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839" y="2164707"/>
            <a:ext cx="4287367" cy="3381898"/>
          </a:xfrm>
        </p:spPr>
        <p:txBody>
          <a:bodyPr>
            <a:normAutofit/>
          </a:bodyPr>
          <a:lstStyle/>
          <a:p>
            <a:r>
              <a:rPr lang="en-US" dirty="0" smtClean="0"/>
              <a:t>Avoid the temptation to think silence &amp; nods indicate students understand. </a:t>
            </a:r>
          </a:p>
          <a:p>
            <a:r>
              <a:rPr lang="en-US" dirty="0" smtClean="0"/>
              <a:t>During </a:t>
            </a:r>
            <a:r>
              <a:rPr lang="en-US" dirty="0" err="1" smtClean="0"/>
              <a:t>practicals</a:t>
            </a:r>
            <a:r>
              <a:rPr lang="en-US" dirty="0" smtClean="0"/>
              <a:t>, engage student groups. Sometimes, students *think* they’re fine when they aren’t. </a:t>
            </a:r>
          </a:p>
          <a:p>
            <a:r>
              <a:rPr lang="en-US" dirty="0" smtClean="0"/>
              <a:t>Don’t be afraid to be nosy!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16</a:t>
            </a:fld>
            <a:endParaRPr lang="en-CA"/>
          </a:p>
        </p:txBody>
      </p:sp>
      <p:pic>
        <p:nvPicPr>
          <p:cNvPr id="1026" name="Picture 2" descr="http://4.bp.blogspot.com/-rdZo_NxkAdM/VRujSlZqF-I/AAAAAAAAD5E/Ke3_H7av858/s1600/knew%2Bwhat%2Bto%2B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8" y="2298980"/>
            <a:ext cx="2754674" cy="309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70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559" y="299514"/>
            <a:ext cx="6554867" cy="1524000"/>
          </a:xfrm>
        </p:spPr>
        <p:txBody>
          <a:bodyPr/>
          <a:lstStyle/>
          <a:p>
            <a:r>
              <a:rPr lang="en-US" b="1" dirty="0" smtClean="0"/>
              <a:t>Will students </a:t>
            </a:r>
            <a:r>
              <a:rPr lang="en-US" b="1" dirty="0" smtClean="0">
                <a:solidFill>
                  <a:srgbClr val="FFFF00"/>
                </a:solidFill>
              </a:rPr>
              <a:t>remember</a:t>
            </a:r>
            <a:r>
              <a:rPr lang="en-US" b="1" dirty="0" smtClean="0"/>
              <a:t>?</a:t>
            </a:r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95" y="1817427"/>
            <a:ext cx="5087994" cy="3767138"/>
          </a:xfrm>
          <a:ln>
            <a:solidFill>
              <a:schemeClr val="bg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692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7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759" y="601033"/>
            <a:ext cx="6554867" cy="1524000"/>
          </a:xfrm>
        </p:spPr>
        <p:txBody>
          <a:bodyPr/>
          <a:lstStyle/>
          <a:p>
            <a:r>
              <a:rPr lang="en-US" b="1" dirty="0" smtClean="0"/>
              <a:t>Physics drop-in Centre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559" y="2401996"/>
            <a:ext cx="6385201" cy="3216278"/>
          </a:xfrm>
          <a:solidFill>
            <a:srgbClr val="70AD47">
              <a:tint val="1000"/>
              <a:alpha val="92000"/>
            </a:srgbClr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Outside MP125B in student lounge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Undergrads can stop by during Drop-In Centre hours and ask questions to a TA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Focused on first-year classes (mostly PHY131)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If an advanced undergrad student drops by hoping for help, and you don’t know the material, that’s OK. 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Encourage students to use it!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33400" y="6248403"/>
            <a:ext cx="1920240" cy="288922"/>
          </a:xfrm>
          <a:solidFill>
            <a:srgbClr val="70AD47">
              <a:tint val="1000"/>
              <a:alpha val="50000"/>
            </a:srgbClr>
          </a:solidFill>
        </p:spPr>
        <p:txBody>
          <a:bodyPr/>
          <a:lstStyle/>
          <a:p>
            <a:r>
              <a:rPr lang="en-CA" dirty="0" smtClean="0">
                <a:solidFill>
                  <a:schemeClr val="bg1"/>
                </a:solidFill>
              </a:rPr>
              <a:t>Dept. of Physics, TA Training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787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Grading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19</a:t>
            </a:fld>
            <a:endParaRPr lang="en-CA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19559" y="3380637"/>
            <a:ext cx="6554867" cy="123444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US" smtClean="0"/>
              <a:t>Marking is more than assessment and formal evaluation: it’s a critical opportunity for feedback that guides learning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439262" y="1084882"/>
            <a:ext cx="4557863" cy="2076772"/>
          </a:xfrm>
        </p:spPr>
        <p:txBody>
          <a:bodyPr>
            <a:normAutofit/>
          </a:bodyPr>
          <a:lstStyle/>
          <a:p>
            <a:r>
              <a:rPr lang="en-US" dirty="0" smtClean="0"/>
              <a:t>Evaluation informs students and TAs what they understand</a:t>
            </a:r>
          </a:p>
          <a:p>
            <a:r>
              <a:rPr lang="en-US" dirty="0" smtClean="0"/>
              <a:t>Keep </a:t>
            </a:r>
            <a:r>
              <a:rPr lang="en-US" dirty="0"/>
              <a:t>a </a:t>
            </a:r>
            <a:r>
              <a:rPr lang="en-US" dirty="0" smtClean="0"/>
              <a:t>personal record </a:t>
            </a:r>
            <a:r>
              <a:rPr lang="en-US" dirty="0"/>
              <a:t>of grades (e.g. in addition to </a:t>
            </a:r>
            <a:r>
              <a:rPr lang="en-US" dirty="0" smtClean="0"/>
              <a:t>Blackboard – never too safe!)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04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7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566" y="220892"/>
            <a:ext cx="6554867" cy="800188"/>
          </a:xfrm>
        </p:spPr>
        <p:txBody>
          <a:bodyPr/>
          <a:lstStyle/>
          <a:p>
            <a:pPr algn="ctr"/>
            <a:r>
              <a:rPr lang="en-CA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CA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9862" y="2408695"/>
            <a:ext cx="4684273" cy="2172152"/>
          </a:xfrm>
          <a:solidFill>
            <a:schemeClr val="tx1">
              <a:alpha val="78000"/>
            </a:schemeClr>
          </a:solidFill>
          <a:ln>
            <a:solidFill>
              <a:srgbClr val="5A96EE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CA" sz="2400" b="1" dirty="0" smtClean="0">
                <a:solidFill>
                  <a:schemeClr val="bg1"/>
                </a:solidFill>
              </a:rPr>
              <a:t>The role of a TA</a:t>
            </a:r>
          </a:p>
          <a:p>
            <a:pPr marL="0" indent="0" algn="ctr">
              <a:buNone/>
            </a:pPr>
            <a:r>
              <a:rPr lang="en-CA" sz="2400" b="1" dirty="0" smtClean="0">
                <a:solidFill>
                  <a:schemeClr val="bg1"/>
                </a:solidFill>
              </a:rPr>
              <a:t>University policies</a:t>
            </a:r>
          </a:p>
          <a:p>
            <a:pPr marL="0" indent="0" algn="ctr">
              <a:buNone/>
            </a:pPr>
            <a:r>
              <a:rPr lang="en-CA" sz="2400" b="1" dirty="0" smtClean="0">
                <a:solidFill>
                  <a:schemeClr val="bg1"/>
                </a:solidFill>
              </a:rPr>
              <a:t>Grading</a:t>
            </a:r>
          </a:p>
          <a:p>
            <a:pPr marL="0" indent="0" algn="ctr">
              <a:buNone/>
            </a:pPr>
            <a:r>
              <a:rPr lang="en-CA" sz="2400" b="1" dirty="0">
                <a:solidFill>
                  <a:schemeClr val="bg1"/>
                </a:solidFill>
              </a:rPr>
              <a:t>How to engage </a:t>
            </a:r>
            <a:r>
              <a:rPr lang="en-CA" sz="2400" b="1" dirty="0" smtClean="0">
                <a:solidFill>
                  <a:schemeClr val="bg1"/>
                </a:solidFill>
              </a:rPr>
              <a:t>students</a:t>
            </a:r>
          </a:p>
          <a:p>
            <a:pPr marL="0" indent="0" algn="ctr">
              <a:buNone/>
            </a:pPr>
            <a:r>
              <a:rPr lang="en-CA" sz="2400" b="1" dirty="0" smtClean="0">
                <a:solidFill>
                  <a:schemeClr val="bg1"/>
                </a:solidFill>
              </a:rPr>
              <a:t>Support &amp; Resources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chemeClr val="bg1"/>
                </a:solidFill>
              </a:rPr>
              <a:t>Dept. of Physics, TA Training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>
                <a:solidFill>
                  <a:schemeClr val="bg1"/>
                </a:solidFill>
              </a:rPr>
              <a:pPr/>
              <a:t>2</a:t>
            </a:fld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4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479" y="590022"/>
            <a:ext cx="6554867" cy="1524000"/>
          </a:xfrm>
        </p:spPr>
        <p:txBody>
          <a:bodyPr/>
          <a:lstStyle/>
          <a:p>
            <a:r>
              <a:rPr lang="en-US" smtClean="0"/>
              <a:t>Later, we will do a marking activity!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20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6615" y="2474710"/>
            <a:ext cx="6377811" cy="276371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42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Blackboard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120" y="2372849"/>
            <a:ext cx="6128147" cy="38755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 tool for communication </a:t>
            </a:r>
            <a:r>
              <a:rPr lang="en-US" b="1" dirty="0"/>
              <a:t>between instructors, teaching assistants and students </a:t>
            </a:r>
          </a:p>
          <a:p>
            <a:r>
              <a:rPr lang="en-US" dirty="0" smtClean="0"/>
              <a:t>Send emails to groups of students</a:t>
            </a:r>
          </a:p>
          <a:p>
            <a:r>
              <a:rPr lang="en-US" dirty="0" smtClean="0"/>
              <a:t>Course </a:t>
            </a:r>
            <a:r>
              <a:rPr lang="en-US" dirty="0"/>
              <a:t>announcements </a:t>
            </a:r>
            <a:r>
              <a:rPr lang="en-US" dirty="0" smtClean="0"/>
              <a:t>are posted</a:t>
            </a:r>
          </a:p>
          <a:p>
            <a:r>
              <a:rPr lang="en-US" dirty="0" smtClean="0"/>
              <a:t>Online </a:t>
            </a:r>
            <a:r>
              <a:rPr lang="en-US" dirty="0"/>
              <a:t>discussion board </a:t>
            </a:r>
          </a:p>
          <a:p>
            <a:r>
              <a:rPr lang="en-US" dirty="0" smtClean="0"/>
              <a:t>Access </a:t>
            </a:r>
            <a:r>
              <a:rPr lang="en-US" dirty="0"/>
              <a:t>to uploaded course documents </a:t>
            </a:r>
            <a:endParaRPr lang="en-US" dirty="0" smtClean="0"/>
          </a:p>
          <a:p>
            <a:r>
              <a:rPr lang="en-US" dirty="0" smtClean="0"/>
              <a:t>Grade </a:t>
            </a:r>
            <a:r>
              <a:rPr lang="en-US" dirty="0"/>
              <a:t>book recording and tabulation </a:t>
            </a:r>
            <a:endParaRPr lang="en-US" dirty="0" smtClean="0"/>
          </a:p>
          <a:p>
            <a:r>
              <a:rPr lang="en-US" dirty="0" smtClean="0"/>
              <a:t>Online </a:t>
            </a:r>
            <a:r>
              <a:rPr lang="en-US" dirty="0"/>
              <a:t>testing and assignment submission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21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507" y="378976"/>
            <a:ext cx="3688080" cy="181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72552"/>
            <a:ext cx="3550920" cy="1069407"/>
          </a:xfrm>
        </p:spPr>
        <p:txBody>
          <a:bodyPr/>
          <a:lstStyle/>
          <a:p>
            <a:r>
              <a:rPr lang="en-US" b="1" dirty="0" smtClean="0"/>
              <a:t>preparation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1560" y="1952787"/>
            <a:ext cx="7178040" cy="286253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Give thought to each session: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What should students specifically learn?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Where might students have difficulty?</a:t>
            </a:r>
          </a:p>
          <a:p>
            <a:pPr marL="0" indent="0">
              <a:buNone/>
            </a:pPr>
            <a:r>
              <a:rPr lang="en-US" dirty="0" smtClean="0"/>
              <a:t>		How will you help students build understanding?</a:t>
            </a:r>
          </a:p>
          <a:p>
            <a:r>
              <a:rPr lang="en-US" dirty="0" smtClean="0"/>
              <a:t>Labs and practicals challenge students in both theoretical knowledge and experimental skills:  </a:t>
            </a:r>
            <a:r>
              <a:rPr lang="en-US" dirty="0" smtClean="0">
                <a:solidFill>
                  <a:srgbClr val="FFFF00"/>
                </a:solidFill>
              </a:rPr>
              <a:t>perform experiments yourself before guiding students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22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4389120" y="44559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charset="0"/>
              </a:rPr>
              <a:t>“Before 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anything else, preparation is the key to success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</a:rPr>
              <a:t>.” 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Arial" charset="0"/>
              </a:rPr>
              <a:t>– Alexander Graham Bell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33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Find a way to plan lessons that works for you</a:t>
            </a:r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465" y="2678727"/>
            <a:ext cx="5503222" cy="306356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Dept. of Physics, TA Training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23</a:t>
            </a:fld>
            <a:endParaRPr lang="en-CA"/>
          </a:p>
        </p:txBody>
      </p:sp>
      <p:sp>
        <p:nvSpPr>
          <p:cNvPr id="7" name="TextBox 6"/>
          <p:cNvSpPr txBox="1"/>
          <p:nvPr/>
        </p:nvSpPr>
        <p:spPr>
          <a:xfrm>
            <a:off x="1438513" y="1797210"/>
            <a:ext cx="6409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It doesn’t </a:t>
            </a:r>
            <a:r>
              <a:rPr lang="en-US" sz="2000" dirty="0">
                <a:solidFill>
                  <a:srgbClr val="FFFF00"/>
                </a:solidFill>
              </a:rPr>
              <a:t>need to be a formal and detailed </a:t>
            </a:r>
            <a:r>
              <a:rPr lang="en-US" sz="2000" dirty="0" smtClean="0">
                <a:solidFill>
                  <a:srgbClr val="FFFF00"/>
                </a:solidFill>
              </a:rPr>
              <a:t>document, but it should be something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7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Your first class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5881" y="1706880"/>
            <a:ext cx="5379720" cy="3702372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Arrive early &amp; check room for any complications </a:t>
            </a:r>
            <a:endParaRPr lang="en-US" dirty="0"/>
          </a:p>
          <a:p>
            <a:r>
              <a:rPr lang="en-US" dirty="0" smtClean="0"/>
              <a:t>Write your </a:t>
            </a:r>
            <a:r>
              <a:rPr lang="en-US" dirty="0"/>
              <a:t>contact information </a:t>
            </a:r>
            <a:r>
              <a:rPr lang="en-US" dirty="0" smtClean="0"/>
              <a:t>on the board/slide</a:t>
            </a:r>
            <a:endParaRPr lang="en-US" dirty="0"/>
          </a:p>
          <a:p>
            <a:r>
              <a:rPr lang="en-US" dirty="0" smtClean="0"/>
              <a:t>Introduce yourself</a:t>
            </a:r>
            <a:endParaRPr lang="en-US" dirty="0"/>
          </a:p>
          <a:p>
            <a:r>
              <a:rPr lang="en-US" dirty="0" smtClean="0"/>
              <a:t>Use </a:t>
            </a:r>
            <a:r>
              <a:rPr lang="en-US" dirty="0"/>
              <a:t>an </a:t>
            </a:r>
            <a:r>
              <a:rPr lang="en-US" dirty="0" smtClean="0"/>
              <a:t>icebreaker to get students talking to you and each other </a:t>
            </a:r>
          </a:p>
          <a:p>
            <a:r>
              <a:rPr lang="en-US" dirty="0" smtClean="0"/>
              <a:t>Explain how the sessions will run</a:t>
            </a:r>
          </a:p>
          <a:p>
            <a:r>
              <a:rPr lang="en-US" dirty="0" smtClean="0"/>
              <a:t>Leave </a:t>
            </a:r>
            <a:r>
              <a:rPr lang="en-US" dirty="0"/>
              <a:t>time for questions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722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set expectations </a:t>
            </a:r>
            <a:br>
              <a:rPr lang="en-CA" dirty="0" smtClean="0"/>
            </a:br>
            <a:r>
              <a:rPr lang="en-CA" dirty="0" smtClean="0"/>
              <a:t>on </a:t>
            </a:r>
            <a:r>
              <a:rPr lang="en-CA" dirty="0" smtClean="0">
                <a:solidFill>
                  <a:srgbClr val="FFFF00"/>
                </a:solidFill>
              </a:rPr>
              <a:t>the first day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280" y="2114022"/>
            <a:ext cx="6598920" cy="3464456"/>
          </a:xfrm>
          <a:ln w="19050"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en-CA" dirty="0" smtClean="0"/>
              <a:t>Be clear about how students should communicate with you: email? In person? Blackboard?</a:t>
            </a:r>
          </a:p>
          <a:p>
            <a:r>
              <a:rPr lang="en-CA" dirty="0" smtClean="0"/>
              <a:t>How long it will take you to respond. </a:t>
            </a:r>
          </a:p>
          <a:p>
            <a:r>
              <a:rPr lang="en-CA" dirty="0"/>
              <a:t>How students submit work</a:t>
            </a:r>
            <a:r>
              <a:rPr lang="en-CA" dirty="0" smtClean="0"/>
              <a:t>.</a:t>
            </a:r>
          </a:p>
          <a:p>
            <a:r>
              <a:rPr lang="en-CA" dirty="0" smtClean="0"/>
              <a:t>Explain the reasons for how you do things…</a:t>
            </a:r>
          </a:p>
          <a:p>
            <a:pPr marL="0" indent="0">
              <a:buNone/>
            </a:pPr>
            <a:r>
              <a:rPr lang="en-CA" dirty="0" smtClean="0"/>
              <a:t>“I do not respond to emails the night before a mid-term because…”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482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070" y="466090"/>
            <a:ext cx="7261860" cy="163449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Setting policies </a:t>
            </a:r>
            <a:br>
              <a:rPr lang="en-US" b="1" dirty="0" smtClean="0"/>
            </a:br>
            <a:r>
              <a:rPr lang="en-US" b="1" i="1" dirty="0" smtClean="0"/>
              <a:t>during the first class </a:t>
            </a:r>
            <a:br>
              <a:rPr lang="en-US" b="1" i="1" dirty="0" smtClean="0"/>
            </a:br>
            <a:r>
              <a:rPr lang="en-US" b="1" dirty="0" smtClean="0"/>
              <a:t>will help </a:t>
            </a:r>
            <a:r>
              <a:rPr lang="en-US" b="1" u="sng" dirty="0" smtClean="0"/>
              <a:t>save time &amp; confusion</a:t>
            </a:r>
            <a:r>
              <a:rPr lang="en-US" b="1" dirty="0" smtClean="0"/>
              <a:t> throughout the semester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26</a:t>
            </a:fld>
            <a:endParaRPr lang="en-CA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3981" y="2363559"/>
            <a:ext cx="5576037" cy="333632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3915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Part two: University policies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48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TA policies: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30680"/>
            <a:ext cx="8351520" cy="3474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Code of </a:t>
            </a:r>
            <a:r>
              <a:rPr lang="en-US" b="1" dirty="0" err="1"/>
              <a:t>Behaviour</a:t>
            </a:r>
            <a:r>
              <a:rPr lang="en-US" b="1" dirty="0"/>
              <a:t> on Academic Matters </a:t>
            </a:r>
          </a:p>
          <a:p>
            <a:r>
              <a:rPr lang="en-US" sz="1800" dirty="0"/>
              <a:t>http://</a:t>
            </a:r>
            <a:r>
              <a:rPr lang="en-US" sz="1800" dirty="0" err="1"/>
              <a:t>www.governingcouncil.utoronto.ca</a:t>
            </a:r>
            <a:r>
              <a:rPr lang="en-US" sz="1800" dirty="0"/>
              <a:t>/policies/</a:t>
            </a:r>
            <a:r>
              <a:rPr lang="en-US" sz="1800" dirty="0" err="1"/>
              <a:t>behaveac.htm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b="1" dirty="0" smtClean="0"/>
              <a:t>Code </a:t>
            </a:r>
            <a:r>
              <a:rPr lang="en-US" b="1" dirty="0"/>
              <a:t>of Student Conduct </a:t>
            </a:r>
          </a:p>
          <a:p>
            <a:r>
              <a:rPr lang="en-US" sz="1800" dirty="0"/>
              <a:t>http://</a:t>
            </a:r>
            <a:r>
              <a:rPr lang="en-US" sz="1800" dirty="0" err="1"/>
              <a:t>www.governingcouncil.utoronto.ca</a:t>
            </a:r>
            <a:r>
              <a:rPr lang="en-US" sz="1800" dirty="0"/>
              <a:t>/Asset4733.aspx?method=1 </a:t>
            </a:r>
          </a:p>
          <a:p>
            <a:pPr marL="0" indent="0">
              <a:buNone/>
            </a:pPr>
            <a:r>
              <a:rPr lang="en-US" b="1" dirty="0" smtClean="0"/>
              <a:t>Freedom </a:t>
            </a:r>
            <a:r>
              <a:rPr lang="en-US" b="1" dirty="0"/>
              <a:t>of Information and Protection of Privacy </a:t>
            </a:r>
          </a:p>
          <a:p>
            <a:r>
              <a:rPr lang="en-US" sz="1800" dirty="0"/>
              <a:t>http://</a:t>
            </a:r>
            <a:r>
              <a:rPr lang="en-US" sz="1800" dirty="0" err="1"/>
              <a:t>www.provost.utoronto.ca</a:t>
            </a:r>
            <a:r>
              <a:rPr lang="en-US" sz="1800" dirty="0"/>
              <a:t>/policy/</a:t>
            </a:r>
            <a:r>
              <a:rPr lang="en-US" sz="1800" dirty="0" err="1"/>
              <a:t>fippa.htm</a:t>
            </a:r>
            <a:r>
              <a:rPr lang="en-US" sz="1800" dirty="0"/>
              <a:t> </a:t>
            </a:r>
            <a:endParaRPr lang="en-US" sz="1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505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Areas of responsibility	</a:t>
            </a:r>
            <a:endParaRPr lang="en-CA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5699531"/>
              </p:ext>
            </p:extLst>
          </p:nvPr>
        </p:nvGraphicFramePr>
        <p:xfrm>
          <a:off x="1099457" y="1823514"/>
          <a:ext cx="6554788" cy="3767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907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917886"/>
            <a:ext cx="9144000" cy="762000"/>
          </a:xfrm>
        </p:spPr>
        <p:txBody>
          <a:bodyPr/>
          <a:lstStyle/>
          <a:p>
            <a:pPr algn="ctr"/>
            <a:r>
              <a:rPr lang="en-US" dirty="0" err="1" smtClean="0"/>
              <a:t>INtroductions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533400" y="2451225"/>
            <a:ext cx="3716866" cy="609600"/>
          </a:xfrm>
        </p:spPr>
        <p:txBody>
          <a:bodyPr/>
          <a:lstStyle/>
          <a:p>
            <a:r>
              <a:rPr lang="en-US" dirty="0" smtClean="0"/>
              <a:t>Dan </a:t>
            </a:r>
            <a:r>
              <a:rPr lang="en-US" dirty="0" err="1" smtClean="0"/>
              <a:t>WEaver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85853" y="3363649"/>
            <a:ext cx="4093014" cy="232371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Ph.D. candidate,               Prof. Strong’s research group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TA in the Dept. of Physics since 2011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B.Ed. (OISE), Ontario College of Teachers certified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89951" y="2467928"/>
            <a:ext cx="3764051" cy="576262"/>
          </a:xfrm>
        </p:spPr>
        <p:txBody>
          <a:bodyPr/>
          <a:lstStyle/>
          <a:p>
            <a:r>
              <a:rPr lang="en-US" dirty="0" smtClean="0"/>
              <a:t>Stephen Foster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689951" y="3362413"/>
            <a:ext cx="4094180" cy="234190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Ph.D. candidate,               Prof. John’s research group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TA in the Dept. of Physics since 2010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3</a:t>
            </a:fld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1" y="717053"/>
            <a:ext cx="2181132" cy="15294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7" r="27446" b="32537"/>
          <a:stretch/>
        </p:blipFill>
        <p:spPr>
          <a:xfrm>
            <a:off x="6845204" y="678747"/>
            <a:ext cx="1466281" cy="177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Respecting confidentiality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30</a:t>
            </a:fld>
            <a:endParaRPr lang="en-CA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29640" y="1534902"/>
            <a:ext cx="6554867" cy="3767670"/>
          </a:xfrm>
        </p:spPr>
        <p:txBody>
          <a:bodyPr/>
          <a:lstStyle/>
          <a:p>
            <a:r>
              <a:rPr lang="en-CA" dirty="0" smtClean="0"/>
              <a:t>You have access to sensitive information</a:t>
            </a:r>
          </a:p>
          <a:p>
            <a:r>
              <a:rPr lang="en-CA" dirty="0" smtClean="0">
                <a:solidFill>
                  <a:srgbClr val="FFFF00"/>
                </a:solidFill>
              </a:rPr>
              <a:t>As an education professional, you are trusted </a:t>
            </a:r>
            <a:r>
              <a:rPr lang="en-CA" dirty="0" smtClean="0"/>
              <a:t>to keep student information confidential</a:t>
            </a:r>
          </a:p>
          <a:p>
            <a:r>
              <a:rPr lang="en-CA" dirty="0" smtClean="0"/>
              <a:t>Avoid putting grades on front page where it is easy for others to see</a:t>
            </a:r>
          </a:p>
          <a:p>
            <a:r>
              <a:rPr lang="en-CA" dirty="0" smtClean="0"/>
              <a:t>Don’t identify individual students when discussing challenges or strategies with others (for example, when discussing mistakes in assignments in front of a classroom)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8494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Safeguarding the learning environment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86808"/>
            <a:ext cx="6554867" cy="418104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u="sng" dirty="0"/>
              <a:t>Policies: </a:t>
            </a:r>
          </a:p>
          <a:p>
            <a:r>
              <a:rPr lang="en-US" dirty="0" smtClean="0"/>
              <a:t>Code </a:t>
            </a:r>
            <a:r>
              <a:rPr lang="en-US" dirty="0"/>
              <a:t>of Student Conduct </a:t>
            </a:r>
          </a:p>
          <a:p>
            <a:r>
              <a:rPr lang="en-US" dirty="0" smtClean="0"/>
              <a:t>Ontario </a:t>
            </a:r>
            <a:r>
              <a:rPr lang="en-US" dirty="0"/>
              <a:t>Human Rights Code </a:t>
            </a:r>
          </a:p>
          <a:p>
            <a:r>
              <a:rPr lang="en-US" dirty="0" smtClean="0"/>
              <a:t>Policy on Sexual Harassment </a:t>
            </a:r>
            <a:endParaRPr lang="en-US" dirty="0"/>
          </a:p>
          <a:p>
            <a:r>
              <a:rPr lang="en-US" dirty="0" smtClean="0"/>
              <a:t>Policy on Appropriate Use of Information </a:t>
            </a:r>
            <a:r>
              <a:rPr lang="en-US" dirty="0"/>
              <a:t>Technology </a:t>
            </a:r>
          </a:p>
          <a:p>
            <a:r>
              <a:rPr lang="en-US" dirty="0" smtClean="0"/>
              <a:t>Accessibility </a:t>
            </a:r>
            <a:r>
              <a:rPr lang="en-US" dirty="0"/>
              <a:t>for Ontarians with Disabilities Act </a:t>
            </a:r>
          </a:p>
          <a:p>
            <a:pPr marL="0" indent="0">
              <a:buNone/>
            </a:pPr>
            <a:r>
              <a:rPr lang="en-US" b="1" u="sng" dirty="0"/>
              <a:t>W</a:t>
            </a:r>
            <a:r>
              <a:rPr lang="en-US" b="1" u="sng" dirty="0" smtClean="0"/>
              <a:t>here </a:t>
            </a:r>
            <a:r>
              <a:rPr lang="en-US" b="1" u="sng" dirty="0"/>
              <a:t>to go and what to do: </a:t>
            </a:r>
          </a:p>
          <a:p>
            <a:r>
              <a:rPr lang="en-US" dirty="0" smtClean="0"/>
              <a:t>Campus </a:t>
            </a:r>
            <a:r>
              <a:rPr lang="en-US" dirty="0"/>
              <a:t>police: (416) 978-2222 </a:t>
            </a:r>
          </a:p>
          <a:p>
            <a:r>
              <a:rPr lang="en-US" dirty="0" smtClean="0"/>
              <a:t>Student </a:t>
            </a:r>
            <a:r>
              <a:rPr lang="en-US" dirty="0"/>
              <a:t>crisis response: (416) 946-7111 </a:t>
            </a:r>
          </a:p>
          <a:p>
            <a:r>
              <a:rPr lang="en-US" dirty="0" smtClean="0"/>
              <a:t>Equity offices on campus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Community Safety; Anti-racism and Cultural Diversity; Sexual and Gender Diversity; Sexual Harassment Office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84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8587"/>
            <a:ext cx="6554867" cy="1150461"/>
          </a:xfrm>
        </p:spPr>
        <p:txBody>
          <a:bodyPr/>
          <a:lstStyle/>
          <a:p>
            <a:r>
              <a:rPr lang="en-US" b="1" dirty="0" smtClean="0"/>
              <a:t>Academic integrity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79154" y="1510581"/>
            <a:ext cx="3309316" cy="3084567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Intellectual </a:t>
            </a:r>
            <a:r>
              <a:rPr lang="en-US" b="1" dirty="0">
                <a:solidFill>
                  <a:schemeClr val="tx1"/>
                </a:solidFill>
              </a:rPr>
              <a:t>honesty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Appropriate </a:t>
            </a:r>
            <a:r>
              <a:rPr lang="en-US" dirty="0">
                <a:solidFill>
                  <a:schemeClr val="tx1"/>
                </a:solidFill>
              </a:rPr>
              <a:t>use of information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Accurate </a:t>
            </a:r>
            <a:r>
              <a:rPr lang="en-US" dirty="0">
                <a:solidFill>
                  <a:schemeClr val="tx1"/>
                </a:solidFill>
              </a:rPr>
              <a:t>citation and referencing </a:t>
            </a:r>
            <a:r>
              <a:rPr lang="en-US" dirty="0" smtClean="0">
                <a:solidFill>
                  <a:schemeClr val="tx1"/>
                </a:solidFill>
              </a:rPr>
              <a:t>(a problem for essay-type questions)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Awareness </a:t>
            </a:r>
            <a:r>
              <a:rPr lang="en-US" dirty="0">
                <a:solidFill>
                  <a:schemeClr val="tx1"/>
                </a:solidFill>
              </a:rPr>
              <a:t>of and adherence to strict academic principles and values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979667" y="654719"/>
            <a:ext cx="2794759" cy="576262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violations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5103493" y="1519048"/>
            <a:ext cx="3049908" cy="3149600"/>
          </a:xfrm>
          <a:ln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Plagiarism</a:t>
            </a:r>
          </a:p>
          <a:p>
            <a:r>
              <a:rPr lang="en-US" dirty="0">
                <a:solidFill>
                  <a:schemeClr val="tx1"/>
                </a:solidFill>
              </a:rPr>
              <a:t>Impersonation</a:t>
            </a:r>
          </a:p>
          <a:p>
            <a:r>
              <a:rPr lang="en-US" dirty="0">
                <a:solidFill>
                  <a:schemeClr val="tx1"/>
                </a:solidFill>
              </a:rPr>
              <a:t>Copying</a:t>
            </a:r>
          </a:p>
          <a:p>
            <a:r>
              <a:rPr lang="en-US" dirty="0">
                <a:solidFill>
                  <a:schemeClr val="tx1"/>
                </a:solidFill>
              </a:rPr>
              <a:t>Cheating</a:t>
            </a:r>
          </a:p>
          <a:p>
            <a:r>
              <a:rPr lang="en-US" dirty="0">
                <a:solidFill>
                  <a:schemeClr val="tx1"/>
                </a:solidFill>
              </a:rPr>
              <a:t>Purchased essays</a:t>
            </a:r>
          </a:p>
          <a:p>
            <a:r>
              <a:rPr lang="en-US" dirty="0">
                <a:solidFill>
                  <a:schemeClr val="tx1"/>
                </a:solidFill>
              </a:rPr>
              <a:t>Reusing materials from other courses</a:t>
            </a:r>
          </a:p>
          <a:p>
            <a:r>
              <a:rPr lang="en-US" dirty="0">
                <a:solidFill>
                  <a:schemeClr val="tx1"/>
                </a:solidFill>
              </a:rPr>
              <a:t>Misuse of digital sources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32</a:t>
            </a:fld>
            <a:endParaRPr lang="en-CA"/>
          </a:p>
        </p:txBody>
      </p:sp>
      <p:sp>
        <p:nvSpPr>
          <p:cNvPr id="10" name="TextBox 9"/>
          <p:cNvSpPr txBox="1"/>
          <p:nvPr/>
        </p:nvSpPr>
        <p:spPr>
          <a:xfrm>
            <a:off x="448757" y="5232081"/>
            <a:ext cx="5769163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www.utoronto.ca</a:t>
            </a:r>
            <a:r>
              <a:rPr lang="en-US" b="1" dirty="0"/>
              <a:t>/</a:t>
            </a:r>
            <a:r>
              <a:rPr lang="en-US" b="1" dirty="0" err="1"/>
              <a:t>academicintegrity</a:t>
            </a:r>
            <a:r>
              <a:rPr lang="en-US" b="1" dirty="0"/>
              <a:t> </a:t>
            </a:r>
          </a:p>
          <a:p>
            <a:r>
              <a:rPr lang="en-US" dirty="0" smtClean="0"/>
              <a:t>www.writing.utoronto.ca/advice/using-sources</a:t>
            </a:r>
          </a:p>
          <a:p>
            <a:r>
              <a:rPr lang="en-US" b="1" dirty="0" smtClean="0"/>
              <a:t>/</a:t>
            </a:r>
            <a:r>
              <a:rPr lang="en-US" b="1" dirty="0"/>
              <a:t>how-not-to- plagiarize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4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uiExpan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4768"/>
            <a:ext cx="6554867" cy="1524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academic integrity </a:t>
            </a:r>
            <a:r>
              <a:rPr lang="en-US" cap="none" dirty="0" smtClean="0"/>
              <a:t>(cheating)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1903"/>
            <a:ext cx="6186055" cy="376767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Do </a:t>
            </a:r>
            <a:r>
              <a:rPr lang="en-US" b="1" dirty="0"/>
              <a:t>not take action </a:t>
            </a:r>
            <a:r>
              <a:rPr lang="en-US" b="1" dirty="0" smtClean="0"/>
              <a:t>independently</a:t>
            </a:r>
          </a:p>
          <a:p>
            <a:r>
              <a:rPr lang="en-US" b="1" dirty="0" smtClean="0">
                <a:solidFill>
                  <a:srgbClr val="DFEB27"/>
                </a:solidFill>
              </a:rPr>
              <a:t>Do </a:t>
            </a:r>
            <a:r>
              <a:rPr lang="en-US" b="1" dirty="0">
                <a:solidFill>
                  <a:srgbClr val="DFEB27"/>
                </a:solidFill>
              </a:rPr>
              <a:t>not </a:t>
            </a:r>
            <a:r>
              <a:rPr lang="en-US" b="1" dirty="0" smtClean="0">
                <a:solidFill>
                  <a:srgbClr val="DFEB27"/>
                </a:solidFill>
              </a:rPr>
              <a:t>tell the </a:t>
            </a:r>
            <a:r>
              <a:rPr lang="en-US" b="1" dirty="0">
                <a:solidFill>
                  <a:srgbClr val="DFEB27"/>
                </a:solidFill>
              </a:rPr>
              <a:t>student </a:t>
            </a:r>
            <a:r>
              <a:rPr lang="en-US" b="1" dirty="0" smtClean="0">
                <a:solidFill>
                  <a:srgbClr val="DFEB27"/>
                </a:solidFill>
              </a:rPr>
              <a:t>you suspect </a:t>
            </a:r>
            <a:r>
              <a:rPr lang="en-US" b="1" dirty="0">
                <a:solidFill>
                  <a:srgbClr val="DFEB27"/>
                </a:solidFill>
              </a:rPr>
              <a:t>plagiarism </a:t>
            </a:r>
            <a:r>
              <a:rPr lang="en-US" b="1" dirty="0" smtClean="0">
                <a:solidFill>
                  <a:srgbClr val="DFEB27"/>
                </a:solidFill>
              </a:rPr>
              <a:t> </a:t>
            </a:r>
            <a:endParaRPr lang="en-US" b="1" dirty="0">
              <a:solidFill>
                <a:srgbClr val="DFEB27"/>
              </a:solidFill>
            </a:endParaRPr>
          </a:p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Do 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not return any papers </a:t>
            </a:r>
            <a:endParaRPr lang="en-US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/>
              <a:t>Stop marking once you realize there might be an academic offense</a:t>
            </a:r>
            <a:endParaRPr lang="en-US" dirty="0"/>
          </a:p>
          <a:p>
            <a:r>
              <a:rPr lang="en-US" dirty="0" smtClean="0"/>
              <a:t>Refer </a:t>
            </a:r>
            <a:r>
              <a:rPr lang="en-US" dirty="0"/>
              <a:t>the problem to the instructor, who </a:t>
            </a:r>
            <a:r>
              <a:rPr lang="en-US" dirty="0" smtClean="0"/>
              <a:t>will follow U of T protocols </a:t>
            </a:r>
            <a:endParaRPr lang="en-US" dirty="0"/>
          </a:p>
          <a:p>
            <a:r>
              <a:rPr lang="en-US" dirty="0" smtClean="0"/>
              <a:t>Assist </a:t>
            </a:r>
            <a:r>
              <a:rPr lang="en-US" dirty="0"/>
              <a:t>the instructor by investigating if </a:t>
            </a:r>
            <a:r>
              <a:rPr lang="en-US" dirty="0" smtClean="0"/>
              <a:t>asked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It </a:t>
            </a:r>
            <a:r>
              <a:rPr lang="en-US" b="1" dirty="0"/>
              <a:t>is an academic offence to not report </a:t>
            </a:r>
            <a:r>
              <a:rPr lang="en-US" b="1" dirty="0" smtClean="0"/>
              <a:t>cheating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33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3662" y="914625"/>
            <a:ext cx="2505941" cy="134465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7533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33400" y="802434"/>
            <a:ext cx="6554867" cy="7825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Examples</a:t>
            </a:r>
            <a:br>
              <a:rPr lang="en-US" dirty="0" smtClean="0"/>
            </a:br>
            <a:r>
              <a:rPr lang="en-US" b="1" cap="none" dirty="0" smtClean="0">
                <a:solidFill>
                  <a:srgbClr val="FFFF00"/>
                </a:solidFill>
              </a:rPr>
              <a:t>What should you do as a </a:t>
            </a:r>
            <a:r>
              <a:rPr lang="en-US" b="1" dirty="0" smtClean="0">
                <a:solidFill>
                  <a:srgbClr val="FFFF00"/>
                </a:solidFill>
              </a:rPr>
              <a:t>TA</a:t>
            </a:r>
            <a:r>
              <a:rPr lang="en-US" b="1" dirty="0">
                <a:solidFill>
                  <a:srgbClr val="FFFF00"/>
                </a:solidFill>
              </a:rPr>
              <a:t>? </a:t>
            </a:r>
            <a:br>
              <a:rPr lang="en-US" b="1" dirty="0">
                <a:solidFill>
                  <a:srgbClr val="FFFF00"/>
                </a:solidFill>
              </a:rPr>
            </a:b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31520" y="1584960"/>
            <a:ext cx="7376160" cy="4236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dirty="0"/>
              <a:t>. </a:t>
            </a:r>
            <a:r>
              <a:rPr lang="en-US" dirty="0" smtClean="0"/>
              <a:t>You notice that </a:t>
            </a:r>
            <a:r>
              <a:rPr lang="en-US" dirty="0"/>
              <a:t>Jack and Jill’s assignments look </a:t>
            </a:r>
            <a:r>
              <a:rPr lang="en-US" dirty="0" smtClean="0"/>
              <a:t>strangely similar, </a:t>
            </a:r>
            <a:r>
              <a:rPr lang="en-US" dirty="0"/>
              <a:t>with the exception of a </a:t>
            </a:r>
            <a:r>
              <a:rPr lang="en-US" dirty="0" smtClean="0"/>
              <a:t>few variables or of a few explanations worded differently.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2. Susan’s assignment was flawless. However, </a:t>
            </a:r>
            <a:r>
              <a:rPr lang="en-US" dirty="0" smtClean="0"/>
              <a:t>while entering </a:t>
            </a:r>
            <a:r>
              <a:rPr lang="en-US" dirty="0"/>
              <a:t>the grades you notice that her two previous assignments were poorly done and so was her mid- term. </a:t>
            </a:r>
          </a:p>
          <a:p>
            <a:pPr marL="0" indent="0">
              <a:buNone/>
            </a:pPr>
            <a:r>
              <a:rPr lang="en-US" dirty="0"/>
              <a:t>3. When marking 50 </a:t>
            </a:r>
            <a:r>
              <a:rPr lang="en-US" dirty="0" smtClean="0"/>
              <a:t>assignments </a:t>
            </a:r>
            <a:r>
              <a:rPr lang="en-US" dirty="0"/>
              <a:t>you start to get a feeling you have read one particular phrase or sentence over and over again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4. A student is doing okay for a long question, but the writing style suddenly switches.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7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393" y="299514"/>
            <a:ext cx="2790178" cy="1524000"/>
          </a:xfrm>
        </p:spPr>
        <p:txBody>
          <a:bodyPr>
            <a:normAutofit/>
          </a:bodyPr>
          <a:lstStyle/>
          <a:p>
            <a:r>
              <a:rPr lang="en-CA" dirty="0" smtClean="0"/>
              <a:t>Part three:</a:t>
            </a:r>
            <a:br>
              <a:rPr lang="en-CA" dirty="0" smtClean="0"/>
            </a:br>
            <a:r>
              <a:rPr lang="en-CA" b="1" dirty="0" smtClean="0"/>
              <a:t>Marking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5440" y="1823514"/>
            <a:ext cx="6051947" cy="3338920"/>
          </a:xfrm>
        </p:spPr>
        <p:txBody>
          <a:bodyPr>
            <a:normAutofit/>
          </a:bodyPr>
          <a:lstStyle/>
          <a:p>
            <a:r>
              <a:rPr lang="en-CA" dirty="0"/>
              <a:t>Marking exercise</a:t>
            </a:r>
          </a:p>
          <a:p>
            <a:r>
              <a:rPr lang="en-CA" dirty="0" smtClean="0"/>
              <a:t>Time allocation</a:t>
            </a:r>
          </a:p>
          <a:p>
            <a:r>
              <a:rPr lang="en-CA" dirty="0" smtClean="0"/>
              <a:t>Fairness</a:t>
            </a:r>
          </a:p>
          <a:p>
            <a:r>
              <a:rPr lang="en-CA" dirty="0" smtClean="0"/>
              <a:t>Feedback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35</a:t>
            </a:fld>
            <a:endParaRPr lang="en-CA"/>
          </a:p>
        </p:txBody>
      </p:sp>
      <p:pic>
        <p:nvPicPr>
          <p:cNvPr id="4098" name="Picture 2" descr="http://s3.media.squarespace.com/production/421651/6007000/blog/images/simpsons/1grad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934" y="1069678"/>
            <a:ext cx="3619500" cy="20478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35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Marking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553" y="1996440"/>
            <a:ext cx="3002280" cy="280416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Determining “fair”</a:t>
            </a:r>
          </a:p>
          <a:p>
            <a:r>
              <a:rPr lang="en-US" dirty="0" smtClean="0"/>
              <a:t>Interpreting answers &amp; where students went wrong</a:t>
            </a:r>
          </a:p>
          <a:p>
            <a:r>
              <a:rPr lang="en-US" dirty="0" smtClean="0"/>
              <a:t>Precision &amp; uncertainties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36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3936" y="1996440"/>
            <a:ext cx="4648740" cy="201445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552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Marking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1550142"/>
            <a:ext cx="6036707" cy="33418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First, everyone read and mark one of the sample student solutions.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Compare with other TAs in your group:</a:t>
            </a:r>
          </a:p>
          <a:p>
            <a:r>
              <a:rPr lang="en-US" dirty="0" smtClean="0"/>
              <a:t>Grade you assigned to an answer</a:t>
            </a:r>
          </a:p>
          <a:p>
            <a:r>
              <a:rPr lang="en-US" dirty="0" smtClean="0"/>
              <a:t>How you decided on the mark</a:t>
            </a:r>
          </a:p>
          <a:p>
            <a:r>
              <a:rPr lang="en-US" dirty="0" smtClean="0"/>
              <a:t>Feedback you offered the student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579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Marking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40" y="2114022"/>
            <a:ext cx="5396627" cy="2229378"/>
          </a:xfrm>
          <a:ln>
            <a:solidFill>
              <a:srgbClr val="FFFF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Feedback ideally included:</a:t>
            </a:r>
          </a:p>
          <a:p>
            <a:r>
              <a:rPr lang="en-US" dirty="0" smtClean="0"/>
              <a:t>Mention of a </a:t>
            </a:r>
            <a:r>
              <a:rPr lang="en-US" dirty="0"/>
              <a:t>strength in their work </a:t>
            </a:r>
          </a:p>
          <a:p>
            <a:r>
              <a:rPr lang="en-US" dirty="0" smtClean="0"/>
              <a:t>Suggested area </a:t>
            </a:r>
            <a:r>
              <a:rPr lang="en-US" dirty="0"/>
              <a:t>of improvement </a:t>
            </a:r>
          </a:p>
          <a:p>
            <a:r>
              <a:rPr lang="en-US" dirty="0" smtClean="0"/>
              <a:t>A </a:t>
            </a:r>
            <a:r>
              <a:rPr lang="en-US" dirty="0"/>
              <a:t>strategy on how to </a:t>
            </a:r>
            <a:r>
              <a:rPr lang="en-US" dirty="0" smtClean="0"/>
              <a:t>improve</a:t>
            </a:r>
          </a:p>
          <a:p>
            <a:r>
              <a:rPr lang="en-US" dirty="0" smtClean="0"/>
              <a:t>No need for a novel: key words are fine!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250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9514"/>
            <a:ext cx="6554867" cy="1114190"/>
          </a:xfrm>
        </p:spPr>
        <p:txBody>
          <a:bodyPr/>
          <a:lstStyle/>
          <a:p>
            <a:r>
              <a:rPr lang="en-US" dirty="0" smtClean="0"/>
              <a:t>Time management &amp; marking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0675" y="1413704"/>
            <a:ext cx="6633751" cy="42824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Some courses are at times quite marking-intensive! Some strategies you can use:</a:t>
            </a:r>
          </a:p>
          <a:p>
            <a:r>
              <a:rPr lang="en-US" dirty="0"/>
              <a:t>Summary </a:t>
            </a:r>
            <a:r>
              <a:rPr lang="en-US" dirty="0" smtClean="0"/>
              <a:t>list: Note </a:t>
            </a:r>
            <a:r>
              <a:rPr lang="en-US" dirty="0"/>
              <a:t>frequent </a:t>
            </a:r>
            <a:r>
              <a:rPr lang="en-US" dirty="0" smtClean="0"/>
              <a:t>mistakes and discuss them </a:t>
            </a:r>
            <a:r>
              <a:rPr lang="en-US" dirty="0"/>
              <a:t>in </a:t>
            </a:r>
            <a:r>
              <a:rPr lang="en-US" dirty="0" smtClean="0"/>
              <a:t>class in more detail</a:t>
            </a:r>
          </a:p>
          <a:p>
            <a:r>
              <a:rPr lang="en-US" dirty="0" smtClean="0"/>
              <a:t>Set </a:t>
            </a:r>
            <a:r>
              <a:rPr lang="en-US" dirty="0"/>
              <a:t>small </a:t>
            </a:r>
            <a:r>
              <a:rPr lang="en-US" dirty="0" smtClean="0"/>
              <a:t>goals (e.g. one question, 10 papers)</a:t>
            </a:r>
            <a:endParaRPr lang="en-US" dirty="0"/>
          </a:p>
          <a:p>
            <a:r>
              <a:rPr lang="en-US" dirty="0" smtClean="0"/>
              <a:t>Allow </a:t>
            </a:r>
            <a:r>
              <a:rPr lang="en-US" dirty="0"/>
              <a:t>a “buffer” of time </a:t>
            </a:r>
            <a:r>
              <a:rPr lang="en-US" dirty="0" smtClean="0"/>
              <a:t>&amp; have reasonable deadlines</a:t>
            </a:r>
            <a:endParaRPr lang="en-US" dirty="0" smtClean="0">
              <a:latin typeface="Wingdings" charset="2"/>
            </a:endParaRPr>
          </a:p>
          <a:p>
            <a:r>
              <a:rPr lang="en-US" dirty="0" smtClean="0"/>
              <a:t>Enter </a:t>
            </a:r>
            <a:r>
              <a:rPr lang="en-US" dirty="0"/>
              <a:t>grades as you </a:t>
            </a:r>
            <a:r>
              <a:rPr lang="en-US" dirty="0" smtClean="0"/>
              <a:t>go, or all at once</a:t>
            </a:r>
            <a:endParaRPr lang="en-US" dirty="0"/>
          </a:p>
          <a:p>
            <a:r>
              <a:rPr lang="en-US" dirty="0" smtClean="0"/>
              <a:t>Have </a:t>
            </a:r>
            <a:r>
              <a:rPr lang="en-US" dirty="0"/>
              <a:t>everything you need </a:t>
            </a:r>
            <a:r>
              <a:rPr lang="en-US" dirty="0" smtClean="0"/>
              <a:t>on hand </a:t>
            </a:r>
            <a:r>
              <a:rPr lang="en-US" dirty="0"/>
              <a:t>(text, rubric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Read a few (~10) papers first to get a feeling for how students approached the problem</a:t>
            </a:r>
            <a:endParaRPr lang="en-US" dirty="0"/>
          </a:p>
          <a:p>
            <a:r>
              <a:rPr lang="en-US" dirty="0" smtClean="0"/>
              <a:t>Depending on the submission format, create a set </a:t>
            </a:r>
            <a:r>
              <a:rPr lang="en-US" dirty="0"/>
              <a:t>of </a:t>
            </a:r>
            <a:r>
              <a:rPr lang="en-US" dirty="0" smtClean="0"/>
              <a:t>responses and </a:t>
            </a:r>
            <a:r>
              <a:rPr lang="en-US" dirty="0"/>
              <a:t>recycle </a:t>
            </a:r>
            <a:r>
              <a:rPr lang="en-US" dirty="0" smtClean="0"/>
              <a:t>them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285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26745"/>
          </a:xfrm>
        </p:spPr>
        <p:txBody>
          <a:bodyPr>
            <a:normAutofit/>
          </a:bodyPr>
          <a:lstStyle/>
          <a:p>
            <a:r>
              <a:rPr lang="en-CA" b="1" dirty="0" smtClean="0"/>
              <a:t>Survey</a:t>
            </a:r>
            <a:r>
              <a:rPr lang="en-CA" dirty="0" smtClean="0"/>
              <a:t>: </a:t>
            </a:r>
            <a:br>
              <a:rPr lang="en-CA" dirty="0" smtClean="0"/>
            </a:br>
            <a:r>
              <a:rPr lang="en-CA" dirty="0" smtClean="0"/>
              <a:t>Do you already have </a:t>
            </a:r>
            <a:br>
              <a:rPr lang="en-CA" dirty="0" smtClean="0"/>
            </a:br>
            <a:r>
              <a:rPr lang="en-CA" dirty="0" smtClean="0">
                <a:solidFill>
                  <a:srgbClr val="FFFF00"/>
                </a:solidFill>
              </a:rPr>
              <a:t>teaching experience?</a:t>
            </a:r>
            <a:endParaRPr lang="en-CA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img3.wikia.nocookie.net/__cb20130811200111/disney/images/9/9e/34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54" y="2675608"/>
            <a:ext cx="2283731" cy="301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Dept. of Physics, TA Training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>
                <a:solidFill>
                  <a:schemeClr val="tx1"/>
                </a:solidFill>
              </a:rPr>
              <a:pPr/>
              <a:t>4</a:t>
            </a:fld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63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89820"/>
            <a:ext cx="6554867" cy="4190052"/>
          </a:xfrm>
          <a:ln>
            <a:solidFill>
              <a:srgbClr val="FFFF00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smtClean="0"/>
              <a:t>Giving students useful (constructive) feedback is a key part of being a Teaching Assistant</a:t>
            </a:r>
          </a:p>
          <a:p>
            <a:r>
              <a:rPr lang="en-US" dirty="0" smtClean="0"/>
              <a:t>Ensure you give both positive and negative feedback</a:t>
            </a:r>
          </a:p>
          <a:p>
            <a:r>
              <a:rPr lang="en-US" dirty="0" smtClean="0"/>
              <a:t>Avoid being general and vague in comments (if useless, it’s just a waste of everyone’s time)</a:t>
            </a:r>
          </a:p>
          <a:p>
            <a:r>
              <a:rPr lang="en-US" dirty="0" smtClean="0"/>
              <a:t>Comments on assignments can be very helpful if they clarify where a student went wrong (minimally), why (better), and how it could be avoided (wow!). </a:t>
            </a:r>
          </a:p>
          <a:p>
            <a:r>
              <a:rPr lang="en-US" dirty="0" smtClean="0"/>
              <a:t>Balance feedback &amp; advice</a:t>
            </a:r>
          </a:p>
          <a:p>
            <a:r>
              <a:rPr lang="en-US" dirty="0" smtClean="0"/>
              <a:t>Especially valuable early in the year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688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Fairness in 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1623280"/>
            <a:ext cx="6995160" cy="420602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Cover or ignore names before/while grading to guard against bias</a:t>
            </a:r>
          </a:p>
          <a:p>
            <a:r>
              <a:rPr lang="en-US" dirty="0" smtClean="0"/>
              <a:t>Avoid grading while in a tired/negative emotional state</a:t>
            </a:r>
          </a:p>
          <a:p>
            <a:r>
              <a:rPr lang="en-US" dirty="0"/>
              <a:t>Be consistent, mark all the students in the same way </a:t>
            </a:r>
            <a:endParaRPr lang="en-US" dirty="0" smtClean="0"/>
          </a:p>
          <a:p>
            <a:pPr lvl="1"/>
            <a:r>
              <a:rPr lang="en-US" dirty="0"/>
              <a:t>R</a:t>
            </a:r>
            <a:r>
              <a:rPr lang="en-US" dirty="0" smtClean="0"/>
              <a:t>ubrics help with this</a:t>
            </a:r>
          </a:p>
          <a:p>
            <a:pPr lvl="1"/>
            <a:r>
              <a:rPr lang="en-US" dirty="0" smtClean="0"/>
              <a:t>Helps to mark one question for all students, then move to next question</a:t>
            </a:r>
          </a:p>
          <a:p>
            <a:pPr lvl="1"/>
            <a:r>
              <a:rPr lang="en-US" dirty="0" smtClean="0"/>
              <a:t>When done one question, review the first few papers you marked to make sure you were consistent</a:t>
            </a:r>
            <a:endParaRPr lang="en-US" dirty="0"/>
          </a:p>
          <a:p>
            <a:r>
              <a:rPr lang="en-US" dirty="0" smtClean="0"/>
              <a:t>Consistency is very important in multi-TA </a:t>
            </a:r>
            <a:r>
              <a:rPr lang="en-US" dirty="0"/>
              <a:t>courses </a:t>
            </a:r>
            <a:r>
              <a:rPr lang="en-US" dirty="0" smtClean="0"/>
              <a:t>(ask other TAs how they approached difficult situations and reach consensus)</a:t>
            </a:r>
            <a:endParaRPr lang="en-US" dirty="0"/>
          </a:p>
          <a:p>
            <a:r>
              <a:rPr lang="en-US" dirty="0" smtClean="0"/>
              <a:t>Read a few (~10) papers first to get a feeling for how students approached the problem (this “temperature check” helps  “normalizing” the grading scheme if need be)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690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Rubrics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559" y="1823514"/>
            <a:ext cx="6554867" cy="2970852"/>
          </a:xfrm>
          <a:ln>
            <a:solidFill>
              <a:srgbClr val="FFFF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Method of marking which </a:t>
            </a:r>
            <a:endParaRPr lang="en-US" b="1" dirty="0"/>
          </a:p>
          <a:p>
            <a:r>
              <a:rPr lang="en-US" dirty="0" smtClean="0"/>
              <a:t>Increases efficiency since you know what you’re looking for and how much it’s worth</a:t>
            </a:r>
            <a:endParaRPr lang="en-US" dirty="0"/>
          </a:p>
          <a:p>
            <a:r>
              <a:rPr lang="en-US" dirty="0" smtClean="0"/>
              <a:t>Ensures </a:t>
            </a:r>
            <a:r>
              <a:rPr lang="en-US" dirty="0"/>
              <a:t>consistency and </a:t>
            </a:r>
            <a:r>
              <a:rPr lang="en-US" dirty="0" smtClean="0"/>
              <a:t>fairness</a:t>
            </a:r>
          </a:p>
          <a:p>
            <a:r>
              <a:rPr lang="en-US" dirty="0" smtClean="0"/>
              <a:t>Justifies grade decisions</a:t>
            </a:r>
          </a:p>
          <a:p>
            <a:r>
              <a:rPr lang="en-US" dirty="0" smtClean="0"/>
              <a:t>Helps </a:t>
            </a:r>
            <a:r>
              <a:rPr lang="en-US" dirty="0"/>
              <a:t>students </a:t>
            </a:r>
            <a:r>
              <a:rPr lang="en-US" dirty="0" smtClean="0"/>
              <a:t>understand expectations and evaluate </a:t>
            </a:r>
            <a:r>
              <a:rPr lang="en-US" dirty="0"/>
              <a:t>their own </a:t>
            </a:r>
            <a:r>
              <a:rPr lang="en-US" dirty="0" smtClean="0"/>
              <a:t>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012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 of a rubric </a:t>
            </a:r>
            <a:br>
              <a:rPr lang="en-US" dirty="0" smtClean="0"/>
            </a:br>
            <a:r>
              <a:rPr lang="en-US" sz="2400" dirty="0" smtClean="0"/>
              <a:t>(grade 11 physics class project)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170" y="1923771"/>
            <a:ext cx="5376097" cy="398966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584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Grading: disputes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2062"/>
            <a:ext cx="6964680" cy="376767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Students are students – they WILL argue about grades</a:t>
            </a:r>
          </a:p>
          <a:p>
            <a:r>
              <a:rPr lang="en-US" dirty="0" smtClean="0"/>
              <a:t>Do NOT comment on grading issues if you weren’t the marker – refer the student to the course instructor or marker Listen respectfully and openly to student concerns</a:t>
            </a:r>
          </a:p>
          <a:p>
            <a:r>
              <a:rPr lang="en-US" dirty="0" smtClean="0"/>
              <a:t>Encourage students to discuss why they got their mark – it’s an opportunity to help them identify misunderstandings</a:t>
            </a:r>
          </a:p>
          <a:p>
            <a:r>
              <a:rPr lang="en-US" dirty="0" smtClean="0"/>
              <a:t>Feedback and comments should help remind you why you graded as you did</a:t>
            </a:r>
          </a:p>
          <a:p>
            <a:r>
              <a:rPr lang="en-US" dirty="0" smtClean="0"/>
              <a:t>Use of a standard rubric can help justify grades</a:t>
            </a:r>
          </a:p>
          <a:p>
            <a:r>
              <a:rPr lang="en-US" dirty="0" smtClean="0"/>
              <a:t>If you can’t resolve a dispute, discuss the issue with the course instructor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894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72952"/>
            <a:ext cx="6554867" cy="1524000"/>
          </a:xfrm>
        </p:spPr>
        <p:txBody>
          <a:bodyPr/>
          <a:lstStyle/>
          <a:p>
            <a:r>
              <a:rPr lang="en-US" dirty="0" smtClean="0"/>
              <a:t>Part four: Teaching tips and </a:t>
            </a:r>
            <a:r>
              <a:rPr lang="en-US" dirty="0" smtClean="0">
                <a:solidFill>
                  <a:srgbClr val="FFFF00"/>
                </a:solidFill>
              </a:rPr>
              <a:t>strategies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817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60" y="560494"/>
            <a:ext cx="3428999" cy="22188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Each class has its own character &amp; challenges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3"/>
          </p:nvPr>
        </p:nvSpPr>
        <p:spPr>
          <a:xfrm>
            <a:off x="1390163" y="3068665"/>
            <a:ext cx="5708061" cy="2329886"/>
          </a:xfrm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Why are students in the course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What they are getting out of lectures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How do they learn best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Background knowledge &amp; understanding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English language barriers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46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8161" y="560494"/>
            <a:ext cx="4581808" cy="207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92607"/>
            <a:ext cx="4858871" cy="1524000"/>
          </a:xfrm>
        </p:spPr>
        <p:txBody>
          <a:bodyPr/>
          <a:lstStyle/>
          <a:p>
            <a:r>
              <a:rPr lang="en-CA" dirty="0" smtClean="0"/>
              <a:t>Getting to know </a:t>
            </a:r>
            <a:r>
              <a:rPr lang="en-CA" dirty="0" smtClean="0">
                <a:solidFill>
                  <a:srgbClr val="C00000"/>
                </a:solidFill>
              </a:rPr>
              <a:t>your students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573" y="2448215"/>
            <a:ext cx="6615953" cy="2995860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>
                <a:solidFill>
                  <a:schemeClr val="tx1"/>
                </a:solidFill>
              </a:rPr>
              <a:t>Who are they?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Why are they taking the class?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What background knowledge do they have?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What do they expect to learn from the course?</a:t>
            </a:r>
          </a:p>
          <a:p>
            <a:r>
              <a:rPr lang="en-CA" dirty="0" smtClean="0">
                <a:solidFill>
                  <a:srgbClr val="FFFF00"/>
                </a:solidFill>
              </a:rPr>
              <a:t>How do they learn effectively?</a:t>
            </a:r>
          </a:p>
          <a:p>
            <a:endParaRPr lang="en-CA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CA" b="1" dirty="0" smtClean="0"/>
              <a:t>This will help you be adaptable, and will put your students at ease.</a:t>
            </a:r>
            <a:endParaRPr lang="en-CA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47</a:t>
            </a:fld>
            <a:endParaRPr lang="en-CA"/>
          </a:p>
        </p:txBody>
      </p:sp>
      <p:pic>
        <p:nvPicPr>
          <p:cNvPr id="2050" name="Picture 2" descr="http://news.utoronto.ca/sites/default/files/Meric-Gertler-Cities_12_07_13_0.jpg?13486630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271" y="585358"/>
            <a:ext cx="3239062" cy="215937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205" y="3178465"/>
            <a:ext cx="1568450" cy="153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5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cheating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20300"/>
            <a:ext cx="6421464" cy="405817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You’ll get to know your student’s style and quality of work. </a:t>
            </a:r>
          </a:p>
          <a:p>
            <a:r>
              <a:rPr lang="en-US" dirty="0" smtClean="0"/>
              <a:t>Watch for abrupt change in quality: of a single answer or an entire assignment</a:t>
            </a:r>
          </a:p>
          <a:p>
            <a:r>
              <a:rPr lang="en-US" dirty="0" smtClean="0"/>
              <a:t>Out of place sentences/passages that appear copied from another source (try Googling it)</a:t>
            </a:r>
          </a:p>
          <a:p>
            <a:r>
              <a:rPr lang="en-US" dirty="0" smtClean="0"/>
              <a:t>Exact or very close wording to other students</a:t>
            </a:r>
          </a:p>
          <a:p>
            <a:r>
              <a:rPr lang="en-US" dirty="0" smtClean="0"/>
              <a:t>Exact same typos and mistakes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045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655320"/>
            <a:ext cx="6219587" cy="1168194"/>
          </a:xfrm>
        </p:spPr>
        <p:txBody>
          <a:bodyPr/>
          <a:lstStyle/>
          <a:p>
            <a:r>
              <a:rPr lang="en-US" b="1" dirty="0" smtClean="0"/>
              <a:t>timing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3134" y="2214576"/>
            <a:ext cx="6248400" cy="346859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It can be tough to plan the right amount of material for a session</a:t>
            </a:r>
          </a:p>
          <a:p>
            <a:r>
              <a:rPr lang="en-US" b="1" dirty="0" smtClean="0"/>
              <a:t>Aim to cover 1-3 critical skills/ideas </a:t>
            </a:r>
          </a:p>
          <a:p>
            <a:r>
              <a:rPr lang="en-US" dirty="0" smtClean="0"/>
              <a:t>Create opportunities to be adaptable</a:t>
            </a:r>
          </a:p>
          <a:p>
            <a:r>
              <a:rPr lang="en-US" dirty="0" smtClean="0"/>
              <a:t>Try to build your lesson plan in modules: enable yourself to drop/add parts because of the flow of the session.</a:t>
            </a:r>
          </a:p>
          <a:p>
            <a:r>
              <a:rPr lang="en-US" dirty="0" smtClean="0"/>
              <a:t>Think about how </a:t>
            </a:r>
            <a:r>
              <a:rPr lang="en-US" b="1" dirty="0" smtClean="0"/>
              <a:t>you</a:t>
            </a:r>
            <a:r>
              <a:rPr lang="en-US" dirty="0" smtClean="0"/>
              <a:t> would have liked to be taught that subject as a student to identify where to spend more time.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49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49753" y="413103"/>
            <a:ext cx="2481580" cy="16526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816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676" y="590022"/>
            <a:ext cx="7131424" cy="1524000"/>
          </a:xfrm>
        </p:spPr>
        <p:txBody>
          <a:bodyPr>
            <a:normAutofit/>
          </a:bodyPr>
          <a:lstStyle/>
          <a:p>
            <a:r>
              <a:rPr lang="en-CA" dirty="0" smtClean="0"/>
              <a:t>Discuss: What is your </a:t>
            </a:r>
            <a:r>
              <a:rPr lang="en-CA" dirty="0" smtClean="0">
                <a:solidFill>
                  <a:srgbClr val="C00000"/>
                </a:solidFill>
              </a:rPr>
              <a:t>purpose</a:t>
            </a:r>
            <a:r>
              <a:rPr lang="en-CA" dirty="0" smtClean="0"/>
              <a:t> as a TA</a:t>
            </a:r>
            <a:r>
              <a:rPr lang="en-CA" dirty="0" smtClean="0">
                <a:latin typeface="Al Bayan Plain" charset="-78"/>
                <a:ea typeface="Al Bayan Plain" charset="-78"/>
                <a:cs typeface="Al Bayan Plain" charset="-78"/>
              </a:rPr>
              <a:t>?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2456" y="2541380"/>
            <a:ext cx="6750423" cy="2016018"/>
          </a:xfrm>
        </p:spPr>
        <p:txBody>
          <a:bodyPr/>
          <a:lstStyle/>
          <a:p>
            <a:r>
              <a:rPr lang="en-CA" dirty="0" smtClean="0">
                <a:solidFill>
                  <a:srgbClr val="FFFF00"/>
                </a:solidFill>
              </a:rPr>
              <a:t>Talk with one or two people near you</a:t>
            </a:r>
          </a:p>
          <a:p>
            <a:r>
              <a:rPr lang="en-CA" dirty="0" smtClean="0">
                <a:solidFill>
                  <a:srgbClr val="FFFF00"/>
                </a:solidFill>
              </a:rPr>
              <a:t>Write down at least one idea</a:t>
            </a:r>
          </a:p>
          <a:p>
            <a:r>
              <a:rPr lang="en-CA" dirty="0" smtClean="0">
                <a:solidFill>
                  <a:srgbClr val="FFFF00"/>
                </a:solidFill>
              </a:rPr>
              <a:t>Be ready to share with everyone in a few minutes!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Dept. of Physics, TA Training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>
                <a:solidFill>
                  <a:schemeClr val="tx1"/>
                </a:solidFill>
              </a:rPr>
              <a:pPr/>
              <a:t>5</a:t>
            </a:fld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3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4768"/>
            <a:ext cx="5151120" cy="1524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When you don’t know the answer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280" y="1912588"/>
            <a:ext cx="4998720" cy="3767670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RELAX! </a:t>
            </a:r>
            <a:r>
              <a:rPr lang="en-US" dirty="0" smtClean="0"/>
              <a:t>It’s not the end of the world!</a:t>
            </a:r>
            <a:endParaRPr lang="en-US" b="1" dirty="0" smtClean="0"/>
          </a:p>
          <a:p>
            <a:r>
              <a:rPr lang="en-US" dirty="0" smtClean="0"/>
              <a:t>Ensure you understand the question </a:t>
            </a:r>
          </a:p>
          <a:p>
            <a:r>
              <a:rPr lang="en-US" dirty="0" smtClean="0"/>
              <a:t>Commit to finding out what the answer is and get back to the student</a:t>
            </a:r>
          </a:p>
          <a:p>
            <a:r>
              <a:rPr lang="en-US" dirty="0" smtClean="0"/>
              <a:t>If you are in front of a class, there is no shame in turning the hunt for an answer into a group effort!</a:t>
            </a:r>
          </a:p>
          <a:p>
            <a:r>
              <a:rPr lang="en-US" dirty="0" smtClean="0"/>
              <a:t>Physicists are like physicians: there are specialists because there’s too much for one person to know everything!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50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82773" y="595791"/>
            <a:ext cx="2448560" cy="376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8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1898"/>
            <a:ext cx="6554867" cy="1524000"/>
          </a:xfrm>
        </p:spPr>
        <p:txBody>
          <a:bodyPr/>
          <a:lstStyle/>
          <a:p>
            <a:r>
              <a:rPr lang="en-US" dirty="0" smtClean="0"/>
              <a:t>Reflection &amp; iteration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8136" y="2054870"/>
            <a:ext cx="5684520" cy="2098676"/>
          </a:xfrm>
          <a:solidFill>
            <a:schemeClr val="accent1">
              <a:alpha val="96000"/>
            </a:schemeClr>
          </a:solidFill>
          <a:ln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smtClean="0"/>
              <a:t>After each class/lab/practical, reflect on what went well or not</a:t>
            </a:r>
          </a:p>
          <a:p>
            <a:r>
              <a:rPr lang="en-US" dirty="0" smtClean="0"/>
              <a:t>Apply new ideas about how to be effective to the next time you teach and share insights with others</a:t>
            </a:r>
          </a:p>
          <a:p>
            <a:r>
              <a:rPr lang="en-US" i="1" dirty="0" smtClean="0"/>
              <a:t>Learning to teach is a continuous process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081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questions to ask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072" y="2138766"/>
            <a:ext cx="6554866" cy="3115160"/>
          </a:xfrm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Be mindful of implying there is a singular “right</a:t>
            </a:r>
            <a:r>
              <a:rPr lang="en-US" dirty="0">
                <a:solidFill>
                  <a:srgbClr val="FFFF00"/>
                </a:solidFill>
              </a:rPr>
              <a:t>” answer </a:t>
            </a:r>
          </a:p>
          <a:p>
            <a:r>
              <a:rPr lang="en-US" dirty="0" smtClean="0"/>
              <a:t>Ask a variety of question types</a:t>
            </a:r>
          </a:p>
          <a:p>
            <a:r>
              <a:rPr lang="en-US" dirty="0" smtClean="0"/>
              <a:t>Encourage participation</a:t>
            </a:r>
            <a:endParaRPr lang="en-US" dirty="0"/>
          </a:p>
          <a:p>
            <a:r>
              <a:rPr lang="en-US" dirty="0" smtClean="0"/>
              <a:t>Probe </a:t>
            </a:r>
            <a:r>
              <a:rPr lang="en-US" dirty="0"/>
              <a:t>for intuition, </a:t>
            </a:r>
            <a:r>
              <a:rPr lang="en-US" dirty="0" smtClean="0"/>
              <a:t>partial understanding, </a:t>
            </a:r>
            <a:r>
              <a:rPr lang="en-US" dirty="0"/>
              <a:t>&amp; </a:t>
            </a:r>
            <a:r>
              <a:rPr lang="en-US" dirty="0" smtClean="0"/>
              <a:t>logic </a:t>
            </a:r>
            <a:endParaRPr lang="en-US" dirty="0"/>
          </a:p>
          <a:p>
            <a:r>
              <a:rPr lang="en-US" dirty="0" smtClean="0"/>
              <a:t>Aim to ask </a:t>
            </a:r>
            <a:r>
              <a:rPr lang="en-US" dirty="0"/>
              <a:t>questions </a:t>
            </a:r>
            <a:r>
              <a:rPr lang="en-US" dirty="0" smtClean="0"/>
              <a:t>that prompt students </a:t>
            </a:r>
            <a:r>
              <a:rPr lang="en-US" dirty="0"/>
              <a:t>to show their understanding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503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299514"/>
            <a:ext cx="5196839" cy="1524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Teaching tips</a:t>
            </a:r>
            <a:r>
              <a:rPr lang="en-CA" smtClean="0"/>
              <a:t>: </a:t>
            </a:r>
            <a:br>
              <a:rPr lang="en-CA" smtClean="0"/>
            </a:br>
            <a:r>
              <a:rPr lang="en-CA" smtClean="0"/>
              <a:t>leave space for answers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631" y="2926399"/>
            <a:ext cx="7523544" cy="2270760"/>
          </a:xfrm>
          <a:ln>
            <a:solidFill>
              <a:srgbClr val="FFFF00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Ensure you leave time for students to think about the question you asked</a:t>
            </a:r>
          </a:p>
          <a:p>
            <a:r>
              <a:rPr lang="en-CA" dirty="0" smtClean="0"/>
              <a:t>Try not to answer your own questions</a:t>
            </a:r>
          </a:p>
          <a:p>
            <a:r>
              <a:rPr lang="en-CA" dirty="0" smtClean="0"/>
              <a:t>Be comfortable standing in front of a class in a few seconds of silence</a:t>
            </a:r>
          </a:p>
          <a:p>
            <a:r>
              <a:rPr lang="en-CA" dirty="0" smtClean="0"/>
              <a:t>Make them comfortable and at ease (often, students are shy and scared of being wrong in front of others)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53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0778" y="738934"/>
            <a:ext cx="1958471" cy="180614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5248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management: Potential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9280" y="1855262"/>
            <a:ext cx="6554867" cy="4058178"/>
          </a:xfrm>
        </p:spPr>
        <p:txBody>
          <a:bodyPr>
            <a:normAutofit/>
          </a:bodyPr>
          <a:lstStyle/>
          <a:p>
            <a:r>
              <a:rPr lang="en-US" dirty="0" smtClean="0"/>
              <a:t>Food &amp; drink in labs</a:t>
            </a:r>
          </a:p>
          <a:p>
            <a:r>
              <a:rPr lang="en-US" dirty="0" smtClean="0"/>
              <a:t>Teaching right before/after an exam or deadline</a:t>
            </a:r>
            <a:endParaRPr lang="en-US" dirty="0"/>
          </a:p>
          <a:p>
            <a:r>
              <a:rPr lang="en-US" dirty="0" smtClean="0"/>
              <a:t>Inattentiveness (e.g. to instructions)</a:t>
            </a:r>
            <a:endParaRPr lang="en-US" dirty="0"/>
          </a:p>
          <a:p>
            <a:r>
              <a:rPr lang="en-US" dirty="0" smtClean="0"/>
              <a:t>Not working constructively with group members</a:t>
            </a:r>
            <a:endParaRPr lang="en-US" dirty="0"/>
          </a:p>
          <a:p>
            <a:r>
              <a:rPr lang="en-US" dirty="0" smtClean="0"/>
              <a:t>Creating </a:t>
            </a:r>
            <a:r>
              <a:rPr lang="en-US" dirty="0"/>
              <a:t>excessive noise </a:t>
            </a:r>
          </a:p>
          <a:p>
            <a:r>
              <a:rPr lang="en-US" dirty="0" smtClean="0"/>
              <a:t>Entering </a:t>
            </a:r>
            <a:r>
              <a:rPr lang="en-US" dirty="0"/>
              <a:t>class late or leaving early </a:t>
            </a:r>
          </a:p>
          <a:p>
            <a:r>
              <a:rPr lang="en-US" dirty="0" smtClean="0"/>
              <a:t>Use </a:t>
            </a:r>
            <a:r>
              <a:rPr lang="en-US" dirty="0"/>
              <a:t>of </a:t>
            </a:r>
            <a:r>
              <a:rPr lang="en-US" dirty="0" smtClean="0"/>
              <a:t>phones (or computers) </a:t>
            </a:r>
            <a:r>
              <a:rPr lang="en-US" dirty="0"/>
              <a:t>in the classroom </a:t>
            </a:r>
          </a:p>
          <a:p>
            <a:r>
              <a:rPr lang="en-US" dirty="0" smtClean="0"/>
              <a:t>Disrespecting </a:t>
            </a:r>
            <a:r>
              <a:rPr lang="en-US" dirty="0"/>
              <a:t>others’ rights to express their viewpoints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893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1853" y="1823514"/>
            <a:ext cx="7241026" cy="3250458"/>
          </a:xfrm>
        </p:spPr>
        <p:txBody>
          <a:bodyPr/>
          <a:lstStyle/>
          <a:p>
            <a:r>
              <a:rPr lang="en-US" dirty="0" smtClean="0"/>
              <a:t>Listen </a:t>
            </a:r>
            <a:r>
              <a:rPr lang="en-US" dirty="0"/>
              <a:t>carefully and attentively </a:t>
            </a:r>
          </a:p>
          <a:p>
            <a:r>
              <a:rPr lang="en-US" dirty="0" smtClean="0"/>
              <a:t>Avoid </a:t>
            </a:r>
            <a:r>
              <a:rPr lang="en-US" dirty="0"/>
              <a:t>pre-forming an </a:t>
            </a:r>
            <a:r>
              <a:rPr lang="en-US" dirty="0" smtClean="0"/>
              <a:t>answer or being too strict in how students should formulate their answer</a:t>
            </a:r>
            <a:endParaRPr lang="en-US" dirty="0"/>
          </a:p>
          <a:p>
            <a:r>
              <a:rPr lang="en-US" dirty="0" smtClean="0"/>
              <a:t>Restate </a:t>
            </a:r>
            <a:r>
              <a:rPr lang="en-US" dirty="0"/>
              <a:t>questions to confirm </a:t>
            </a:r>
            <a:r>
              <a:rPr lang="en-US" dirty="0" smtClean="0"/>
              <a:t>their </a:t>
            </a:r>
            <a:r>
              <a:rPr lang="en-US" dirty="0"/>
              <a:t>understanding </a:t>
            </a:r>
          </a:p>
          <a:p>
            <a:r>
              <a:rPr lang="en-US" dirty="0" smtClean="0"/>
              <a:t>Watch </a:t>
            </a:r>
            <a:r>
              <a:rPr lang="en-US" dirty="0"/>
              <a:t>for signals of confusion in </a:t>
            </a:r>
            <a:r>
              <a:rPr lang="en-US" dirty="0" smtClean="0"/>
              <a:t>students               (don’t talk to the board!)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18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520" y="1565382"/>
            <a:ext cx="6554867" cy="376767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Encourage questions. </a:t>
            </a:r>
            <a:r>
              <a:rPr lang="en-US" dirty="0" smtClean="0"/>
              <a:t>There are many reasons students are reluctant to ask.</a:t>
            </a:r>
          </a:p>
          <a:p>
            <a:r>
              <a:rPr lang="en-US" dirty="0" smtClean="0"/>
              <a:t>Make </a:t>
            </a:r>
            <a:r>
              <a:rPr lang="en-US" dirty="0"/>
              <a:t>sure you understand the question </a:t>
            </a:r>
          </a:p>
          <a:p>
            <a:r>
              <a:rPr lang="en-US" dirty="0" smtClean="0"/>
              <a:t>Paraphrasing </a:t>
            </a:r>
            <a:r>
              <a:rPr lang="en-US" dirty="0"/>
              <a:t>may help with understanding </a:t>
            </a:r>
          </a:p>
          <a:p>
            <a:r>
              <a:rPr lang="en-US" dirty="0" smtClean="0"/>
              <a:t>Ask </a:t>
            </a:r>
            <a:r>
              <a:rPr lang="en-US" dirty="0"/>
              <a:t>them what part they don’t understand </a:t>
            </a:r>
          </a:p>
          <a:p>
            <a:r>
              <a:rPr lang="en-US" dirty="0" smtClean="0"/>
              <a:t>Pause </a:t>
            </a:r>
            <a:r>
              <a:rPr lang="en-US" dirty="0"/>
              <a:t>and reflect, </a:t>
            </a:r>
            <a:r>
              <a:rPr lang="en-US" dirty="0" smtClean="0"/>
              <a:t>to help form clear answers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12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9514"/>
            <a:ext cx="9144000" cy="1094111"/>
          </a:xfrm>
        </p:spPr>
        <p:txBody>
          <a:bodyPr/>
          <a:lstStyle/>
          <a:p>
            <a:pPr algn="ctr"/>
            <a:r>
              <a:rPr lang="en-US" dirty="0" smtClean="0"/>
              <a:t>Choose words carefully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210" y="1823514"/>
            <a:ext cx="3952875" cy="3481392"/>
          </a:xfrm>
        </p:spPr>
        <p:txBody>
          <a:bodyPr/>
          <a:lstStyle/>
          <a:p>
            <a:r>
              <a:rPr lang="en-US" dirty="0" smtClean="0"/>
              <a:t>Be deliberate &amp; precise in your choice of words</a:t>
            </a:r>
          </a:p>
          <a:p>
            <a:r>
              <a:rPr lang="en-US" dirty="0" smtClean="0"/>
              <a:t>Your use of words is how students learn content</a:t>
            </a:r>
          </a:p>
          <a:p>
            <a:r>
              <a:rPr lang="en-US" dirty="0" smtClean="0"/>
              <a:t>There are many basic terms which may not be understood by all students</a:t>
            </a:r>
          </a:p>
          <a:p>
            <a:pPr lvl="1"/>
            <a:r>
              <a:rPr lang="en-US" dirty="0" smtClean="0"/>
              <a:t>E.g. precise vs accurate, error vs uncertainty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57</a:t>
            </a:fld>
            <a:endParaRPr lang="en-CA"/>
          </a:p>
        </p:txBody>
      </p:sp>
      <p:pic>
        <p:nvPicPr>
          <p:cNvPr id="2050" name="Picture 2" descr="http://blogs.agu.org/mountainbeltway/files/2011/10/table6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72" y="1823514"/>
            <a:ext cx="3556061" cy="264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40383" y="4548425"/>
            <a:ext cx="379095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 table from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“Communicating the Science of Climate Change”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by Richard C. J. Somerville and Susan Joy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Hassol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October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2011 issue of 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Physics Today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93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feedback: </a:t>
            </a:r>
            <a:br>
              <a:rPr lang="en-US" dirty="0" smtClean="0"/>
            </a:br>
            <a:r>
              <a:rPr lang="en-US" cap="none" dirty="0" smtClean="0">
                <a:solidFill>
                  <a:srgbClr val="DFEB27"/>
                </a:solidFill>
              </a:rPr>
              <a:t>more than marking</a:t>
            </a:r>
            <a:endParaRPr lang="en-US" dirty="0">
              <a:solidFill>
                <a:srgbClr val="DFEB2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680" y="2118360"/>
            <a:ext cx="6554867" cy="3290892"/>
          </a:xfrm>
        </p:spPr>
        <p:txBody>
          <a:bodyPr/>
          <a:lstStyle/>
          <a:p>
            <a:r>
              <a:rPr lang="en-US" dirty="0" smtClean="0"/>
              <a:t>Formal evaluation (e.g. assignments, tests)</a:t>
            </a:r>
          </a:p>
          <a:p>
            <a:r>
              <a:rPr lang="en-US" dirty="0" smtClean="0"/>
              <a:t>Informal feedback is critical to “scaffolding” student learning</a:t>
            </a:r>
          </a:p>
          <a:p>
            <a:pPr lvl="1"/>
            <a:r>
              <a:rPr lang="en-US" dirty="0" smtClean="0"/>
              <a:t>Checking up on lab groups during session (probe with targeted questions)</a:t>
            </a:r>
          </a:p>
          <a:p>
            <a:pPr lvl="1"/>
            <a:r>
              <a:rPr lang="en-US" dirty="0" smtClean="0"/>
              <a:t>Answering questions (e.g. tutorials, one-on-one meetings, etc.)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92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Classroom presence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8012" y="1823514"/>
            <a:ext cx="6554867" cy="2901731"/>
          </a:xfrm>
        </p:spPr>
        <p:txBody>
          <a:bodyPr/>
          <a:lstStyle/>
          <a:p>
            <a:r>
              <a:rPr lang="en-CA" dirty="0" smtClean="0">
                <a:solidFill>
                  <a:srgbClr val="FFFF00"/>
                </a:solidFill>
              </a:rPr>
              <a:t>Be aware</a:t>
            </a:r>
            <a:r>
              <a:rPr lang="en-CA" dirty="0" smtClean="0"/>
              <a:t>, receptive and responsive to the mental, emotional, and physical state of students in the learning environment</a:t>
            </a:r>
          </a:p>
          <a:p>
            <a:r>
              <a:rPr lang="en-CA" dirty="0" smtClean="0">
                <a:solidFill>
                  <a:srgbClr val="FFFF00"/>
                </a:solidFill>
              </a:rPr>
              <a:t>Fostering a good relationship between you and students facilitates student learning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440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294" y="827351"/>
            <a:ext cx="3180380" cy="1051488"/>
          </a:xfrm>
        </p:spPr>
        <p:txBody>
          <a:bodyPr>
            <a:normAutofit/>
          </a:bodyPr>
          <a:lstStyle/>
          <a:p>
            <a:r>
              <a:rPr lang="en-CA" sz="3600" b="1" dirty="0" smtClean="0">
                <a:solidFill>
                  <a:srgbClr val="FFFF00"/>
                </a:solidFill>
              </a:rPr>
              <a:t>Value </a:t>
            </a:r>
            <a:r>
              <a:rPr lang="en-CA" sz="3600" b="1" cap="none" dirty="0" smtClean="0">
                <a:solidFill>
                  <a:srgbClr val="FFFF00"/>
                </a:solidFill>
              </a:rPr>
              <a:t>of</a:t>
            </a:r>
            <a:r>
              <a:rPr lang="en-CA" sz="3600" b="1" dirty="0" smtClean="0">
                <a:solidFill>
                  <a:srgbClr val="FFFF00"/>
                </a:solidFill>
              </a:rPr>
              <a:t> </a:t>
            </a:r>
            <a:r>
              <a:rPr lang="en-CA" sz="3600" b="1" dirty="0" err="1" smtClean="0">
                <a:solidFill>
                  <a:srgbClr val="FFFF00"/>
                </a:solidFill>
              </a:rPr>
              <a:t>ta</a:t>
            </a:r>
            <a:r>
              <a:rPr lang="en-CA" sz="3600" b="1" cap="none" dirty="0" err="1" smtClean="0">
                <a:solidFill>
                  <a:srgbClr val="FFFF00"/>
                </a:solidFill>
              </a:rPr>
              <a:t>s</a:t>
            </a:r>
            <a:endParaRPr lang="en-CA" sz="3600" b="1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Dept. of Physics, TA Training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>
                <a:solidFill>
                  <a:schemeClr val="tx1"/>
                </a:solidFill>
              </a:rPr>
              <a:pPr/>
              <a:t>6</a:t>
            </a:fld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1294" y="2557429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Share experiences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5725183" y="220934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Insights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4221405" y="3197099"/>
            <a:ext cx="3007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Convey the “big picture”</a:t>
            </a:r>
            <a:endParaRPr lang="en-CA" dirty="0"/>
          </a:p>
        </p:txBody>
      </p:sp>
      <p:sp>
        <p:nvSpPr>
          <p:cNvPr id="10" name="TextBox 9"/>
          <p:cNvSpPr txBox="1"/>
          <p:nvPr/>
        </p:nvSpPr>
        <p:spPr>
          <a:xfrm>
            <a:off x="798796" y="5124278"/>
            <a:ext cx="264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Model professionalism</a:t>
            </a:r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4852191" y="4722785"/>
            <a:ext cx="2093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Demonstrate high-quality thinking</a:t>
            </a:r>
            <a:endParaRPr lang="en-CA" dirty="0"/>
          </a:p>
        </p:txBody>
      </p:sp>
      <p:sp>
        <p:nvSpPr>
          <p:cNvPr id="12" name="TextBox 11"/>
          <p:cNvSpPr txBox="1"/>
          <p:nvPr/>
        </p:nvSpPr>
        <p:spPr>
          <a:xfrm>
            <a:off x="5402786" y="544517"/>
            <a:ext cx="2506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/>
              <a:t>Approachable source of help</a:t>
            </a:r>
            <a:endParaRPr lang="en-CA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853633" y="3626150"/>
            <a:ext cx="2231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Still remember being </a:t>
            </a:r>
            <a:r>
              <a:rPr lang="en-US" smtClean="0"/>
              <a:t>in undergrad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25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Experimental skills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2040" y="1992102"/>
            <a:ext cx="6554867" cy="3115203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/>
              <a:t>“Something isn’t working!”</a:t>
            </a:r>
          </a:p>
          <a:p>
            <a:r>
              <a:rPr lang="en-CA" dirty="0" smtClean="0"/>
              <a:t>It’s tempting to fix equipment or adjust it to ensure a smooth lab experience. Resist. </a:t>
            </a:r>
          </a:p>
          <a:p>
            <a:r>
              <a:rPr lang="en-CA" dirty="0" smtClean="0"/>
              <a:t>“Teachable moment”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60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3314" y="660824"/>
            <a:ext cx="2412526" cy="165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Teaching tips: misconceptions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7823" y="1970175"/>
            <a:ext cx="4687800" cy="3720680"/>
          </a:xfrm>
        </p:spPr>
        <p:txBody>
          <a:bodyPr>
            <a:normAutofit/>
          </a:bodyPr>
          <a:lstStyle/>
          <a:p>
            <a:r>
              <a:rPr lang="en-CA" dirty="0" smtClean="0"/>
              <a:t>It’s important to reflect and investigate what misconceptions and misunderstandings your students have.</a:t>
            </a:r>
          </a:p>
          <a:p>
            <a:r>
              <a:rPr lang="en-CA" dirty="0" smtClean="0"/>
              <a:t>Try to understand where your students are starting from </a:t>
            </a:r>
          </a:p>
          <a:p>
            <a:r>
              <a:rPr lang="en-CA" b="1" dirty="0" smtClean="0"/>
              <a:t>Misconceptions are what </a:t>
            </a:r>
            <a:r>
              <a:rPr lang="en-CA" b="1" dirty="0"/>
              <a:t>students think is true but is </a:t>
            </a:r>
            <a:r>
              <a:rPr lang="en-CA" b="1" dirty="0" smtClean="0"/>
              <a:t>not. </a:t>
            </a:r>
            <a:r>
              <a:rPr lang="en-CA" dirty="0" smtClean="0"/>
              <a:t>They are a significant obstacle to understanding. 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61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046" y="520811"/>
            <a:ext cx="2368049" cy="364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3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Identifying misconceptions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1226" y="1520299"/>
            <a:ext cx="6901694" cy="1889327"/>
          </a:xfrm>
        </p:spPr>
        <p:txBody>
          <a:bodyPr>
            <a:normAutofit/>
          </a:bodyPr>
          <a:lstStyle/>
          <a:p>
            <a:r>
              <a:rPr lang="en-CA" dirty="0" smtClean="0"/>
              <a:t>E.g. “friction always opposes motion” but that’s not quite right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62</a:t>
            </a:fld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1221226" y="3959521"/>
            <a:ext cx="6693535" cy="92333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CA" dirty="0"/>
              <a:t>“It [is not] what you don't know that gets you into trouble. It's what you know for sure that just [is not] so.</a:t>
            </a:r>
            <a:br>
              <a:rPr lang="en-CA" dirty="0"/>
            </a:br>
            <a:r>
              <a:rPr lang="en-CA" dirty="0"/>
              <a:t> - Mark </a:t>
            </a:r>
            <a:r>
              <a:rPr lang="en-CA" dirty="0" smtClean="0"/>
              <a:t>Twain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01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speaking: </a:t>
            </a:r>
            <a:br>
              <a:rPr lang="en-US" dirty="0" smtClean="0"/>
            </a:br>
            <a:r>
              <a:rPr lang="en-US" dirty="0" smtClean="0">
                <a:solidFill>
                  <a:srgbClr val="FFFF00"/>
                </a:solidFill>
              </a:rPr>
              <a:t>everything matters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9388" y="1823514"/>
            <a:ext cx="5347252" cy="40697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Become aware of the details</a:t>
            </a:r>
          </a:p>
          <a:p>
            <a:r>
              <a:rPr lang="en-US" dirty="0" smtClean="0"/>
              <a:t>Your voice: volume, tone</a:t>
            </a:r>
          </a:p>
          <a:p>
            <a:r>
              <a:rPr lang="en-US" dirty="0" smtClean="0"/>
              <a:t>Your eye contact</a:t>
            </a:r>
          </a:p>
          <a:p>
            <a:r>
              <a:rPr lang="en-US" dirty="0"/>
              <a:t>Choice of </a:t>
            </a:r>
            <a:r>
              <a:rPr lang="en-US" dirty="0" smtClean="0"/>
              <a:t>words</a:t>
            </a:r>
          </a:p>
          <a:p>
            <a:r>
              <a:rPr lang="en-US" dirty="0" smtClean="0"/>
              <a:t>Body language</a:t>
            </a:r>
          </a:p>
          <a:p>
            <a:r>
              <a:rPr lang="en-US" dirty="0" smtClean="0"/>
              <a:t>Enunciation</a:t>
            </a:r>
          </a:p>
          <a:p>
            <a:r>
              <a:rPr lang="en-US" dirty="0" smtClean="0"/>
              <a:t>Confidence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There will be a more detailed talk in two weeks about public speaking.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653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Teaching puts a new lens on the world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4646" y="2381249"/>
            <a:ext cx="5274707" cy="1571625"/>
          </a:xfrm>
          <a:ln>
            <a:solidFill>
              <a:srgbClr val="FFFF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CA" dirty="0" smtClean="0"/>
              <a:t>You may start to recognize opportunities for new examples to use in the classroom in a variety of places: everyday life, your research, etc. 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64</a:t>
            </a:fld>
            <a:endParaRPr lang="en-CA"/>
          </a:p>
        </p:txBody>
      </p:sp>
      <p:pic>
        <p:nvPicPr>
          <p:cNvPr id="1026" name="Picture 2" descr="Image result for simpsons go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3" y="4437430"/>
            <a:ext cx="2479674" cy="188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60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Your ta colleagues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2571" y="2543101"/>
            <a:ext cx="7167283" cy="2305578"/>
          </a:xfrm>
        </p:spPr>
        <p:txBody>
          <a:bodyPr anchor="t"/>
          <a:lstStyle/>
          <a:p>
            <a:pPr marL="0" indent="0">
              <a:buNone/>
            </a:pPr>
            <a:r>
              <a:rPr lang="en-CA" dirty="0" smtClean="0">
                <a:solidFill>
                  <a:srgbClr val="FFFF00"/>
                </a:solidFill>
              </a:rPr>
              <a:t>Can help you with:</a:t>
            </a:r>
          </a:p>
          <a:p>
            <a:pPr lvl="1"/>
            <a:r>
              <a:rPr lang="en-CA" dirty="0" smtClean="0">
                <a:solidFill>
                  <a:schemeClr val="tx1"/>
                </a:solidFill>
              </a:rPr>
              <a:t>Lesson planning, problem solving, marking</a:t>
            </a:r>
          </a:p>
          <a:p>
            <a:pPr lvl="1"/>
            <a:r>
              <a:rPr lang="en-CA" dirty="0" smtClean="0">
                <a:solidFill>
                  <a:schemeClr val="tx1"/>
                </a:solidFill>
              </a:rPr>
              <a:t>Classroom management strategies</a:t>
            </a:r>
          </a:p>
          <a:p>
            <a:pPr lvl="1"/>
            <a:r>
              <a:rPr lang="en-CA" dirty="0" smtClean="0">
                <a:solidFill>
                  <a:schemeClr val="tx1"/>
                </a:solidFill>
              </a:rPr>
              <a:t>Teaching approaches</a:t>
            </a:r>
          </a:p>
          <a:p>
            <a:pPr lvl="1"/>
            <a:r>
              <a:rPr lang="en-CA" dirty="0" smtClean="0">
                <a:solidFill>
                  <a:schemeClr val="tx1"/>
                </a:solidFill>
              </a:rPr>
              <a:t>How to interact with other TAs and CI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Dept. of Physics, TA Training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>
                <a:solidFill>
                  <a:schemeClr val="tx1"/>
                </a:solidFill>
              </a:rPr>
              <a:pPr/>
              <a:t>65</a:t>
            </a:fld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static.theglobeandmail.ca/5b6/news/national/education/article23223066.ece/ALTERNATES/w620/web-na-university-strike27nw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919" y="564971"/>
            <a:ext cx="3272414" cy="1842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79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Teaching support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114022"/>
            <a:ext cx="6141720" cy="3767670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/>
              <a:t>Becoming an educator is a continuous process.  You have plenty of support available:</a:t>
            </a:r>
          </a:p>
          <a:p>
            <a:r>
              <a:rPr lang="en-CA" dirty="0" smtClean="0"/>
              <a:t>Fellow TAs</a:t>
            </a:r>
          </a:p>
          <a:p>
            <a:r>
              <a:rPr lang="en-CA" dirty="0" smtClean="0"/>
              <a:t>Course instructors</a:t>
            </a:r>
          </a:p>
          <a:p>
            <a:r>
              <a:rPr lang="en-CA" dirty="0" smtClean="0"/>
              <a:t>Teaching Professors!</a:t>
            </a:r>
          </a:p>
          <a:p>
            <a:r>
              <a:rPr lang="en-CA" dirty="0" smtClean="0"/>
              <a:t>TATP</a:t>
            </a:r>
          </a:p>
          <a:p>
            <a:r>
              <a:rPr lang="en-CA" dirty="0" smtClean="0"/>
              <a:t>Other online resources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66</a:t>
            </a:fld>
            <a:endParaRPr lang="en-CA"/>
          </a:p>
        </p:txBody>
      </p:sp>
      <p:pic>
        <p:nvPicPr>
          <p:cNvPr id="5122" name="Picture 2" descr="http://www.desktopwallpaperhd.net/wallpapers/9/7/simpsons-teacher-house-wallpaper-converses-teach-wering-931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03" y="472440"/>
            <a:ext cx="2918368" cy="164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27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Perspectives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181" y="1713053"/>
            <a:ext cx="8171727" cy="3176447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/>
              <a:t>A few key points to remember:</a:t>
            </a:r>
          </a:p>
          <a:p>
            <a:r>
              <a:rPr lang="en-CA" dirty="0" smtClean="0"/>
              <a:t>There is no “one-size-fits-all” approach. Learn from your good experiences and mistakes.</a:t>
            </a:r>
          </a:p>
          <a:p>
            <a:r>
              <a:rPr lang="en-CA" dirty="0" smtClean="0"/>
              <a:t>You will develop your own teaching style as you go.</a:t>
            </a:r>
          </a:p>
          <a:p>
            <a:r>
              <a:rPr lang="en-CA" dirty="0" smtClean="0"/>
              <a:t>There are many opportunities offered by the department: find what suits you best.</a:t>
            </a:r>
          </a:p>
          <a:p>
            <a:r>
              <a:rPr lang="en-CA" dirty="0" smtClean="0"/>
              <a:t>See </a:t>
            </a:r>
            <a:r>
              <a:rPr lang="en-CA" dirty="0" err="1" smtClean="0"/>
              <a:t>TAing</a:t>
            </a:r>
            <a:r>
              <a:rPr lang="en-CA" dirty="0" smtClean="0"/>
              <a:t> as an opportunity to develop your teaching skills: something that will be useful for your future career!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027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213" y="121920"/>
            <a:ext cx="6554867" cy="1524000"/>
          </a:xfrm>
        </p:spPr>
        <p:txBody>
          <a:bodyPr/>
          <a:lstStyle/>
          <a:p>
            <a:r>
              <a:rPr lang="en-CA" b="1" dirty="0" smtClean="0"/>
              <a:t>Useful resources &amp; Professional development</a:t>
            </a:r>
            <a:endParaRPr lang="en-CA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645919"/>
            <a:ext cx="5485924" cy="3850279"/>
          </a:xfrm>
          <a:ln>
            <a:solidFill>
              <a:schemeClr val="bg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252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 training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2114022"/>
            <a:ext cx="5631607" cy="2883280"/>
          </a:xfrm>
        </p:spPr>
        <p:txBody>
          <a:bodyPr/>
          <a:lstStyle/>
          <a:p>
            <a:r>
              <a:rPr lang="en-US" dirty="0" smtClean="0"/>
              <a:t>Week 1: Introduction to </a:t>
            </a:r>
            <a:r>
              <a:rPr lang="en-US" dirty="0" err="1" smtClean="0"/>
              <a:t>TAing</a:t>
            </a:r>
            <a:endParaRPr lang="en-US" dirty="0" smtClean="0"/>
          </a:p>
          <a:p>
            <a:r>
              <a:rPr lang="en-US" dirty="0" smtClean="0"/>
              <a:t>Week 2: Micro-teaching (short lessons)</a:t>
            </a:r>
          </a:p>
          <a:p>
            <a:r>
              <a:rPr lang="en-US" dirty="0" smtClean="0"/>
              <a:t>Week 2: </a:t>
            </a:r>
            <a:r>
              <a:rPr lang="en-US" dirty="0" err="1" smtClean="0"/>
              <a:t>Improv</a:t>
            </a:r>
            <a:r>
              <a:rPr lang="en-US" dirty="0" smtClean="0"/>
              <a:t> sessions &amp; </a:t>
            </a:r>
            <a:r>
              <a:rPr lang="en-US" dirty="0" err="1" smtClean="0"/>
              <a:t>colloqium</a:t>
            </a:r>
            <a:endParaRPr lang="en-US" dirty="0" smtClean="0"/>
          </a:p>
          <a:p>
            <a:r>
              <a:rPr lang="en-US" dirty="0" smtClean="0"/>
              <a:t>Week 3: Public Speaking (lecture)</a:t>
            </a:r>
          </a:p>
          <a:p>
            <a:r>
              <a:rPr lang="en-US" dirty="0" smtClean="0"/>
              <a:t>Week 4: Micro-teaching, part 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087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301" y="1325560"/>
            <a:ext cx="2590800" cy="2636840"/>
          </a:xfrm>
        </p:spPr>
        <p:txBody>
          <a:bodyPr>
            <a:normAutofit/>
          </a:bodyPr>
          <a:lstStyle/>
          <a:p>
            <a:pPr algn="ctr"/>
            <a:r>
              <a:rPr lang="en-CA" b="1" dirty="0" smtClean="0"/>
              <a:t>Qualities of a great ta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16324" y="876962"/>
            <a:ext cx="3020219" cy="4134115"/>
          </a:xfrm>
          <a:ln>
            <a:solidFill>
              <a:srgbClr val="FFFF00"/>
            </a:solidFill>
          </a:ln>
        </p:spPr>
        <p:txBody>
          <a:bodyPr>
            <a:normAutofit lnSpcReduction="10000"/>
          </a:bodyPr>
          <a:lstStyle/>
          <a:p>
            <a:r>
              <a:rPr lang="en-CA" dirty="0" smtClean="0">
                <a:solidFill>
                  <a:schemeClr val="tx1"/>
                </a:solidFill>
              </a:rPr>
              <a:t>Enthusiastic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Knowledgeable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Motivated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Organized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Patient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Available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Adaptable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Trustworthy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Empathetic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Proactive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Dept. of Physics, TA Training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>
                <a:solidFill>
                  <a:schemeClr val="tx1"/>
                </a:solidFill>
              </a:rPr>
              <a:pPr/>
              <a:t>7</a:t>
            </a:fld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33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4712"/>
            <a:ext cx="6554867" cy="1524000"/>
          </a:xfrm>
        </p:spPr>
        <p:txBody>
          <a:bodyPr>
            <a:normAutofit/>
          </a:bodyPr>
          <a:lstStyle/>
          <a:p>
            <a:r>
              <a:rPr lang="en-CA" b="1" smtClean="0">
                <a:solidFill>
                  <a:srgbClr val="FFFF00"/>
                </a:solidFill>
              </a:rPr>
              <a:t>Questions</a:t>
            </a:r>
            <a:r>
              <a:rPr lang="en-CA" b="1" dirty="0" smtClean="0">
                <a:solidFill>
                  <a:srgbClr val="FFFF00"/>
                </a:solidFill>
              </a:rPr>
              <a:t>?</a:t>
            </a:r>
            <a:endParaRPr lang="en-CA" b="1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70</a:t>
            </a:fld>
            <a:endParaRPr lang="en-CA"/>
          </a:p>
        </p:txBody>
      </p:sp>
      <p:sp>
        <p:nvSpPr>
          <p:cNvPr id="3" name="TextBox 2"/>
          <p:cNvSpPr txBox="1"/>
          <p:nvPr/>
        </p:nvSpPr>
        <p:spPr>
          <a:xfrm>
            <a:off x="1677885" y="2117913"/>
            <a:ext cx="6577442" cy="147732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Contacts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b="1" dirty="0" smtClean="0"/>
              <a:t>Dan Weaver:           </a:t>
            </a:r>
            <a:r>
              <a:rPr lang="en-US" dirty="0" err="1" smtClean="0"/>
              <a:t>dweaver@atmosp.physics.utoronto.ca</a:t>
            </a:r>
            <a:endParaRPr lang="en-US" dirty="0" smtClean="0"/>
          </a:p>
          <a:p>
            <a:r>
              <a:rPr lang="en-US" b="1" dirty="0" smtClean="0"/>
              <a:t>Stephen Foster</a:t>
            </a:r>
            <a:r>
              <a:rPr lang="en-US" dirty="0" smtClean="0"/>
              <a:t>:       </a:t>
            </a:r>
            <a:r>
              <a:rPr lang="en-US" dirty="0" err="1" smtClean="0"/>
              <a:t>sfoster@physics.utoronto.ca</a:t>
            </a:r>
            <a:endParaRPr lang="en-US" dirty="0" smtClean="0"/>
          </a:p>
          <a:p>
            <a:r>
              <a:rPr lang="en-US" b="1" dirty="0" smtClean="0"/>
              <a:t>Prof. Jason Harlow</a:t>
            </a:r>
            <a:r>
              <a:rPr lang="en-US" dirty="0" smtClean="0"/>
              <a:t>: </a:t>
            </a:r>
            <a:r>
              <a:rPr lang="en-US" dirty="0" err="1" smtClean="0"/>
              <a:t>jharlow@physics.utoronto.ca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09417" y="4770564"/>
            <a:ext cx="4033476" cy="16158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u="sng" dirty="0" smtClean="0"/>
              <a:t>Acknowledgements &amp; Thanks</a:t>
            </a:r>
          </a:p>
          <a:p>
            <a:pPr algn="ctr"/>
            <a:r>
              <a:rPr lang="en-US" dirty="0" smtClean="0"/>
              <a:t>Prof. Jason Harlow</a:t>
            </a:r>
          </a:p>
          <a:p>
            <a:pPr algn="ctr"/>
            <a:r>
              <a:rPr lang="en-US" dirty="0" err="1" smtClean="0"/>
              <a:t>Andreea</a:t>
            </a:r>
            <a:r>
              <a:rPr lang="en-US" dirty="0" smtClean="0"/>
              <a:t> </a:t>
            </a:r>
            <a:r>
              <a:rPr lang="en-US" dirty="0" err="1" smtClean="0"/>
              <a:t>Lupascu</a:t>
            </a:r>
            <a:endParaRPr lang="en-US" dirty="0"/>
          </a:p>
          <a:p>
            <a:pPr algn="ctr"/>
            <a:r>
              <a:rPr lang="en-US" dirty="0" smtClean="0"/>
              <a:t>TATP</a:t>
            </a:r>
          </a:p>
          <a:p>
            <a:pPr algn="ctr"/>
            <a:r>
              <a:rPr lang="en-US" dirty="0" smtClean="0"/>
              <a:t>Comics from: XKCD &amp; PHD Comics</a:t>
            </a:r>
          </a:p>
        </p:txBody>
      </p:sp>
    </p:spTree>
    <p:extLst>
      <p:ext uri="{BB962C8B-B14F-4D97-AF65-F5344CB8AC3E}">
        <p14:creationId xmlns:p14="http://schemas.microsoft.com/office/powerpoint/2010/main" val="149420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/>
              <a:t>Teachers as </a:t>
            </a:r>
            <a:r>
              <a:rPr lang="en-CA" b="1" dirty="0" smtClean="0">
                <a:solidFill>
                  <a:srgbClr val="FFFF00"/>
                </a:solidFill>
              </a:rPr>
              <a:t>role models</a:t>
            </a:r>
            <a:endParaRPr lang="en-CA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1823514"/>
            <a:ext cx="6112532" cy="3445910"/>
          </a:xfrm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CA" b="1" dirty="0" smtClean="0"/>
              <a:t>Set the tone &amp; expectations</a:t>
            </a:r>
          </a:p>
          <a:p>
            <a:r>
              <a:rPr lang="en-CA" dirty="0" smtClean="0"/>
              <a:t>Be organized</a:t>
            </a:r>
          </a:p>
          <a:p>
            <a:r>
              <a:rPr lang="en-CA" dirty="0" smtClean="0"/>
              <a:t>Be consistent and honest</a:t>
            </a:r>
          </a:p>
          <a:p>
            <a:r>
              <a:rPr lang="en-CA" dirty="0" smtClean="0"/>
              <a:t>Be firm in expectations, deadlines, etc.</a:t>
            </a:r>
          </a:p>
          <a:p>
            <a:r>
              <a:rPr lang="en-CA" dirty="0" smtClean="0"/>
              <a:t>Be flexible as needed (professional judgement)</a:t>
            </a:r>
          </a:p>
          <a:p>
            <a:r>
              <a:rPr lang="en-CA" dirty="0" smtClean="0"/>
              <a:t>Show enthusiasm </a:t>
            </a:r>
          </a:p>
          <a:p>
            <a:r>
              <a:rPr lang="en-CA" dirty="0" smtClean="0"/>
              <a:t>Strive to build a good rapport with students</a:t>
            </a:r>
          </a:p>
          <a:p>
            <a:r>
              <a:rPr lang="en-CA" dirty="0" smtClean="0"/>
              <a:t>Demonstrate quality thinking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769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299514"/>
            <a:ext cx="6446520" cy="1524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Common</a:t>
            </a:r>
            <a:r>
              <a:rPr lang="en-US" dirty="0"/>
              <a:t> teaching </a:t>
            </a:r>
            <a:r>
              <a:rPr lang="en-US" dirty="0">
                <a:solidFill>
                  <a:srgbClr val="FFFF00"/>
                </a:solidFill>
              </a:rPr>
              <a:t>concerns</a:t>
            </a:r>
            <a:r>
              <a:rPr lang="en-US" dirty="0"/>
              <a:t> for </a:t>
            </a:r>
            <a:r>
              <a:rPr lang="en-US" dirty="0" smtClean="0"/>
              <a:t>new TA</a:t>
            </a:r>
            <a:r>
              <a:rPr lang="en-US" cap="none" dirty="0" smtClean="0"/>
              <a:t>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279" y="1997708"/>
            <a:ext cx="7086600" cy="3915732"/>
          </a:xfrm>
        </p:spPr>
        <p:txBody>
          <a:bodyPr>
            <a:normAutofit/>
          </a:bodyPr>
          <a:lstStyle/>
          <a:p>
            <a:r>
              <a:rPr lang="en-US" dirty="0" smtClean="0"/>
              <a:t>Being effective at teaching</a:t>
            </a:r>
            <a:endParaRPr lang="en-US" dirty="0"/>
          </a:p>
          <a:p>
            <a:r>
              <a:rPr lang="en-US" dirty="0" smtClean="0"/>
              <a:t>Planning tutorial lessons</a:t>
            </a:r>
          </a:p>
          <a:p>
            <a:r>
              <a:rPr lang="en-US" dirty="0" smtClean="0"/>
              <a:t>Classroom management</a:t>
            </a:r>
          </a:p>
          <a:p>
            <a:r>
              <a:rPr lang="en-US" dirty="0" smtClean="0"/>
              <a:t>Maintaining </a:t>
            </a:r>
            <a:r>
              <a:rPr lang="en-US" dirty="0"/>
              <a:t>personal and professional </a:t>
            </a:r>
            <a:r>
              <a:rPr lang="en-US" dirty="0" smtClean="0"/>
              <a:t>boundaries</a:t>
            </a:r>
            <a:endParaRPr lang="en-US" dirty="0"/>
          </a:p>
          <a:p>
            <a:r>
              <a:rPr lang="en-US" dirty="0" smtClean="0"/>
              <a:t>Grading </a:t>
            </a:r>
            <a:r>
              <a:rPr lang="en-US" dirty="0"/>
              <a:t>fairly </a:t>
            </a:r>
            <a:endParaRPr lang="en-US" dirty="0" smtClean="0"/>
          </a:p>
          <a:p>
            <a:r>
              <a:rPr lang="en-US" dirty="0" smtClean="0"/>
              <a:t>Not being able to answer questions </a:t>
            </a:r>
          </a:p>
          <a:p>
            <a:r>
              <a:rPr lang="en-US" dirty="0" smtClean="0"/>
              <a:t>Dealing with plagiarism </a:t>
            </a:r>
            <a:r>
              <a:rPr lang="en-US" dirty="0"/>
              <a:t>and academic integrity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537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5447</TotalTime>
  <Words>3757</Words>
  <Application>Microsoft Office PowerPoint</Application>
  <PresentationFormat>On-screen Show (4:3)</PresentationFormat>
  <Paragraphs>587</Paragraphs>
  <Slides>70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Al Bayan Plain</vt:lpstr>
      <vt:lpstr>Arial</vt:lpstr>
      <vt:lpstr>Calibri</vt:lpstr>
      <vt:lpstr>Century Gothic</vt:lpstr>
      <vt:lpstr>Wingdings</vt:lpstr>
      <vt:lpstr>Wingdings 3</vt:lpstr>
      <vt:lpstr>Slice</vt:lpstr>
      <vt:lpstr>Being an effective  Physics TA</vt:lpstr>
      <vt:lpstr>Outline</vt:lpstr>
      <vt:lpstr>INtroductions</vt:lpstr>
      <vt:lpstr>Survey:  Do you already have  teaching experience?</vt:lpstr>
      <vt:lpstr>Discuss: What is your purpose as a TA? </vt:lpstr>
      <vt:lpstr>Value of tas</vt:lpstr>
      <vt:lpstr>Qualities of a great ta</vt:lpstr>
      <vt:lpstr>Teachers as role models</vt:lpstr>
      <vt:lpstr>Common teaching concerns for new TAs </vt:lpstr>
      <vt:lpstr>Teaching Assistant  jobs</vt:lpstr>
      <vt:lpstr>Communication with Course Instructor</vt:lpstr>
      <vt:lpstr>Tutorials</vt:lpstr>
      <vt:lpstr>Labs</vt:lpstr>
      <vt:lpstr>Practicals</vt:lpstr>
      <vt:lpstr>One-on-one tutoring</vt:lpstr>
      <vt:lpstr>Proactively  Check student understanding</vt:lpstr>
      <vt:lpstr>Will students remember?</vt:lpstr>
      <vt:lpstr>Physics drop-in Centre</vt:lpstr>
      <vt:lpstr>Grading</vt:lpstr>
      <vt:lpstr>Later, we will do a marking activity!</vt:lpstr>
      <vt:lpstr>Blackboard</vt:lpstr>
      <vt:lpstr>preparation</vt:lpstr>
      <vt:lpstr>Find a way to plan lessons that works for you</vt:lpstr>
      <vt:lpstr>Your first class</vt:lpstr>
      <vt:lpstr>set expectations  on the first day</vt:lpstr>
      <vt:lpstr>Setting policies  during the first class  will help save time &amp; confusion throughout the semester</vt:lpstr>
      <vt:lpstr>Part two: University policies</vt:lpstr>
      <vt:lpstr>TA policies:</vt:lpstr>
      <vt:lpstr>Areas of responsibility </vt:lpstr>
      <vt:lpstr>Respecting confidentiality</vt:lpstr>
      <vt:lpstr>Safeguarding the learning environment</vt:lpstr>
      <vt:lpstr>Academic integrity</vt:lpstr>
      <vt:lpstr>academic integrity (cheating)</vt:lpstr>
      <vt:lpstr>Examples What should you do as a TA?  </vt:lpstr>
      <vt:lpstr>Part three: Marking</vt:lpstr>
      <vt:lpstr>Marking activity</vt:lpstr>
      <vt:lpstr>Marking activity</vt:lpstr>
      <vt:lpstr>Marking activity</vt:lpstr>
      <vt:lpstr>Time management &amp; marking</vt:lpstr>
      <vt:lpstr>Feedback</vt:lpstr>
      <vt:lpstr>Fairness in Grading</vt:lpstr>
      <vt:lpstr>Rubrics</vt:lpstr>
      <vt:lpstr>Example of a rubric  (grade 11 physics class project)</vt:lpstr>
      <vt:lpstr>Grading: disputes</vt:lpstr>
      <vt:lpstr>Part four: Teaching tips and strategies</vt:lpstr>
      <vt:lpstr>Each class has its own character &amp; challenges</vt:lpstr>
      <vt:lpstr>Getting to know your students</vt:lpstr>
      <vt:lpstr>Identifying cheating</vt:lpstr>
      <vt:lpstr>timing</vt:lpstr>
      <vt:lpstr>When you don’t know the answer</vt:lpstr>
      <vt:lpstr>Reflection &amp; iteration</vt:lpstr>
      <vt:lpstr>Designing questions to ask students</vt:lpstr>
      <vt:lpstr>Teaching tips:  leave space for answers</vt:lpstr>
      <vt:lpstr>Class management: Potential challenges</vt:lpstr>
      <vt:lpstr>Listening</vt:lpstr>
      <vt:lpstr>Student questions</vt:lpstr>
      <vt:lpstr>Choose words carefully</vt:lpstr>
      <vt:lpstr>Effective feedback:  more than marking</vt:lpstr>
      <vt:lpstr>Classroom presence</vt:lpstr>
      <vt:lpstr>Experimental skills</vt:lpstr>
      <vt:lpstr>Teaching tips: misconceptions</vt:lpstr>
      <vt:lpstr>Identifying misconceptions</vt:lpstr>
      <vt:lpstr>Public speaking:  everything matters</vt:lpstr>
      <vt:lpstr>Teaching puts a new lens on the world</vt:lpstr>
      <vt:lpstr>Your ta colleagues</vt:lpstr>
      <vt:lpstr>Teaching support</vt:lpstr>
      <vt:lpstr>Perspectives</vt:lpstr>
      <vt:lpstr>Useful resources &amp; Professional development</vt:lpstr>
      <vt:lpstr>TA training schedule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Becoming an effective Physics TA</dc:title>
  <dc:creator>Dan Weaver</dc:creator>
  <cp:lastModifiedBy>Jason Harlow</cp:lastModifiedBy>
  <cp:revision>180</cp:revision>
  <cp:lastPrinted>2015-09-09T12:53:57Z</cp:lastPrinted>
  <dcterms:created xsi:type="dcterms:W3CDTF">2015-08-17T15:11:01Z</dcterms:created>
  <dcterms:modified xsi:type="dcterms:W3CDTF">2016-09-07T16:32:01Z</dcterms:modified>
</cp:coreProperties>
</file>