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341" r:id="rId2"/>
    <p:sldId id="364" r:id="rId3"/>
    <p:sldId id="403" r:id="rId4"/>
    <p:sldId id="371" r:id="rId5"/>
    <p:sldId id="346" r:id="rId6"/>
    <p:sldId id="316" r:id="rId7"/>
    <p:sldId id="377" r:id="rId8"/>
    <p:sldId id="379" r:id="rId9"/>
    <p:sldId id="378" r:id="rId10"/>
    <p:sldId id="363" r:id="rId11"/>
    <p:sldId id="380" r:id="rId12"/>
    <p:sldId id="381" r:id="rId13"/>
    <p:sldId id="402" r:id="rId14"/>
    <p:sldId id="382" r:id="rId15"/>
    <p:sldId id="365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96" r:id="rId30"/>
    <p:sldId id="397" r:id="rId31"/>
    <p:sldId id="398" r:id="rId32"/>
    <p:sldId id="399" r:id="rId33"/>
    <p:sldId id="400" r:id="rId34"/>
    <p:sldId id="40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79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5CDFB-1A05-B34A-BA97-887F407AC6BC}" type="datetimeFigureOut">
              <a:rPr lang="en-US" smtClean="0"/>
              <a:t>4/3/23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9C14B-6770-C74C-B3AF-992CD691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86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A864F-3F68-7047-9352-2B2E861E0B57}" type="datetimeFigureOut">
              <a:rPr lang="en-US" smtClean="0"/>
              <a:t>4/3/23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2BB3F-1E39-E643-895F-ADFC4961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095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B8EA72-7C91-714A-BA81-4F3E0E36D64E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645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FB1B15-0B7E-7544-BB14-18674BC42BDE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FB1B15-0B7E-7544-BB14-18674BC42BDE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F07682-8923-ED42-92BD-1DDBE95DC2FA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F07682-8923-ED42-92BD-1DDBE95DC2FA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F07682-8923-ED42-92BD-1DDBE95DC2FA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A10F7E-2D71-2942-ACA1-D4D172E0BBA2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5A61FF-A6EA-1840-8CDF-8869499D5259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219759-DDB6-3642-B069-38BB6ADDEFB3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696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9065DB-0833-0146-A542-1CEC15182C39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737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DFB4FA-B500-EC41-99A8-BC257398713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757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7AF56A-95A6-FC49-B861-F36F5F8B75DE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716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13D0D3-FA5B-6E4F-AF27-5B1CD9393F4E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0DD9EC-73B5-4B45-BDFA-18D233EC6AE1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798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01A458-4093-6748-9EAE-512A22B2BAE8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819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FB1B15-0B7E-7544-BB14-18674BC42BDE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4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90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60"/>
            <a:ext cx="2133600" cy="365125"/>
          </a:xfrm>
        </p:spPr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6"/>
            <a:ext cx="8001000" cy="1855694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6"/>
            <a:ext cx="8001000" cy="1855694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60"/>
            <a:ext cx="2133600" cy="365125"/>
          </a:xfrm>
        </p:spPr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6"/>
            <a:ext cx="8001000" cy="1855694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60"/>
            <a:ext cx="2133600" cy="365125"/>
          </a:xfrm>
        </p:spPr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9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4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4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4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60"/>
            <a:ext cx="2133600" cy="365125"/>
          </a:xfrm>
        </p:spPr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4"/>
            <a:ext cx="3566160" cy="877886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31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4"/>
            <a:ext cx="3566160" cy="877886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31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60"/>
            <a:ext cx="2133600" cy="365125"/>
          </a:xfrm>
        </p:spPr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3"/>
            <a:ext cx="3566160" cy="36861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60"/>
            <a:ext cx="2133600" cy="365125"/>
          </a:xfrm>
        </p:spPr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4"/>
            <a:ext cx="7610476" cy="367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7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3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3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2397"/>
            <a:ext cx="9144000" cy="1037740"/>
          </a:xfrm>
        </p:spPr>
        <p:txBody>
          <a:bodyPr>
            <a:normAutofit/>
          </a:bodyPr>
          <a:lstStyle/>
          <a:p>
            <a:r>
              <a:rPr lang="en-US" dirty="0"/>
              <a:t>Solar Fusion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2676" y="1771454"/>
            <a:ext cx="8823098" cy="4991975"/>
          </a:xfrm>
        </p:spPr>
        <p:txBody>
          <a:bodyPr>
            <a:normAutofit/>
          </a:bodyPr>
          <a:lstStyle/>
          <a:p>
            <a:r>
              <a:rPr lang="en-US" dirty="0"/>
              <a:t>Solar fusion cycle starts from Hydrogen nuclei</a:t>
            </a:r>
          </a:p>
          <a:p>
            <a:pPr lvl="1"/>
            <a:r>
              <a:rPr lang="en-US" dirty="0"/>
              <a:t>Sun has a mass of about 10</a:t>
            </a:r>
            <a:r>
              <a:rPr lang="en-US" baseline="30000" dirty="0"/>
              <a:t>30</a:t>
            </a:r>
            <a:r>
              <a:rPr lang="en-US" dirty="0"/>
              <a:t> kg</a:t>
            </a:r>
          </a:p>
          <a:p>
            <a:pPr lvl="1"/>
            <a:r>
              <a:rPr lang="en-US" dirty="0"/>
              <a:t>Mostly hydrogen atoms (10</a:t>
            </a:r>
            <a:r>
              <a:rPr lang="en-US" baseline="30000" dirty="0"/>
              <a:t>56 </a:t>
            </a:r>
            <a:r>
              <a:rPr lang="en-US" dirty="0"/>
              <a:t>atoms)</a:t>
            </a:r>
          </a:p>
          <a:p>
            <a:r>
              <a:rPr lang="en-US" dirty="0"/>
              <a:t>Primary energy cycle comes from fusion of protons (</a:t>
            </a:r>
            <a:r>
              <a:rPr lang="en-US" i="1" dirty="0" err="1"/>
              <a:t>pp</a:t>
            </a:r>
            <a:r>
              <a:rPr lang="en-US" dirty="0"/>
              <a:t> cycle)</a:t>
            </a:r>
          </a:p>
          <a:p>
            <a:pPr lvl="1"/>
            <a:r>
              <a:rPr lang="fr-FR" baseline="30000" dirty="0"/>
              <a:t>1</a:t>
            </a:r>
            <a:r>
              <a:rPr lang="fr-FR" dirty="0"/>
              <a:t>H + </a:t>
            </a:r>
            <a:r>
              <a:rPr lang="fr-FR" baseline="30000" dirty="0"/>
              <a:t>1</a:t>
            </a:r>
            <a:r>
              <a:rPr lang="fr-FR" dirty="0"/>
              <a:t>H -&gt; </a:t>
            </a:r>
            <a:r>
              <a:rPr lang="fr-FR" baseline="30000" dirty="0"/>
              <a:t>2</a:t>
            </a:r>
            <a:r>
              <a:rPr lang="fr-FR" dirty="0"/>
              <a:t>H + e</a:t>
            </a:r>
            <a:r>
              <a:rPr lang="fr-FR" baseline="30000" dirty="0"/>
              <a:t>+</a:t>
            </a:r>
            <a:r>
              <a:rPr lang="fr-FR" dirty="0"/>
              <a:t> + </a:t>
            </a:r>
            <a:r>
              <a:rPr lang="fr-FR" dirty="0" err="1"/>
              <a:t>ν</a:t>
            </a:r>
            <a:r>
              <a:rPr lang="fr-FR" baseline="-25000" dirty="0" err="1"/>
              <a:t>e</a:t>
            </a:r>
            <a:r>
              <a:rPr lang="fr-FR" dirty="0"/>
              <a:t> + 0.4 MeV</a:t>
            </a:r>
          </a:p>
          <a:p>
            <a:pPr lvl="1"/>
            <a:r>
              <a:rPr lang="fr-FR" baseline="30000" dirty="0"/>
              <a:t>1</a:t>
            </a:r>
            <a:r>
              <a:rPr lang="fr-FR" dirty="0"/>
              <a:t>H + </a:t>
            </a:r>
            <a:r>
              <a:rPr lang="fr-FR" baseline="30000" dirty="0"/>
              <a:t>2</a:t>
            </a:r>
            <a:r>
              <a:rPr lang="fr-FR" dirty="0"/>
              <a:t>H -&gt; </a:t>
            </a:r>
            <a:r>
              <a:rPr lang="fr-FR" baseline="30000" dirty="0"/>
              <a:t>3</a:t>
            </a:r>
            <a:r>
              <a:rPr lang="fr-FR" dirty="0"/>
              <a:t>He + </a:t>
            </a:r>
            <a:r>
              <a:rPr lang="fr-FR" dirty="0" err="1"/>
              <a:t>γ</a:t>
            </a:r>
            <a:r>
              <a:rPr lang="fr-FR" dirty="0"/>
              <a:t> + 5.5 MeV</a:t>
            </a:r>
          </a:p>
          <a:p>
            <a:pPr lvl="1"/>
            <a:r>
              <a:rPr lang="fr-FR" baseline="30000" dirty="0"/>
              <a:t>3</a:t>
            </a:r>
            <a:r>
              <a:rPr lang="fr-FR" dirty="0"/>
              <a:t>He + </a:t>
            </a:r>
            <a:r>
              <a:rPr lang="fr-FR" baseline="30000" dirty="0"/>
              <a:t>3</a:t>
            </a:r>
            <a:r>
              <a:rPr lang="fr-FR" dirty="0"/>
              <a:t>He -&gt; </a:t>
            </a:r>
            <a:r>
              <a:rPr lang="fr-FR" baseline="30000" dirty="0"/>
              <a:t>4</a:t>
            </a:r>
            <a:r>
              <a:rPr lang="fr-FR" dirty="0"/>
              <a:t>He + 2(</a:t>
            </a:r>
            <a:r>
              <a:rPr lang="fr-FR" baseline="30000" dirty="0"/>
              <a:t>1</a:t>
            </a:r>
            <a:r>
              <a:rPr lang="fr-FR" dirty="0"/>
              <a:t>H)  + 13 MeV</a:t>
            </a:r>
          </a:p>
          <a:p>
            <a:pPr lvl="2"/>
            <a:r>
              <a:rPr lang="en-CA" dirty="0"/>
              <a:t>Large energy release in final stage comes from the fact that the </a:t>
            </a:r>
            <a:r>
              <a:rPr lang="en-CA" baseline="30000" dirty="0"/>
              <a:t>4</a:t>
            </a:r>
            <a:r>
              <a:rPr lang="en-CA" dirty="0"/>
              <a:t>He nucleus is doubly-magic, so extremely strongly bound</a:t>
            </a:r>
          </a:p>
          <a:p>
            <a:pPr lvl="1"/>
            <a:r>
              <a:rPr lang="en-CA" dirty="0"/>
              <a:t>Overall reaction is</a:t>
            </a:r>
          </a:p>
          <a:p>
            <a:pPr lvl="2"/>
            <a:r>
              <a:rPr lang="fr-FR" dirty="0"/>
              <a:t>4(</a:t>
            </a:r>
            <a:r>
              <a:rPr lang="fr-FR" baseline="30000" dirty="0"/>
              <a:t>1</a:t>
            </a:r>
            <a:r>
              <a:rPr lang="fr-FR" dirty="0"/>
              <a:t>H) -&gt; </a:t>
            </a:r>
            <a:r>
              <a:rPr lang="fr-FR" baseline="30000" dirty="0"/>
              <a:t>4</a:t>
            </a:r>
            <a:r>
              <a:rPr lang="fr-FR" dirty="0"/>
              <a:t>He + 2 e</a:t>
            </a:r>
            <a:r>
              <a:rPr lang="fr-FR" baseline="30000" dirty="0"/>
              <a:t>+</a:t>
            </a:r>
            <a:r>
              <a:rPr lang="fr-FR" dirty="0"/>
              <a:t> + 2 </a:t>
            </a:r>
            <a:r>
              <a:rPr lang="fr-FR" dirty="0" err="1"/>
              <a:t>ν</a:t>
            </a:r>
            <a:r>
              <a:rPr lang="fr-FR" baseline="-25000" dirty="0" err="1"/>
              <a:t>e</a:t>
            </a:r>
            <a:r>
              <a:rPr lang="fr-FR" dirty="0"/>
              <a:t> + 2 </a:t>
            </a:r>
            <a:r>
              <a:rPr lang="fr-FR" dirty="0" err="1"/>
              <a:t>γ</a:t>
            </a:r>
            <a:r>
              <a:rPr lang="fr-FR" dirty="0"/>
              <a:t> + 24.8 MeV</a:t>
            </a:r>
          </a:p>
          <a:p>
            <a:pPr lvl="2"/>
            <a:r>
              <a:rPr lang="en-CA" dirty="0"/>
              <a:t>In addition e</a:t>
            </a:r>
            <a:r>
              <a:rPr lang="en-CA" baseline="30000" dirty="0"/>
              <a:t>+</a:t>
            </a:r>
            <a:r>
              <a:rPr lang="en-CA" dirty="0"/>
              <a:t> produced in fusion, find e</a:t>
            </a:r>
            <a:r>
              <a:rPr lang="en-CA" baseline="30000" dirty="0"/>
              <a:t>-</a:t>
            </a:r>
            <a:r>
              <a:rPr lang="en-CA" dirty="0"/>
              <a:t> in solar plasma and contribute a further 1 MeV for each annihilation</a:t>
            </a:r>
          </a:p>
          <a:p>
            <a:pPr lvl="2"/>
            <a:endParaRPr lang="en-CA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marL="349250" lvl="1" indent="0">
              <a:buNone/>
            </a:pPr>
            <a:endParaRPr lang="en-US" dirty="0">
              <a:sym typeface="Wingdings"/>
            </a:endParaRPr>
          </a:p>
          <a:p>
            <a:pPr marL="349250" lvl="1" indent="0">
              <a:buNone/>
            </a:pPr>
            <a:endParaRPr lang="en-US" dirty="0">
              <a:sym typeface="Wingdings"/>
            </a:endParaRPr>
          </a:p>
          <a:p>
            <a:pPr lvl="2"/>
            <a:endParaRPr lang="en-US" dirty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F544E2-97D4-524F-8792-C8133F013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7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556438"/>
            <a:ext cx="8913813" cy="914400"/>
          </a:xfrm>
        </p:spPr>
        <p:txBody>
          <a:bodyPr/>
          <a:lstStyle/>
          <a:p>
            <a:r>
              <a:rPr lang="en-US" dirty="0"/>
              <a:t>Higgs Decay Modes</a:t>
            </a:r>
          </a:p>
        </p:txBody>
      </p:sp>
      <p:sp>
        <p:nvSpPr>
          <p:cNvPr id="63490" name="Rectangle 1027"/>
          <p:cNvSpPr>
            <a:spLocks noChangeArrowheads="1"/>
          </p:cNvSpPr>
          <p:nvPr/>
        </p:nvSpPr>
        <p:spPr bwMode="auto">
          <a:xfrm>
            <a:off x="2932113" y="2965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491" name="Rectangle 1028"/>
          <p:cNvSpPr>
            <a:spLocks noChangeArrowheads="1"/>
          </p:cNvSpPr>
          <p:nvPr/>
        </p:nvSpPr>
        <p:spPr bwMode="auto">
          <a:xfrm>
            <a:off x="806450" y="2270125"/>
            <a:ext cx="1841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100"/>
          </a:p>
        </p:txBody>
      </p:sp>
      <p:pic>
        <p:nvPicPr>
          <p:cNvPr id="63493" name="Picture 8" descr="Higgs_BR_fig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0" y="2099971"/>
            <a:ext cx="4333875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9" descr="Higgs_BR_fig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2099971"/>
            <a:ext cx="4408487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 rot="5400000" flipH="1" flipV="1">
            <a:off x="264586" y="3907631"/>
            <a:ext cx="3276600" cy="1587"/>
          </a:xfrm>
          <a:prstGeom prst="line">
            <a:avLst/>
          </a:prstGeom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5AF387-4D47-C047-A63E-2885E82D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7981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553385"/>
            <a:ext cx="9143997" cy="914400"/>
          </a:xfrm>
        </p:spPr>
        <p:txBody>
          <a:bodyPr/>
          <a:lstStyle/>
          <a:p>
            <a:r>
              <a:rPr lang="en-US" dirty="0"/>
              <a:t>Pre-LHC Experimental Searches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30" y="1839004"/>
            <a:ext cx="8492349" cy="5132141"/>
          </a:xfrm>
        </p:spPr>
        <p:txBody>
          <a:bodyPr>
            <a:normAutofit/>
          </a:bodyPr>
          <a:lstStyle/>
          <a:p>
            <a:r>
              <a:rPr lang="en-US" dirty="0"/>
              <a:t>First search carried out at LEP (up to 200+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 </a:t>
            </a:r>
            <a:r>
              <a:rPr lang="en-US" dirty="0"/>
              <a:t>collisions)</a:t>
            </a:r>
          </a:p>
          <a:p>
            <a:pPr lvl="1"/>
            <a:r>
              <a:rPr lang="en-US" dirty="0"/>
              <a:t>At these energies the dominant Higgs production mechanism is</a:t>
            </a:r>
          </a:p>
          <a:p>
            <a:pPr marL="1711325" lvl="5" indent="0">
              <a:buNone/>
            </a:pPr>
            <a:r>
              <a:rPr lang="en-US" dirty="0"/>
              <a:t>e</a:t>
            </a:r>
            <a:r>
              <a:rPr lang="en-US" baseline="30000" dirty="0"/>
              <a:t>+ </a:t>
            </a:r>
            <a:r>
              <a:rPr lang="en-US" dirty="0"/>
              <a:t>+ e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i="1" dirty="0">
                <a:sym typeface="Wingdings"/>
              </a:rPr>
              <a:t>Z</a:t>
            </a:r>
            <a:r>
              <a:rPr lang="en-US" i="1" baseline="30000" dirty="0">
                <a:sym typeface="Wingdings"/>
              </a:rPr>
              <a:t>0 </a:t>
            </a:r>
            <a:r>
              <a:rPr lang="en-US" i="1" dirty="0">
                <a:sym typeface="Wingdings"/>
              </a:rPr>
              <a:t> + H</a:t>
            </a:r>
            <a:r>
              <a:rPr lang="en-US" i="1" baseline="30000" dirty="0">
                <a:sym typeface="Wingdings"/>
              </a:rPr>
              <a:t>0</a:t>
            </a:r>
          </a:p>
          <a:p>
            <a:pPr lvl="1"/>
            <a:r>
              <a:rPr lang="en-US" dirty="0">
                <a:sym typeface="Wingdings"/>
              </a:rPr>
              <a:t>Given collision energy and a </a:t>
            </a:r>
            <a:r>
              <a:rPr lang="en-US" i="1" dirty="0">
                <a:sym typeface="Wingdings"/>
              </a:rPr>
              <a:t>Z</a:t>
            </a:r>
            <a:r>
              <a:rPr lang="en-US" baseline="30000" dirty="0">
                <a:sym typeface="Wingdings"/>
              </a:rPr>
              <a:t>0</a:t>
            </a:r>
            <a:r>
              <a:rPr lang="en-US" dirty="0">
                <a:sym typeface="Wingdings"/>
              </a:rPr>
              <a:t> boson in the final state</a:t>
            </a:r>
          </a:p>
          <a:p>
            <a:pPr lvl="2"/>
            <a:r>
              <a:rPr lang="en-US" dirty="0">
                <a:sym typeface="Wingdings"/>
              </a:rPr>
              <a:t>Only explore up to </a:t>
            </a:r>
            <a:r>
              <a:rPr lang="en-US" dirty="0" err="1">
                <a:sym typeface="Wingdings"/>
              </a:rPr>
              <a:t>m</a:t>
            </a:r>
            <a:r>
              <a:rPr lang="en-US" baseline="-25000" dirty="0" err="1">
                <a:sym typeface="Wingdings"/>
              </a:rPr>
              <a:t>H</a:t>
            </a:r>
            <a:r>
              <a:rPr lang="en-US" baseline="-25000" dirty="0">
                <a:sym typeface="Wingdings"/>
              </a:rPr>
              <a:t> </a:t>
            </a:r>
            <a:r>
              <a:rPr lang="en-US" dirty="0">
                <a:sym typeface="Wingdings"/>
              </a:rPr>
              <a:t>=  110-120 </a:t>
            </a:r>
            <a:r>
              <a:rPr lang="en-US" dirty="0" err="1">
                <a:sym typeface="Wingdings"/>
              </a:rPr>
              <a:t>GeV</a:t>
            </a:r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Interestingly there were hints of a possible signal </a:t>
            </a:r>
          </a:p>
          <a:p>
            <a:pPr lvl="1"/>
            <a:r>
              <a:rPr lang="en-US" dirty="0">
                <a:sym typeface="Wingdings"/>
              </a:rPr>
              <a:t>H</a:t>
            </a:r>
            <a:r>
              <a:rPr lang="en-US" baseline="30000" dirty="0">
                <a:sym typeface="Wingdings"/>
              </a:rPr>
              <a:t>0</a:t>
            </a:r>
            <a:r>
              <a:rPr lang="en-US" dirty="0">
                <a:sym typeface="Wingdings"/>
              </a:rPr>
              <a:t> 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baseline="30000" dirty="0">
                <a:sym typeface="Wingdings"/>
              </a:rPr>
              <a:t> </a:t>
            </a:r>
            <a:r>
              <a:rPr lang="en-US" dirty="0">
                <a:sym typeface="Wingdings"/>
              </a:rPr>
              <a:t>+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30000" dirty="0">
                <a:sym typeface="Wingdings"/>
              </a:rPr>
              <a:t>-</a:t>
            </a:r>
            <a:r>
              <a:rPr lang="en-US" dirty="0">
                <a:sym typeface="Wingdings"/>
              </a:rPr>
              <a:t> </a:t>
            </a:r>
          </a:p>
          <a:p>
            <a:pPr lvl="1"/>
            <a:r>
              <a:rPr lang="en-US" dirty="0">
                <a:sym typeface="Wingdings"/>
              </a:rPr>
              <a:t>A handful of candidates</a:t>
            </a:r>
          </a:p>
          <a:p>
            <a:r>
              <a:rPr lang="en-US" dirty="0" err="1">
                <a:sym typeface="Wingdings"/>
              </a:rPr>
              <a:t>Bremmstrahlung</a:t>
            </a:r>
            <a:r>
              <a:rPr lang="en-US" dirty="0">
                <a:sym typeface="Wingdings"/>
              </a:rPr>
              <a:t> limits prevented LEP from exceeding 208 </a:t>
            </a:r>
            <a:r>
              <a:rPr lang="en-US" dirty="0" err="1">
                <a:sym typeface="Wingdings"/>
              </a:rPr>
              <a:t>GeV</a:t>
            </a:r>
            <a:r>
              <a:rPr lang="en-US" dirty="0">
                <a:sym typeface="Wingdings"/>
              </a:rPr>
              <a:t> collisions and decision to replace it with LHC was taken in 2001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55998" y="3263552"/>
            <a:ext cx="3405181" cy="15497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98F63-C6E0-9B4A-BF72-76F28EA6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17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553385"/>
            <a:ext cx="9143997" cy="914400"/>
          </a:xfrm>
        </p:spPr>
        <p:txBody>
          <a:bodyPr/>
          <a:lstStyle/>
          <a:p>
            <a:r>
              <a:rPr lang="en-US" dirty="0" err="1"/>
              <a:t>Tevatron</a:t>
            </a:r>
            <a:r>
              <a:rPr lang="en-US" dirty="0"/>
              <a:t> Searches for Higgs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30" y="1798475"/>
            <a:ext cx="8438304" cy="4726842"/>
          </a:xfrm>
        </p:spPr>
        <p:txBody>
          <a:bodyPr/>
          <a:lstStyle/>
          <a:p>
            <a:r>
              <a:rPr lang="en-US" dirty="0"/>
              <a:t>For 10 years the </a:t>
            </a:r>
            <a:r>
              <a:rPr lang="en-US" dirty="0" err="1"/>
              <a:t>Fermilab</a:t>
            </a:r>
            <a:r>
              <a:rPr lang="en-US" dirty="0"/>
              <a:t> </a:t>
            </a:r>
            <a:r>
              <a:rPr lang="en-US" dirty="0" err="1"/>
              <a:t>Tevatron</a:t>
            </a:r>
            <a:r>
              <a:rPr lang="en-US" dirty="0"/>
              <a:t> had a shot at the Higgs</a:t>
            </a:r>
          </a:p>
          <a:p>
            <a:pPr lvl="1"/>
            <a:r>
              <a:rPr lang="en-US" dirty="0"/>
              <a:t>Also searching for associated Higgs production (</a:t>
            </a:r>
            <a:r>
              <a:rPr lang="en-US" i="1" dirty="0"/>
              <a:t>H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i="1" dirty="0">
                <a:sym typeface="Wingdings"/>
              </a:rPr>
              <a:t>WW</a:t>
            </a:r>
            <a:r>
              <a:rPr lang="en-US" dirty="0">
                <a:sym typeface="Wingdings"/>
              </a:rPr>
              <a:t>)</a:t>
            </a:r>
            <a:endParaRPr lang="en-US" dirty="0"/>
          </a:p>
          <a:p>
            <a:pPr lvl="1"/>
            <a:r>
              <a:rPr lang="en-US" dirty="0"/>
              <a:t>Along with precision measurements of top quark and </a:t>
            </a:r>
            <a:r>
              <a:rPr lang="en-US" i="1" dirty="0"/>
              <a:t>W</a:t>
            </a:r>
            <a:r>
              <a:rPr lang="en-US" dirty="0"/>
              <a:t> boson mass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73" y="2860983"/>
            <a:ext cx="5721467" cy="374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571B4-AF45-464C-BE90-43F28569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63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553385"/>
            <a:ext cx="8913813" cy="914400"/>
          </a:xfrm>
        </p:spPr>
        <p:txBody>
          <a:bodyPr/>
          <a:lstStyle/>
          <a:p>
            <a:r>
              <a:rPr lang="en-US" dirty="0"/>
              <a:t>W, Higgs, top mass constraints</a:t>
            </a:r>
          </a:p>
        </p:txBody>
      </p:sp>
      <p:pic>
        <p:nvPicPr>
          <p:cNvPr id="5" name="Content Placeholder 4" descr="worldsbestm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2" b="-798"/>
          <a:stretch/>
        </p:blipFill>
        <p:spPr>
          <a:xfrm>
            <a:off x="776624" y="1310467"/>
            <a:ext cx="7610476" cy="547153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D2467C-4CDE-AC4D-80D0-26810B06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3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9423"/>
            <a:ext cx="9144000" cy="914400"/>
          </a:xfrm>
        </p:spPr>
        <p:txBody>
          <a:bodyPr/>
          <a:lstStyle/>
          <a:p>
            <a:r>
              <a:rPr lang="en-US" dirty="0"/>
              <a:t>Higgs Production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7" y="1798474"/>
            <a:ext cx="8330210" cy="5059525"/>
          </a:xfrm>
        </p:spPr>
        <p:txBody>
          <a:bodyPr/>
          <a:lstStyle/>
          <a:p>
            <a:r>
              <a:rPr lang="en-US" dirty="0"/>
              <a:t>Knowing the Higgs mass </a:t>
            </a:r>
          </a:p>
          <a:p>
            <a:pPr lvl="1"/>
            <a:r>
              <a:rPr lang="en-US" dirty="0"/>
              <a:t>Provides precise predictions about how it is produced at the LHC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21" y="2535604"/>
            <a:ext cx="6093748" cy="40435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690FE-B885-2A40-84D3-B46EF3B5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16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" y="473075"/>
            <a:ext cx="8913813" cy="914400"/>
          </a:xfrm>
        </p:spPr>
        <p:txBody>
          <a:bodyPr/>
          <a:lstStyle/>
          <a:p>
            <a:r>
              <a:rPr lang="en-US" dirty="0"/>
              <a:t>Early ATLAS/LHC </a:t>
            </a:r>
            <a:r>
              <a:rPr lang="en-US"/>
              <a:t>Higgs Hints</a:t>
            </a:r>
            <a:endParaRPr lang="en-US" dirty="0"/>
          </a:p>
        </p:txBody>
      </p:sp>
      <p:pic>
        <p:nvPicPr>
          <p:cNvPr id="67585" name="Content Placeholder 10" descr="eps_11_limit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 b="11477"/>
          <a:stretch/>
        </p:blipFill>
        <p:spPr>
          <a:xfrm>
            <a:off x="1337082" y="1661727"/>
            <a:ext cx="6821279" cy="4705862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pic>
        <p:nvPicPr>
          <p:cNvPr id="12" name="Picture 11" descr="Dec_2011_higg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8" y="1359350"/>
            <a:ext cx="6746875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pring_2012_publicatio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36" y="1387475"/>
            <a:ext cx="6677025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D3B48-632E-A84F-BEBA-BE4968D1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5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4613340"/>
            <a:ext cx="21082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1027"/>
          <p:cNvSpPr>
            <a:spLocks noChangeArrowheads="1"/>
          </p:cNvSpPr>
          <p:nvPr/>
        </p:nvSpPr>
        <p:spPr bwMode="auto">
          <a:xfrm>
            <a:off x="2932113" y="2965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611" name="Rectangle 1028"/>
          <p:cNvSpPr>
            <a:spLocks noChangeArrowheads="1"/>
          </p:cNvSpPr>
          <p:nvPr/>
        </p:nvSpPr>
        <p:spPr bwMode="auto">
          <a:xfrm>
            <a:off x="806450" y="2270125"/>
            <a:ext cx="1841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1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" y="488363"/>
            <a:ext cx="8913813" cy="914400"/>
          </a:xfrm>
        </p:spPr>
        <p:txBody>
          <a:bodyPr/>
          <a:lstStyle/>
          <a:p>
            <a:r>
              <a:rPr lang="en-US" dirty="0"/>
              <a:t>H </a:t>
            </a:r>
            <a:r>
              <a:rPr lang="en-US" dirty="0">
                <a:sym typeface="Wingdings"/>
              </a:rPr>
              <a:t> Z Z</a:t>
            </a:r>
            <a:r>
              <a:rPr lang="en-US" baseline="30000" dirty="0">
                <a:sym typeface="Wingdings"/>
              </a:rPr>
              <a:t>*</a:t>
            </a:r>
            <a:r>
              <a:rPr lang="en-US" dirty="0">
                <a:sym typeface="Wingdings"/>
              </a:rPr>
              <a:t>  </a:t>
            </a:r>
            <a:r>
              <a:rPr lang="en-US" i="1" dirty="0">
                <a:sym typeface="Wingdings"/>
              </a:rPr>
              <a:t>l l l l</a:t>
            </a:r>
            <a:endParaRPr lang="en-US" i="1" dirty="0"/>
          </a:p>
        </p:txBody>
      </p:sp>
      <p:sp>
        <p:nvSpPr>
          <p:cNvPr id="98310" name="Rectangle 1057"/>
          <p:cNvSpPr>
            <a:spLocks noGrp="1" noChangeArrowheads="1"/>
          </p:cNvSpPr>
          <p:nvPr>
            <p:ph idx="1"/>
          </p:nvPr>
        </p:nvSpPr>
        <p:spPr>
          <a:xfrm>
            <a:off x="202675" y="1744435"/>
            <a:ext cx="8511019" cy="3997303"/>
          </a:xfrm>
        </p:spPr>
        <p:txBody>
          <a:bodyPr>
            <a:normAutofit/>
          </a:bodyPr>
          <a:lstStyle/>
          <a:p>
            <a:pPr marL="700500">
              <a:lnSpc>
                <a:spcPct val="80000"/>
              </a:lnSpc>
              <a:defRPr/>
            </a:pPr>
            <a:r>
              <a:rPr lang="en-US" dirty="0">
                <a:solidFill>
                  <a:srgbClr val="0000FF"/>
                </a:solidFill>
                <a:ea typeface="Symbol" charset="2"/>
                <a:cs typeface="Symbol" charset="2"/>
              </a:rPr>
              <a:t>Production depends on coupling to </a:t>
            </a:r>
            <a:r>
              <a:rPr lang="en-US" dirty="0">
                <a:solidFill>
                  <a:srgbClr val="000000"/>
                </a:solidFill>
                <a:ea typeface="Symbol" charset="2"/>
                <a:cs typeface="Symbol" charset="2"/>
              </a:rPr>
              <a:t>top </a:t>
            </a:r>
            <a:r>
              <a:rPr lang="en-US" dirty="0">
                <a:solidFill>
                  <a:srgbClr val="0000FF"/>
                </a:solidFill>
                <a:ea typeface="Symbol" charset="2"/>
                <a:cs typeface="Symbol" charset="2"/>
              </a:rPr>
              <a:t>quark (in SM!)</a:t>
            </a:r>
          </a:p>
          <a:p>
            <a:pPr marL="609600" indent="-252000">
              <a:lnSpc>
                <a:spcPct val="80000"/>
              </a:lnSpc>
              <a:defRPr/>
            </a:pPr>
            <a:r>
              <a:rPr lang="en-US" dirty="0">
                <a:solidFill>
                  <a:srgbClr val="0000FF"/>
                </a:solidFill>
                <a:ea typeface="Symbol" charset="2"/>
                <a:cs typeface="Symbol" charset="2"/>
              </a:rPr>
              <a:t>Decay depends on coupling to </a:t>
            </a:r>
            <a:r>
              <a:rPr lang="en-US" i="1" dirty="0">
                <a:ea typeface="Symbol" charset="2"/>
                <a:cs typeface="Symbol" charset="2"/>
              </a:rPr>
              <a:t>Z</a:t>
            </a:r>
            <a:r>
              <a:rPr lang="en-US" dirty="0">
                <a:ea typeface="Symbol" charset="2"/>
                <a:cs typeface="Symbol" charset="2"/>
              </a:rPr>
              <a:t> boson</a:t>
            </a:r>
          </a:p>
          <a:p>
            <a:pPr marL="609600" indent="-252000">
              <a:lnSpc>
                <a:spcPct val="80000"/>
              </a:lnSpc>
              <a:defRPr/>
            </a:pPr>
            <a:r>
              <a:rPr lang="en-US" dirty="0">
                <a:solidFill>
                  <a:srgbClr val="0000FF"/>
                </a:solidFill>
                <a:ea typeface="Symbol" charset="2"/>
                <a:cs typeface="Symbol" charset="2"/>
              </a:rPr>
              <a:t>Small branching fraction to 4-lepton final state (need </a:t>
            </a:r>
            <a:r>
              <a:rPr lang="en-US" dirty="0">
                <a:solidFill>
                  <a:srgbClr val="000000"/>
                </a:solidFill>
                <a:latin typeface="Brush Script MT Italic"/>
                <a:ea typeface="Symbol" charset="2"/>
                <a:cs typeface="Brush Script MT Italic"/>
              </a:rPr>
              <a:t>L</a:t>
            </a:r>
            <a:r>
              <a:rPr lang="en-US" dirty="0">
                <a:solidFill>
                  <a:srgbClr val="0000FF"/>
                </a:solidFill>
                <a:latin typeface="Brush Script MT Italic"/>
                <a:ea typeface="Symbol" charset="2"/>
                <a:cs typeface="Brush Script MT Italic"/>
              </a:rPr>
              <a:t> </a:t>
            </a:r>
            <a:r>
              <a:rPr lang="en-US" dirty="0">
                <a:solidFill>
                  <a:srgbClr val="0000FF"/>
                </a:solidFill>
                <a:ea typeface="Symbol" charset="2"/>
                <a:cs typeface="Symbol" charset="2"/>
              </a:rPr>
              <a:t>) </a:t>
            </a:r>
          </a:p>
          <a:p>
            <a:pPr marL="609600" indent="-252000">
              <a:lnSpc>
                <a:spcPct val="80000"/>
              </a:lnSpc>
              <a:defRPr/>
            </a:pPr>
            <a:r>
              <a:rPr lang="en-US" dirty="0">
                <a:solidFill>
                  <a:srgbClr val="0000FF"/>
                </a:solidFill>
                <a:ea typeface="Symbol" charset="2"/>
                <a:cs typeface="Symbol" charset="2"/>
              </a:rPr>
              <a:t>A good discovery final state: </a:t>
            </a:r>
          </a:p>
          <a:p>
            <a:pPr marL="1009650" lvl="1" indent="-252000">
              <a:lnSpc>
                <a:spcPct val="80000"/>
              </a:lnSpc>
              <a:defRPr/>
            </a:pPr>
            <a:r>
              <a:rPr lang="en-US" dirty="0">
                <a:solidFill>
                  <a:srgbClr val="0000FF"/>
                </a:solidFill>
                <a:ea typeface="Symbol" charset="2"/>
                <a:cs typeface="Symbol" charset="2"/>
              </a:rPr>
              <a:t>Low backgrounds</a:t>
            </a:r>
          </a:p>
          <a:p>
            <a:pPr marL="1009650" lvl="1" indent="-252000">
              <a:lnSpc>
                <a:spcPct val="80000"/>
              </a:lnSpc>
              <a:defRPr/>
            </a:pPr>
            <a:r>
              <a:rPr lang="en-US" dirty="0">
                <a:solidFill>
                  <a:srgbClr val="0000FF"/>
                </a:solidFill>
                <a:ea typeface="Symbol" charset="2"/>
                <a:cs typeface="Symbol" charset="2"/>
              </a:rPr>
              <a:t>Very good Higgs mass resolution </a:t>
            </a:r>
          </a:p>
          <a:p>
            <a:pPr marL="1009650" lvl="1" indent="-252000">
              <a:lnSpc>
                <a:spcPct val="80000"/>
              </a:lnSpc>
              <a:defRPr/>
            </a:pPr>
            <a:r>
              <a:rPr lang="en-US" dirty="0">
                <a:solidFill>
                  <a:srgbClr val="0000FF"/>
                </a:solidFill>
                <a:ea typeface="Symbol" charset="2"/>
                <a:cs typeface="Symbol" charset="2"/>
              </a:rPr>
              <a:t>Requires good lepton reconstruction efficiencies</a:t>
            </a:r>
          </a:p>
          <a:p>
            <a:pPr marL="1009650" lvl="1" indent="-252000">
              <a:lnSpc>
                <a:spcPct val="80000"/>
              </a:lnSpc>
              <a:defRPr/>
            </a:pPr>
            <a:r>
              <a:rPr lang="en-US" dirty="0">
                <a:solidFill>
                  <a:srgbClr val="0000FF"/>
                </a:solidFill>
                <a:ea typeface="Symbol" charset="2"/>
                <a:cs typeface="Symbol" charset="2"/>
              </a:rPr>
              <a:t>Clear/robust signal of coupling of Higgs to Weak bosons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pic>
        <p:nvPicPr>
          <p:cNvPr id="686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4814110"/>
            <a:ext cx="2349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01EAB-C4D3-EC4B-8376-65FF09C3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9321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7"/>
          <p:cNvSpPr>
            <a:spLocks noChangeArrowheads="1"/>
          </p:cNvSpPr>
          <p:nvPr/>
        </p:nvSpPr>
        <p:spPr bwMode="auto">
          <a:xfrm>
            <a:off x="2932113" y="2965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2707" name="Rectangle 1028"/>
          <p:cNvSpPr>
            <a:spLocks noChangeArrowheads="1"/>
          </p:cNvSpPr>
          <p:nvPr/>
        </p:nvSpPr>
        <p:spPr bwMode="auto">
          <a:xfrm>
            <a:off x="806450" y="2270125"/>
            <a:ext cx="1841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100"/>
          </a:p>
        </p:txBody>
      </p:sp>
      <p:sp>
        <p:nvSpPr>
          <p:cNvPr id="72708" name="Rectangle 1057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8991600" cy="14478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endParaRPr lang="en-US" sz="280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990600" lvl="1" indent="-533400" eaLnBrk="1" hangingPunct="1">
              <a:lnSpc>
                <a:spcPct val="80000"/>
              </a:lnSpc>
            </a:pPr>
            <a:endParaRPr lang="en-US" sz="2400">
              <a:latin typeface="Calibri" charset="0"/>
              <a:ea typeface="ＭＳ Ｐゴシック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endParaRPr lang="en-US" sz="2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2709" name="Picture 10" descr="4m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8997950" cy="59039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0" name="TextBox 11"/>
          <p:cNvSpPr txBox="1">
            <a:spLocks noChangeArrowheads="1"/>
          </p:cNvSpPr>
          <p:nvPr/>
        </p:nvSpPr>
        <p:spPr bwMode="auto">
          <a:xfrm>
            <a:off x="468313" y="138113"/>
            <a:ext cx="4248150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4</a:t>
            </a:r>
            <a:r>
              <a:rPr lang="en-US" sz="1800">
                <a:latin typeface="Lucida Grande" charset="0"/>
                <a:cs typeface="Lucida Grande" charset="0"/>
              </a:rPr>
              <a:t>μ</a:t>
            </a:r>
            <a:r>
              <a:rPr lang="en-US" sz="1800"/>
              <a:t> candidate with mass = 124.6 GeV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C8C4B7-1673-944D-9657-1C4DD696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9073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7"/>
          <p:cNvSpPr>
            <a:spLocks noChangeArrowheads="1"/>
          </p:cNvSpPr>
          <p:nvPr/>
        </p:nvSpPr>
        <p:spPr bwMode="auto">
          <a:xfrm>
            <a:off x="2932113" y="2965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4755" name="Rectangle 1028"/>
          <p:cNvSpPr>
            <a:spLocks noChangeArrowheads="1"/>
          </p:cNvSpPr>
          <p:nvPr/>
        </p:nvSpPr>
        <p:spPr bwMode="auto">
          <a:xfrm>
            <a:off x="806450" y="2270125"/>
            <a:ext cx="1841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100"/>
          </a:p>
        </p:txBody>
      </p:sp>
      <p:sp>
        <p:nvSpPr>
          <p:cNvPr id="74756" name="Rectangle 1057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8991600" cy="14478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endParaRPr lang="en-US" sz="280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990600" lvl="1" indent="-533400" eaLnBrk="1" hangingPunct="1">
              <a:lnSpc>
                <a:spcPct val="80000"/>
              </a:lnSpc>
            </a:pPr>
            <a:endParaRPr lang="en-US" sz="2400">
              <a:latin typeface="Calibri" charset="0"/>
              <a:ea typeface="ＭＳ Ｐゴシック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endParaRPr lang="en-US" sz="2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4757" name="Picture 6" descr="2e2mu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39188" cy="63722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TextBox 7"/>
          <p:cNvSpPr txBox="1">
            <a:spLocks noChangeArrowheads="1"/>
          </p:cNvSpPr>
          <p:nvPr/>
        </p:nvSpPr>
        <p:spPr bwMode="auto">
          <a:xfrm>
            <a:off x="250825" y="44450"/>
            <a:ext cx="4397375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ym typeface="Wingdings" charset="0"/>
              </a:rPr>
              <a:t>2e2</a:t>
            </a:r>
            <a:r>
              <a:rPr lang="en-US" sz="1800">
                <a:latin typeface="Lucida Grande" charset="0"/>
                <a:cs typeface="Lucida Grande" charset="0"/>
              </a:rPr>
              <a:t>μ</a:t>
            </a:r>
            <a:r>
              <a:rPr lang="en-US" sz="1800"/>
              <a:t> candidate with mass= 124.3 GeV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35342-4449-7643-B164-78C772177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5309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l-Animation-FixedScal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51" r="-50551"/>
          <a:stretch>
            <a:fillRect/>
          </a:stretch>
        </p:blipFill>
        <p:spPr>
          <a:xfrm>
            <a:off x="-770167" y="1567157"/>
            <a:ext cx="10562516" cy="50939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666656"/>
            <a:ext cx="9143997" cy="914400"/>
          </a:xfrm>
        </p:spPr>
        <p:txBody>
          <a:bodyPr/>
          <a:lstStyle/>
          <a:p>
            <a:r>
              <a:rPr lang="en-US" dirty="0"/>
              <a:t>Signal as Data Collected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0AA99E-B881-9145-BB11-628D7E17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3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2397"/>
            <a:ext cx="9144000" cy="1037740"/>
          </a:xfrm>
        </p:spPr>
        <p:txBody>
          <a:bodyPr>
            <a:normAutofit/>
          </a:bodyPr>
          <a:lstStyle/>
          <a:p>
            <a:r>
              <a:rPr lang="en-US" dirty="0"/>
              <a:t>CNO Cycle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2676" y="1771454"/>
            <a:ext cx="8823098" cy="4991975"/>
          </a:xfrm>
        </p:spPr>
        <p:txBody>
          <a:bodyPr>
            <a:normAutofit/>
          </a:bodyPr>
          <a:lstStyle/>
          <a:p>
            <a:r>
              <a:rPr lang="en-US" dirty="0"/>
              <a:t>The CNO cycle (or carbon forming cycle) builds on Helium prod.</a:t>
            </a:r>
          </a:p>
          <a:p>
            <a:pPr lvl="1"/>
            <a:r>
              <a:rPr lang="en-US" dirty="0"/>
              <a:t>Plays a fundamental role in stellar evolution</a:t>
            </a:r>
          </a:p>
          <a:p>
            <a:pPr lvl="1"/>
            <a:r>
              <a:rPr lang="en-US" dirty="0"/>
              <a:t>Is the source of all C and O found in the Universe</a:t>
            </a:r>
          </a:p>
          <a:p>
            <a:pPr lvl="1"/>
            <a:r>
              <a:rPr lang="en-US" dirty="0"/>
              <a:t>Helium produced in the </a:t>
            </a:r>
            <a:r>
              <a:rPr lang="en-US" i="1" dirty="0" err="1"/>
              <a:t>pp</a:t>
            </a:r>
            <a:r>
              <a:rPr lang="en-US" dirty="0"/>
              <a:t> cycle can produce C via:</a:t>
            </a:r>
          </a:p>
          <a:p>
            <a:pPr lvl="2"/>
            <a:r>
              <a:rPr lang="fr-FR" dirty="0"/>
              <a:t>3(</a:t>
            </a:r>
            <a:r>
              <a:rPr lang="fr-FR" baseline="30000" dirty="0"/>
              <a:t>4</a:t>
            </a:r>
            <a:r>
              <a:rPr lang="fr-FR" dirty="0"/>
              <a:t>He) </a:t>
            </a:r>
            <a:r>
              <a:rPr lang="fr-FR" dirty="0">
                <a:sym typeface="Wingdings"/>
              </a:rPr>
              <a:t></a:t>
            </a:r>
            <a:r>
              <a:rPr lang="fr-FR" baseline="30000" dirty="0"/>
              <a:t>12</a:t>
            </a:r>
            <a:r>
              <a:rPr lang="fr-FR" dirty="0"/>
              <a:t>C + 7.3 MeV</a:t>
            </a:r>
          </a:p>
          <a:p>
            <a:pPr lvl="1"/>
            <a:r>
              <a:rPr lang="en-US" dirty="0"/>
              <a:t>Carbon can absorb a further proton (</a:t>
            </a:r>
            <a:r>
              <a:rPr lang="en-US" baseline="30000" dirty="0"/>
              <a:t>1</a:t>
            </a:r>
            <a:r>
              <a:rPr lang="en-US" dirty="0"/>
              <a:t>H nucleus)</a:t>
            </a:r>
          </a:p>
          <a:p>
            <a:pPr lvl="2"/>
            <a:r>
              <a:rPr lang="fr-FR" baseline="30000" dirty="0"/>
              <a:t>12</a:t>
            </a:r>
            <a:r>
              <a:rPr lang="fr-FR" dirty="0"/>
              <a:t>C + </a:t>
            </a:r>
            <a:r>
              <a:rPr lang="fr-FR" baseline="30000" dirty="0"/>
              <a:t>1</a:t>
            </a:r>
            <a:r>
              <a:rPr lang="fr-FR" dirty="0"/>
              <a:t>H </a:t>
            </a:r>
            <a:r>
              <a:rPr lang="fr-FR" dirty="0">
                <a:sym typeface="Wingdings"/>
              </a:rPr>
              <a:t></a:t>
            </a:r>
            <a:r>
              <a:rPr lang="fr-FR" baseline="30000" dirty="0"/>
              <a:t>13</a:t>
            </a:r>
            <a:r>
              <a:rPr lang="fr-FR" dirty="0"/>
              <a:t>N + </a:t>
            </a:r>
            <a:r>
              <a:rPr lang="fr-FR" dirty="0" err="1"/>
              <a:t>γ</a:t>
            </a:r>
            <a:r>
              <a:rPr lang="fr-FR" dirty="0"/>
              <a:t> + 2.0 MeV</a:t>
            </a:r>
          </a:p>
          <a:p>
            <a:pPr lvl="3"/>
            <a:r>
              <a:rPr lang="fr-FR" baseline="30000" dirty="0"/>
              <a:t>13</a:t>
            </a:r>
            <a:r>
              <a:rPr lang="fr-FR" dirty="0"/>
              <a:t>N </a:t>
            </a:r>
            <a:r>
              <a:rPr lang="fr-FR" dirty="0">
                <a:sym typeface="Wingdings"/>
              </a:rPr>
              <a:t></a:t>
            </a:r>
            <a:r>
              <a:rPr lang="fr-FR" baseline="30000" dirty="0"/>
              <a:t>13</a:t>
            </a:r>
            <a:r>
              <a:rPr lang="fr-FR" dirty="0"/>
              <a:t>C + e</a:t>
            </a:r>
            <a:r>
              <a:rPr lang="fr-FR" baseline="30000" dirty="0"/>
              <a:t>+</a:t>
            </a:r>
            <a:r>
              <a:rPr lang="fr-FR" dirty="0"/>
              <a:t> + </a:t>
            </a:r>
            <a:r>
              <a:rPr lang="fr-FR" dirty="0" err="1"/>
              <a:t>ν</a:t>
            </a:r>
            <a:r>
              <a:rPr lang="fr-FR" baseline="-25000" dirty="0" err="1"/>
              <a:t>e</a:t>
            </a:r>
            <a:r>
              <a:rPr lang="fr-FR" dirty="0"/>
              <a:t> + 1.2 MeV</a:t>
            </a:r>
          </a:p>
          <a:p>
            <a:pPr lvl="2"/>
            <a:r>
              <a:rPr lang="fr-FR" baseline="30000" dirty="0"/>
              <a:t>13</a:t>
            </a:r>
            <a:r>
              <a:rPr lang="fr-FR" dirty="0"/>
              <a:t>C + </a:t>
            </a:r>
            <a:r>
              <a:rPr lang="fr-FR" baseline="30000" dirty="0"/>
              <a:t>1</a:t>
            </a:r>
            <a:r>
              <a:rPr lang="fr-FR" dirty="0"/>
              <a:t>H </a:t>
            </a:r>
            <a:r>
              <a:rPr lang="fr-FR" dirty="0">
                <a:sym typeface="Wingdings"/>
              </a:rPr>
              <a:t></a:t>
            </a:r>
            <a:r>
              <a:rPr lang="fr-FR" baseline="30000" dirty="0"/>
              <a:t>14</a:t>
            </a:r>
            <a:r>
              <a:rPr lang="fr-FR" dirty="0"/>
              <a:t>N + </a:t>
            </a:r>
            <a:r>
              <a:rPr lang="fr-FR" dirty="0" err="1"/>
              <a:t>γ</a:t>
            </a:r>
            <a:r>
              <a:rPr lang="fr-FR" dirty="0"/>
              <a:t> + 7.6 MeV</a:t>
            </a:r>
          </a:p>
          <a:p>
            <a:pPr lvl="2"/>
            <a:r>
              <a:rPr lang="fr-FR" baseline="30000" dirty="0"/>
              <a:t>14</a:t>
            </a:r>
            <a:r>
              <a:rPr lang="fr-FR" dirty="0"/>
              <a:t>N + </a:t>
            </a:r>
            <a:r>
              <a:rPr lang="fr-FR" baseline="30000" dirty="0"/>
              <a:t>1</a:t>
            </a:r>
            <a:r>
              <a:rPr lang="fr-FR" dirty="0"/>
              <a:t>H </a:t>
            </a:r>
            <a:r>
              <a:rPr lang="fr-FR" dirty="0">
                <a:sym typeface="Wingdings"/>
              </a:rPr>
              <a:t></a:t>
            </a:r>
            <a:r>
              <a:rPr lang="fr-FR" baseline="30000" dirty="0"/>
              <a:t>15</a:t>
            </a:r>
            <a:r>
              <a:rPr lang="fr-FR" dirty="0"/>
              <a:t>O + </a:t>
            </a:r>
            <a:r>
              <a:rPr lang="fr-FR" dirty="0" err="1"/>
              <a:t>γ</a:t>
            </a:r>
            <a:r>
              <a:rPr lang="fr-FR" dirty="0"/>
              <a:t> + 7.3 MeV</a:t>
            </a:r>
          </a:p>
          <a:p>
            <a:pPr lvl="3"/>
            <a:r>
              <a:rPr lang="fr-FR" baseline="30000" dirty="0"/>
              <a:t>15</a:t>
            </a:r>
            <a:r>
              <a:rPr lang="fr-FR" dirty="0"/>
              <a:t>O </a:t>
            </a:r>
            <a:r>
              <a:rPr lang="fr-FR" dirty="0">
                <a:sym typeface="Wingdings"/>
              </a:rPr>
              <a:t></a:t>
            </a:r>
            <a:r>
              <a:rPr lang="fr-FR" baseline="30000" dirty="0"/>
              <a:t>15</a:t>
            </a:r>
            <a:r>
              <a:rPr lang="fr-FR" dirty="0"/>
              <a:t>N + e</a:t>
            </a:r>
            <a:r>
              <a:rPr lang="fr-FR" baseline="30000" dirty="0"/>
              <a:t>+</a:t>
            </a:r>
            <a:r>
              <a:rPr lang="fr-FR" dirty="0"/>
              <a:t> + </a:t>
            </a:r>
            <a:r>
              <a:rPr lang="fr-FR" dirty="0" err="1"/>
              <a:t>ν</a:t>
            </a:r>
            <a:r>
              <a:rPr lang="fr-FR" baseline="-25000" dirty="0" err="1"/>
              <a:t>e</a:t>
            </a:r>
            <a:r>
              <a:rPr lang="fr-FR" dirty="0"/>
              <a:t> + 1.7 MeV</a:t>
            </a:r>
          </a:p>
          <a:p>
            <a:pPr lvl="2"/>
            <a:r>
              <a:rPr lang="fr-FR" baseline="30000" dirty="0"/>
              <a:t>15</a:t>
            </a:r>
            <a:r>
              <a:rPr lang="fr-FR" dirty="0"/>
              <a:t>N + </a:t>
            </a:r>
            <a:r>
              <a:rPr lang="fr-FR" baseline="30000" dirty="0"/>
              <a:t>1</a:t>
            </a:r>
            <a:r>
              <a:rPr lang="fr-FR" dirty="0"/>
              <a:t>H </a:t>
            </a:r>
            <a:r>
              <a:rPr lang="fr-FR" dirty="0">
                <a:sym typeface="Wingdings"/>
              </a:rPr>
              <a:t></a:t>
            </a:r>
            <a:r>
              <a:rPr lang="fr-FR" baseline="30000" dirty="0"/>
              <a:t>12</a:t>
            </a:r>
            <a:r>
              <a:rPr lang="fr-FR" dirty="0"/>
              <a:t>C + </a:t>
            </a:r>
            <a:r>
              <a:rPr lang="fr-FR" baseline="30000" dirty="0"/>
              <a:t>4</a:t>
            </a:r>
            <a:r>
              <a:rPr lang="fr-FR" dirty="0"/>
              <a:t>He + 5.0 MeV</a:t>
            </a:r>
          </a:p>
          <a:p>
            <a:pPr lvl="1"/>
            <a:r>
              <a:rPr lang="en-US" dirty="0"/>
              <a:t>Overall the reaction is:</a:t>
            </a:r>
          </a:p>
          <a:p>
            <a:pPr lvl="2"/>
            <a:r>
              <a:rPr lang="fr-FR" dirty="0"/>
              <a:t>3(</a:t>
            </a:r>
            <a:r>
              <a:rPr lang="fr-FR" baseline="30000" dirty="0"/>
              <a:t>4</a:t>
            </a:r>
            <a:r>
              <a:rPr lang="fr-FR" dirty="0"/>
              <a:t>He) + 4 (</a:t>
            </a:r>
            <a:r>
              <a:rPr lang="fr-FR" baseline="30000" dirty="0"/>
              <a:t>1</a:t>
            </a:r>
            <a:r>
              <a:rPr lang="fr-FR" dirty="0"/>
              <a:t>H) </a:t>
            </a:r>
            <a:r>
              <a:rPr lang="fr-FR" dirty="0">
                <a:sym typeface="Wingdings"/>
              </a:rPr>
              <a:t> </a:t>
            </a:r>
            <a:r>
              <a:rPr lang="fr-FR" baseline="30000" dirty="0"/>
              <a:t>12</a:t>
            </a:r>
            <a:r>
              <a:rPr lang="fr-FR" dirty="0"/>
              <a:t>C + </a:t>
            </a:r>
            <a:r>
              <a:rPr lang="fr-FR" baseline="30000" dirty="0"/>
              <a:t>4</a:t>
            </a:r>
            <a:r>
              <a:rPr lang="fr-FR" dirty="0"/>
              <a:t>He + 2 e</a:t>
            </a:r>
            <a:r>
              <a:rPr lang="fr-FR" baseline="30000" dirty="0"/>
              <a:t>+</a:t>
            </a:r>
            <a:r>
              <a:rPr lang="fr-FR" dirty="0"/>
              <a:t> + 2 </a:t>
            </a:r>
            <a:r>
              <a:rPr lang="fr-FR" dirty="0" err="1"/>
              <a:t>ν</a:t>
            </a:r>
            <a:r>
              <a:rPr lang="fr-FR" baseline="-25000" dirty="0" err="1"/>
              <a:t>e</a:t>
            </a:r>
            <a:r>
              <a:rPr lang="fr-FR" dirty="0"/>
              <a:t> + 3 </a:t>
            </a:r>
            <a:r>
              <a:rPr lang="fr-FR" dirty="0" err="1"/>
              <a:t>γ</a:t>
            </a:r>
            <a:r>
              <a:rPr lang="fr-FR" dirty="0"/>
              <a:t> +  32 MeV 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marL="349250" lvl="1" indent="0">
              <a:buNone/>
            </a:pPr>
            <a:endParaRPr lang="en-US" dirty="0">
              <a:sym typeface="Wingdings"/>
            </a:endParaRPr>
          </a:p>
          <a:p>
            <a:pPr marL="349250" lvl="1" indent="0">
              <a:buNone/>
            </a:pPr>
            <a:endParaRPr lang="en-US" dirty="0">
              <a:sym typeface="Wingdings"/>
            </a:endParaRPr>
          </a:p>
          <a:p>
            <a:pPr lvl="2"/>
            <a:endParaRPr lang="en-US" dirty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0E0826-74AF-0345-ADC5-A67D32D5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40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27"/>
          <p:cNvSpPr>
            <a:spLocks noChangeArrowheads="1"/>
          </p:cNvSpPr>
          <p:nvPr/>
        </p:nvSpPr>
        <p:spPr bwMode="auto">
          <a:xfrm>
            <a:off x="2932113" y="2965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0659" name="Rectangle 1028"/>
          <p:cNvSpPr>
            <a:spLocks noChangeArrowheads="1"/>
          </p:cNvSpPr>
          <p:nvPr/>
        </p:nvSpPr>
        <p:spPr bwMode="auto">
          <a:xfrm>
            <a:off x="806450" y="2270125"/>
            <a:ext cx="1841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100"/>
          </a:p>
        </p:txBody>
      </p:sp>
      <p:sp>
        <p:nvSpPr>
          <p:cNvPr id="70660" name="Rectangle 1057"/>
          <p:cNvSpPr>
            <a:spLocks noGrp="1" noChangeArrowheads="1"/>
          </p:cNvSpPr>
          <p:nvPr>
            <p:ph type="body" idx="1"/>
          </p:nvPr>
        </p:nvSpPr>
        <p:spPr>
          <a:xfrm>
            <a:off x="259392" y="694450"/>
            <a:ext cx="8991600" cy="1539875"/>
          </a:xfrm>
        </p:spPr>
        <p:txBody>
          <a:bodyPr>
            <a:normAutofit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09600" indent="-609600"/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4 lepton mass spectrum for the Higgs decay to two </a:t>
            </a:r>
            <a:r>
              <a:rPr lang="en-US" i="1" dirty="0">
                <a:ea typeface="ＭＳ Ｐゴシック" charset="0"/>
                <a:cs typeface="ＭＳ Ｐゴシック" charset="0"/>
              </a:rPr>
              <a:t>Z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bosons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866900" lvl="3" indent="-609600">
              <a:lnSpc>
                <a:spcPct val="80000"/>
              </a:lnSpc>
            </a:pPr>
            <a:endParaRPr lang="en-US" sz="1200" dirty="0">
              <a:latin typeface="Calibri" charset="0"/>
              <a:ea typeface="ＭＳ Ｐゴシック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endParaRPr lang="en-US" sz="2400" dirty="0">
              <a:latin typeface="Calibri" charset="0"/>
              <a:ea typeface="ＭＳ Ｐゴシック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066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819400"/>
            <a:ext cx="37385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37528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47875" y="2219325"/>
            <a:ext cx="8477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ＭＳ Ｐゴシック" charset="-128"/>
                <a:cs typeface="ＭＳ Ｐゴシック" charset="-128"/>
              </a:rPr>
              <a:t>CMS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6475" y="2270125"/>
            <a:ext cx="10620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ＭＳ Ｐゴシック" charset="-128"/>
                <a:cs typeface="ＭＳ Ｐゴシック" charset="-128"/>
              </a:rPr>
              <a:t>ATLAS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3" y="488363"/>
            <a:ext cx="8913813" cy="914400"/>
          </a:xfrm>
        </p:spPr>
        <p:txBody>
          <a:bodyPr/>
          <a:lstStyle/>
          <a:p>
            <a:r>
              <a:rPr lang="en-US" dirty="0"/>
              <a:t>H </a:t>
            </a:r>
            <a:r>
              <a:rPr lang="en-US" dirty="0">
                <a:sym typeface="Wingdings"/>
              </a:rPr>
              <a:t> Z Z</a:t>
            </a:r>
            <a:r>
              <a:rPr lang="en-US" baseline="30000" dirty="0">
                <a:sym typeface="Wingdings"/>
              </a:rPr>
              <a:t>*</a:t>
            </a:r>
            <a:r>
              <a:rPr lang="en-US" dirty="0">
                <a:sym typeface="Wingdings"/>
              </a:rPr>
              <a:t>  </a:t>
            </a:r>
            <a:r>
              <a:rPr lang="en-US" i="1" dirty="0">
                <a:sym typeface="Wingdings"/>
              </a:rPr>
              <a:t>l l l l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92F4DD-2CC8-D647-8BDA-715C301A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2845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 bwMode="auto">
          <a:xfrm>
            <a:off x="4800600" y="4953000"/>
            <a:ext cx="2235200" cy="16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4"/>
          <a:stretch/>
        </p:blipFill>
        <p:spPr bwMode="auto">
          <a:xfrm>
            <a:off x="1460500" y="4953000"/>
            <a:ext cx="2349500" cy="16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1027"/>
          <p:cNvSpPr>
            <a:spLocks noChangeArrowheads="1"/>
          </p:cNvSpPr>
          <p:nvPr/>
        </p:nvSpPr>
        <p:spPr bwMode="auto">
          <a:xfrm>
            <a:off x="2932113" y="2965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6805" name="Rectangle 1028"/>
          <p:cNvSpPr>
            <a:spLocks noChangeArrowheads="1"/>
          </p:cNvSpPr>
          <p:nvPr/>
        </p:nvSpPr>
        <p:spPr bwMode="auto">
          <a:xfrm>
            <a:off x="806450" y="2270125"/>
            <a:ext cx="1841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100"/>
          </a:p>
        </p:txBody>
      </p:sp>
      <p:sp>
        <p:nvSpPr>
          <p:cNvPr id="76806" name="Rectangle 1057"/>
          <p:cNvSpPr>
            <a:spLocks noGrp="1" noChangeArrowheads="1"/>
          </p:cNvSpPr>
          <p:nvPr>
            <p:ph type="body" idx="1"/>
          </p:nvPr>
        </p:nvSpPr>
        <p:spPr>
          <a:xfrm>
            <a:off x="389640" y="1151813"/>
            <a:ext cx="8991600" cy="44958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09600" indent="-609600"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Symbol" charset="0"/>
              </a:rPr>
              <a:t>Production depends on coupling to </a:t>
            </a:r>
            <a:r>
              <a:rPr lang="en-US" dirty="0">
                <a:ea typeface="ＭＳ Ｐゴシック" charset="0"/>
                <a:cs typeface="Symbol" charset="0"/>
              </a:rPr>
              <a:t>top quark 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Symbol" charset="0"/>
              </a:rPr>
              <a:t>(in SM!)</a:t>
            </a:r>
          </a:p>
          <a:p>
            <a:pPr marL="609600" indent="-609600"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Symbol" charset="0"/>
              </a:rPr>
              <a:t>Decay depends on coupling to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Symbol" charset="0"/>
              </a:rPr>
              <a:t>top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Symbol" charset="0"/>
              </a:rPr>
              <a:t> and </a:t>
            </a:r>
            <a:r>
              <a:rPr lang="en-US" i="1" dirty="0">
                <a:solidFill>
                  <a:srgbClr val="000000"/>
                </a:solidFill>
                <a:ea typeface="ＭＳ Ｐゴシック" charset="0"/>
                <a:cs typeface="Symbol" charset="0"/>
              </a:rPr>
              <a:t>W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Symbol" charset="0"/>
              </a:rPr>
              <a:t> boson</a:t>
            </a:r>
          </a:p>
          <a:p>
            <a:pPr marL="609600" indent="-609600"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Symbol" charset="0"/>
              </a:rPr>
              <a:t>Large backgrounds: need good photon identification</a:t>
            </a:r>
          </a:p>
          <a:p>
            <a:pPr marL="1009650" lvl="1" indent="-250825"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Symbol" charset="0"/>
              </a:rPr>
              <a:t>ATLAS calorimeter designed with this signal in mind</a:t>
            </a:r>
          </a:p>
          <a:p>
            <a:pPr marL="609600" indent="-609600"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Symbol" charset="0"/>
              </a:rPr>
              <a:t>Very small branching ratio (need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Symbol" charset="0"/>
              </a:rPr>
              <a:t>L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Symbol" charset="0"/>
              </a:rPr>
              <a:t>) </a:t>
            </a:r>
          </a:p>
          <a:p>
            <a:pPr marL="609600" indent="-609600"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Symbol" charset="0"/>
              </a:rPr>
              <a:t>A good discovery final state: </a:t>
            </a:r>
          </a:p>
          <a:p>
            <a:pPr marL="1009650" lvl="1" indent="-250825"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Symbol" charset="0"/>
              </a:rPr>
              <a:t>Excellent Higgs mass resolution</a:t>
            </a:r>
          </a:p>
          <a:p>
            <a:pPr marL="1009650" lvl="1" indent="-250825"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Symbol" charset="0"/>
              </a:rPr>
              <a:t>Looking for a resonance on top of smooth background</a:t>
            </a:r>
          </a:p>
          <a:p>
            <a:pPr marL="1009650" lvl="1" indent="-250825">
              <a:lnSpc>
                <a:spcPct val="80000"/>
              </a:lnSpc>
              <a:buFont typeface="Arial" charset="0"/>
              <a:buNone/>
            </a:pPr>
            <a:endParaRPr lang="en-US" sz="2000" dirty="0">
              <a:latin typeface="Calibri" charset="0"/>
              <a:ea typeface="ＭＳ Ｐゴシック" charset="0"/>
              <a:cs typeface="Symbo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" y="488363"/>
            <a:ext cx="8913813" cy="914400"/>
          </a:xfrm>
        </p:spPr>
        <p:txBody>
          <a:bodyPr/>
          <a:lstStyle/>
          <a:p>
            <a:r>
              <a:rPr lang="en-US" dirty="0"/>
              <a:t>H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g g</a:t>
            </a:r>
            <a:r>
              <a:rPr lang="en-US" dirty="0">
                <a:sym typeface="Wingdings"/>
              </a:rPr>
              <a:t> 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A37758-155D-0F48-B44D-6099BD16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1796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1032"/>
            <a:ext cx="9143997" cy="914400"/>
          </a:xfrm>
        </p:spPr>
        <p:txBody>
          <a:bodyPr/>
          <a:lstStyle/>
          <a:p>
            <a:r>
              <a:rPr lang="en-US" dirty="0"/>
              <a:t>Animation of Data Arriving</a:t>
            </a:r>
          </a:p>
        </p:txBody>
      </p:sp>
      <p:pic>
        <p:nvPicPr>
          <p:cNvPr id="10" name="Content Placeholder 9" descr="GammaGamma-BkgSub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84" r="-39284"/>
          <a:stretch>
            <a:fillRect/>
          </a:stretch>
        </p:blipFill>
        <p:spPr>
          <a:xfrm>
            <a:off x="-611467" y="1472588"/>
            <a:ext cx="9825865" cy="533665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A63F86-9A2C-454F-8418-3C53E854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67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7"/>
          <p:cNvSpPr>
            <a:spLocks noChangeArrowheads="1"/>
          </p:cNvSpPr>
          <p:nvPr/>
        </p:nvSpPr>
        <p:spPr bwMode="auto">
          <a:xfrm>
            <a:off x="2932113" y="2965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8851" name="Rectangle 1028"/>
          <p:cNvSpPr>
            <a:spLocks noChangeArrowheads="1"/>
          </p:cNvSpPr>
          <p:nvPr/>
        </p:nvSpPr>
        <p:spPr bwMode="auto">
          <a:xfrm>
            <a:off x="806450" y="2270125"/>
            <a:ext cx="1841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100"/>
          </a:p>
        </p:txBody>
      </p:sp>
      <p:sp>
        <p:nvSpPr>
          <p:cNvPr id="78852" name="Rectangle 1057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4953000" cy="2057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endParaRPr lang="en-US" sz="280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4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Diphoton mass spectrum</a:t>
            </a:r>
            <a:endParaRPr lang="en-US" sz="2000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endParaRPr lang="en-US" sz="2400" baseline="3000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endParaRPr lang="en-US" sz="2400" baseline="3000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endParaRPr lang="en-US" sz="2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3" name="Rectangle 11"/>
          <p:cNvSpPr>
            <a:spLocks noChangeArrowheads="1"/>
          </p:cNvSpPr>
          <p:nvPr/>
        </p:nvSpPr>
        <p:spPr bwMode="auto">
          <a:xfrm>
            <a:off x="1524000" y="38862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885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4030663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4256088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52675" y="2143125"/>
            <a:ext cx="8477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ＭＳ Ｐゴシック" charset="-128"/>
                <a:cs typeface="ＭＳ Ｐゴシック" charset="-128"/>
              </a:rPr>
              <a:t>CMS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542925"/>
            <a:ext cx="10636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ＭＳ Ｐゴシック" charset="-128"/>
                <a:cs typeface="ＭＳ Ｐゴシック" charset="-128"/>
              </a:rPr>
              <a:t>ATLAS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3" y="488363"/>
            <a:ext cx="4637085" cy="914400"/>
          </a:xfrm>
        </p:spPr>
        <p:txBody>
          <a:bodyPr/>
          <a:lstStyle/>
          <a:p>
            <a:r>
              <a:rPr lang="en-US" dirty="0"/>
              <a:t>H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g g</a:t>
            </a:r>
            <a:r>
              <a:rPr lang="en-US" dirty="0">
                <a:sym typeface="Wingdings"/>
              </a:rPr>
              <a:t> 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6C869-74FC-E746-B34D-969ECDFF0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495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7"/>
          <p:cNvSpPr>
            <a:spLocks noChangeArrowheads="1"/>
          </p:cNvSpPr>
          <p:nvPr/>
        </p:nvSpPr>
        <p:spPr bwMode="auto">
          <a:xfrm>
            <a:off x="2932113" y="2965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0899" name="Rectangle 1053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>
                <a:solidFill>
                  <a:srgbClr val="CD1032"/>
                </a:solidFill>
              </a:rPr>
              <a:t>      </a:t>
            </a:r>
            <a:endParaRPr lang="en-US" sz="3600">
              <a:solidFill>
                <a:srgbClr val="CD1032"/>
              </a:solidFill>
            </a:endParaRPr>
          </a:p>
        </p:txBody>
      </p:sp>
      <p:sp>
        <p:nvSpPr>
          <p:cNvPr id="80901" name="Rectangle 1057"/>
          <p:cNvSpPr txBox="1">
            <a:spLocks noChangeArrowheads="1"/>
          </p:cNvSpPr>
          <p:nvPr/>
        </p:nvSpPr>
        <p:spPr bwMode="auto">
          <a:xfrm>
            <a:off x="273217" y="1508744"/>
            <a:ext cx="9054766" cy="464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0600" indent="-533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ct val="20000"/>
              </a:spcBef>
            </a:pPr>
            <a:endParaRPr lang="en-US" sz="2800" dirty="0">
              <a:latin typeface="Calibri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solidFill>
                  <a:srgbClr val="0000FF"/>
                </a:solidFill>
                <a:latin typeface="Calibri" charset="0"/>
              </a:rPr>
              <a:t>Probability background fluctuated producing observed distributions: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800" dirty="0">
                <a:latin typeface="Calibri" charset="0"/>
              </a:rPr>
              <a:t> </a:t>
            </a:r>
            <a:endParaRPr lang="en-US" sz="2000" dirty="0">
              <a:latin typeface="Calibri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endParaRPr lang="en-US" sz="1800" dirty="0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800" dirty="0">
              <a:latin typeface="Calibri" charset="0"/>
            </a:endParaRPr>
          </a:p>
        </p:txBody>
      </p:sp>
      <p:pic>
        <p:nvPicPr>
          <p:cNvPr id="80902" name="Picture 8" descr="higgs_tshir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944813"/>
            <a:ext cx="44894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96075" y="2371725"/>
            <a:ext cx="8477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ＭＳ Ｐゴシック" charset="-128"/>
                <a:cs typeface="ＭＳ Ｐゴシック" charset="-128"/>
              </a:rPr>
              <a:t>CMS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2638" y="2371725"/>
            <a:ext cx="10636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ＭＳ Ｐゴシック" charset="-128"/>
                <a:cs typeface="ＭＳ Ｐゴシック" charset="-128"/>
              </a:rPr>
              <a:t>ATLAS</a:t>
            </a:r>
          </a:p>
        </p:txBody>
      </p:sp>
      <p:pic>
        <p:nvPicPr>
          <p:cNvPr id="80906" name="Picture 12" descr="cms_combin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40814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3" y="488363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Significance of Combined Channels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7F6C5-6DCB-1445-B2A2-3CE40390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3083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0781" y="1447340"/>
            <a:ext cx="8839200" cy="514032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The LHC started collisions in early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April 2012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. </a:t>
            </a:r>
          </a:p>
          <a:p>
            <a:pPr lvl="1">
              <a:lnSpc>
                <a:spcPct val="90000"/>
              </a:lnSpc>
              <a:spcAft>
                <a:spcPts val="525"/>
              </a:spcAft>
            </a:pPr>
            <a:r>
              <a:rPr lang="en-US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 Scheduled </a:t>
            </a:r>
            <a:r>
              <a:rPr lang="ja-JP" altLang="en-US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“</a:t>
            </a:r>
            <a:r>
              <a:rPr lang="en-US" altLang="ja-JP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technical stop</a:t>
            </a:r>
            <a:r>
              <a:rPr lang="ja-JP" altLang="en-US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”</a:t>
            </a:r>
            <a:r>
              <a:rPr lang="en-US" altLang="ja-JP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: </a:t>
            </a:r>
            <a:r>
              <a:rPr lang="en-US" altLang="ja-JP" sz="21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June 15</a:t>
            </a:r>
            <a:r>
              <a:rPr lang="en-US" altLang="ja-JP" sz="2100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  <a:endParaRPr lang="en-US" altLang="ja-JP" sz="2100" dirty="0">
              <a:solidFill>
                <a:srgbClr val="0000FF"/>
              </a:solidFill>
              <a:ea typeface="ＭＳ Ｐゴシック" charset="0"/>
              <a:cs typeface="Times New Roman" charset="0"/>
            </a:endParaRPr>
          </a:p>
          <a:p>
            <a:pPr lvl="1">
              <a:lnSpc>
                <a:spcPct val="90000"/>
              </a:lnSpc>
              <a:spcAft>
                <a:spcPts val="525"/>
              </a:spcAft>
            </a:pPr>
            <a:r>
              <a:rPr lang="en-US" altLang="ja-JP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Major particle physics conference started on </a:t>
            </a:r>
            <a:r>
              <a:rPr lang="en-US" altLang="ja-JP" sz="21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July 4</a:t>
            </a:r>
            <a:r>
              <a:rPr lang="en-US" altLang="ja-JP" sz="2100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  <a:endParaRPr lang="en-US" altLang="ja-JP" sz="2100" dirty="0">
              <a:solidFill>
                <a:srgbClr val="0000FF"/>
              </a:solidFill>
              <a:ea typeface="ＭＳ Ｐゴシック" charset="0"/>
              <a:cs typeface="Times New Roman" charset="0"/>
            </a:endParaRPr>
          </a:p>
          <a:p>
            <a:pPr lvl="1"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Very little time to analyze the data, produce simulated events </a:t>
            </a:r>
          </a:p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The groups worked non-stop in June to prepare the analysis, validate simulation samples as they became available</a:t>
            </a:r>
          </a:p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Dataset frozen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on June 20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  <a:endParaRPr lang="en-US" sz="2400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On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June 25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, everything in hand and satisfied with the agreement in our validation regions</a:t>
            </a:r>
          </a:p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On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June 27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, agreed to look in signal regions</a:t>
            </a:r>
          </a:p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  </a:t>
            </a:r>
          </a:p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Times New Roman" charset="0"/>
              </a:rPr>
              <a:t> </a:t>
            </a:r>
          </a:p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endParaRPr lang="en-US" sz="2400" dirty="0">
              <a:solidFill>
                <a:srgbClr val="0000FF"/>
              </a:solidFill>
              <a:latin typeface="Calibri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" y="488363"/>
            <a:ext cx="8913813" cy="914400"/>
          </a:xfrm>
        </p:spPr>
        <p:txBody>
          <a:bodyPr/>
          <a:lstStyle/>
          <a:p>
            <a:r>
              <a:rPr lang="en-US" dirty="0"/>
              <a:t>Higgs Discovery: Final steps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20EAB1-8A80-A243-982C-1EB440D7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6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-to-future_da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79" y="1524352"/>
            <a:ext cx="8212137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" y="488363"/>
            <a:ext cx="8913813" cy="914400"/>
          </a:xfrm>
        </p:spPr>
        <p:txBody>
          <a:bodyPr/>
          <a:lstStyle/>
          <a:p>
            <a:r>
              <a:rPr lang="en-US" dirty="0"/>
              <a:t>Higgs Discovery: Final steps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2C2E10-9057-CC44-A317-1EB95951F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1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0781" y="1447340"/>
            <a:ext cx="8839200" cy="514032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The LHC started collisions in early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April 2012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. </a:t>
            </a:r>
          </a:p>
          <a:p>
            <a:pPr lvl="1">
              <a:lnSpc>
                <a:spcPct val="90000"/>
              </a:lnSpc>
              <a:spcAft>
                <a:spcPts val="525"/>
              </a:spcAft>
            </a:pPr>
            <a:r>
              <a:rPr lang="en-US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 Scheduled </a:t>
            </a:r>
            <a:r>
              <a:rPr lang="ja-JP" altLang="en-US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“</a:t>
            </a:r>
            <a:r>
              <a:rPr lang="en-US" altLang="ja-JP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technical stop</a:t>
            </a:r>
            <a:r>
              <a:rPr lang="ja-JP" altLang="en-US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”</a:t>
            </a:r>
            <a:r>
              <a:rPr lang="en-US" altLang="ja-JP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: </a:t>
            </a:r>
            <a:r>
              <a:rPr lang="en-US" altLang="ja-JP" sz="21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June 15</a:t>
            </a:r>
            <a:r>
              <a:rPr lang="en-US" altLang="ja-JP" sz="2100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  <a:endParaRPr lang="en-US" altLang="ja-JP" sz="2100" dirty="0">
              <a:solidFill>
                <a:srgbClr val="0000FF"/>
              </a:solidFill>
              <a:ea typeface="ＭＳ Ｐゴシック" charset="0"/>
              <a:cs typeface="Times New Roman" charset="0"/>
            </a:endParaRPr>
          </a:p>
          <a:p>
            <a:pPr lvl="1">
              <a:lnSpc>
                <a:spcPct val="90000"/>
              </a:lnSpc>
              <a:spcAft>
                <a:spcPts val="525"/>
              </a:spcAft>
            </a:pPr>
            <a:r>
              <a:rPr lang="en-US" altLang="ja-JP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Major particle physics conference started on </a:t>
            </a:r>
            <a:r>
              <a:rPr lang="en-US" altLang="ja-JP" sz="21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July 4</a:t>
            </a:r>
            <a:r>
              <a:rPr lang="en-US" altLang="ja-JP" sz="2100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  <a:endParaRPr lang="en-US" altLang="ja-JP" sz="2100" dirty="0">
              <a:solidFill>
                <a:srgbClr val="0000FF"/>
              </a:solidFill>
              <a:ea typeface="ＭＳ Ｐゴシック" charset="0"/>
              <a:cs typeface="Times New Roman" charset="0"/>
            </a:endParaRPr>
          </a:p>
          <a:p>
            <a:pPr lvl="1"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1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Very little time to analyze the data, produce simulated events </a:t>
            </a:r>
          </a:p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The groups worked non-stop in June to prepare the analysis, validate simulation samples as they became available</a:t>
            </a:r>
          </a:p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Dataset frozen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on June 20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  <a:endParaRPr lang="en-US" sz="2400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On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June 25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, everything in hand and satisfied with the agreement in our validation regions</a:t>
            </a:r>
          </a:p>
          <a:p>
            <a:pPr eaLnBrk="1" hangingPunct="1"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On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June 27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, agreed to look in signal regions</a:t>
            </a:r>
          </a:p>
          <a:p>
            <a:pPr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The results were consistent among all channels</a:t>
            </a:r>
          </a:p>
          <a:p>
            <a:pPr>
              <a:lnSpc>
                <a:spcPct val="90000"/>
              </a:lnSpc>
              <a:spcAft>
                <a:spcPts val="525"/>
              </a:spcAft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Approved to be shown on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July 2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nd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and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3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rd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" y="488363"/>
            <a:ext cx="8913813" cy="914400"/>
          </a:xfrm>
        </p:spPr>
        <p:txBody>
          <a:bodyPr/>
          <a:lstStyle/>
          <a:p>
            <a:r>
              <a:rPr lang="en-US" dirty="0"/>
              <a:t>Higgs Discovery: Final steps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4FEA4C-310A-964D-9967-CB42FE3A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67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565275"/>
            <a:ext cx="8839200" cy="51403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ea typeface="ＭＳ Ｐゴシック" charset="0"/>
                <a:cs typeface="Times New Roman" charset="0"/>
              </a:rPr>
              <a:t>J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uly 5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 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work on paper began. Goal: submit with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CMS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 on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July 31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st</a:t>
            </a:r>
            <a:endParaRPr lang="en-US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1 week to produce a draft: First decide what kind of paper to write</a:t>
            </a: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Work in parallel on 3 observation channels and combination </a:t>
            </a: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First draft had 60 sets of comments (~20 comments per analysis)  </a:t>
            </a: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Second draft had 90 sets of comments</a:t>
            </a: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Submitted to Journal (Physics Letters B) at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14:00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 on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July 31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st</a:t>
            </a:r>
            <a:endParaRPr lang="en-US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Comments from referees minor, published by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August 20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" y="488363"/>
            <a:ext cx="8913813" cy="914400"/>
          </a:xfrm>
        </p:spPr>
        <p:txBody>
          <a:bodyPr/>
          <a:lstStyle/>
          <a:p>
            <a:r>
              <a:rPr lang="en-US" dirty="0"/>
              <a:t>Higgs Publications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198F2-78D6-0045-BE54-3BF98920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91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565275"/>
            <a:ext cx="8839200" cy="51403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ea typeface="ＭＳ Ｐゴシック" charset="0"/>
                <a:cs typeface="Times New Roman" charset="0"/>
              </a:rPr>
              <a:t>J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uly 5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 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work on paper began. Goal: submit with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CMS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 on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July 31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st</a:t>
            </a:r>
            <a:endParaRPr lang="en-US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1 week to produce a draft: First decide what kind of paper to write</a:t>
            </a: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Work in parallel on 3 observation channels and combination </a:t>
            </a: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First draft had 60 sets of comments (~20 comments per analysis)  </a:t>
            </a: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Second draft had 90 sets of comments</a:t>
            </a: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Submitted to Journal (Physics Letters B) at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14:00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 on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July 31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st</a:t>
            </a:r>
            <a:endParaRPr lang="en-US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Comments from referees minor, published by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August 20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th</a:t>
            </a:r>
          </a:p>
          <a:p>
            <a:pPr eaLnBrk="1" hangingPunct="1">
              <a:lnSpc>
                <a:spcPct val="90000"/>
              </a:lnSpc>
              <a:spcAft>
                <a:spcPts val="213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T-shirt available </a:t>
            </a:r>
            <a:r>
              <a:rPr lang="en-US" dirty="0">
                <a:ea typeface="ＭＳ Ｐゴシック" charset="0"/>
                <a:cs typeface="Times New Roman" charset="0"/>
              </a:rPr>
              <a:t>August 29</a:t>
            </a:r>
            <a:r>
              <a:rPr lang="en-US" baseline="30000" dirty="0">
                <a:ea typeface="ＭＳ Ｐゴシック" charset="0"/>
                <a:cs typeface="Times New Roman" charset="0"/>
              </a:rPr>
              <a:t>th</a:t>
            </a:r>
            <a:endParaRPr lang="en-US" dirty="0">
              <a:ea typeface="ＭＳ Ｐゴシック" charset="0"/>
              <a:cs typeface="Times New Roman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" y="488363"/>
            <a:ext cx="8913813" cy="914400"/>
          </a:xfrm>
        </p:spPr>
        <p:txBody>
          <a:bodyPr/>
          <a:lstStyle/>
          <a:p>
            <a:r>
              <a:rPr lang="en-US" dirty="0"/>
              <a:t>Higgs Publications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174E8C-F0CA-2E4C-AD44-9668E404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8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2397"/>
            <a:ext cx="9144000" cy="1037740"/>
          </a:xfrm>
        </p:spPr>
        <p:txBody>
          <a:bodyPr>
            <a:normAutofit/>
          </a:bodyPr>
          <a:lstStyle/>
          <a:p>
            <a:r>
              <a:rPr lang="en-US" dirty="0"/>
              <a:t>Terrestrial Fusion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2676" y="1771454"/>
            <a:ext cx="8823098" cy="4991975"/>
          </a:xfrm>
        </p:spPr>
        <p:txBody>
          <a:bodyPr>
            <a:normAutofit/>
          </a:bodyPr>
          <a:lstStyle/>
          <a:p>
            <a:r>
              <a:rPr lang="en-US" dirty="0"/>
              <a:t>Man-made fusion experiments have succeeded in laboratories</a:t>
            </a:r>
          </a:p>
          <a:p>
            <a:pPr lvl="1"/>
            <a:r>
              <a:rPr lang="fr-FR" baseline="30000" dirty="0"/>
              <a:t>2</a:t>
            </a:r>
            <a:r>
              <a:rPr lang="fr-FR" dirty="0"/>
              <a:t>H + </a:t>
            </a:r>
            <a:r>
              <a:rPr lang="fr-FR" baseline="30000" dirty="0"/>
              <a:t>3</a:t>
            </a:r>
            <a:r>
              <a:rPr lang="fr-FR" dirty="0"/>
              <a:t>H -&gt; </a:t>
            </a:r>
            <a:r>
              <a:rPr lang="fr-FR" baseline="30000" dirty="0"/>
              <a:t>4</a:t>
            </a:r>
            <a:r>
              <a:rPr lang="fr-FR" dirty="0"/>
              <a:t>He + n + 17.6 MeV</a:t>
            </a:r>
          </a:p>
          <a:p>
            <a:pPr lvl="1"/>
            <a:r>
              <a:rPr lang="fr-FR" baseline="30000" dirty="0"/>
              <a:t>2</a:t>
            </a:r>
            <a:r>
              <a:rPr lang="fr-FR" dirty="0"/>
              <a:t>H + </a:t>
            </a:r>
            <a:r>
              <a:rPr lang="fr-FR" baseline="30000" dirty="0"/>
              <a:t>2</a:t>
            </a:r>
            <a:r>
              <a:rPr lang="fr-FR" dirty="0"/>
              <a:t>H -&gt; </a:t>
            </a:r>
            <a:r>
              <a:rPr lang="fr-FR" baseline="30000" dirty="0"/>
              <a:t>3</a:t>
            </a:r>
            <a:r>
              <a:rPr lang="fr-FR" dirty="0"/>
              <a:t>He + n + 3.2 MeV</a:t>
            </a:r>
          </a:p>
          <a:p>
            <a:pPr lvl="1"/>
            <a:r>
              <a:rPr lang="fr-FR" baseline="30000" dirty="0"/>
              <a:t>2</a:t>
            </a:r>
            <a:r>
              <a:rPr lang="fr-FR" dirty="0"/>
              <a:t>H + </a:t>
            </a:r>
            <a:r>
              <a:rPr lang="fr-FR" baseline="30000" dirty="0"/>
              <a:t>2</a:t>
            </a:r>
            <a:r>
              <a:rPr lang="fr-FR" dirty="0"/>
              <a:t>H -&gt; </a:t>
            </a:r>
            <a:r>
              <a:rPr lang="fr-FR" baseline="30000" dirty="0"/>
              <a:t>3</a:t>
            </a:r>
            <a:r>
              <a:rPr lang="fr-FR" dirty="0"/>
              <a:t>He + </a:t>
            </a:r>
            <a:r>
              <a:rPr lang="fr-FR" baseline="30000" dirty="0"/>
              <a:t>1</a:t>
            </a:r>
            <a:r>
              <a:rPr lang="fr-FR" dirty="0"/>
              <a:t>H + 4.0 MeV</a:t>
            </a:r>
          </a:p>
          <a:p>
            <a:r>
              <a:rPr lang="en-US" dirty="0"/>
              <a:t>Main difficulty is to confine the fuel long enough at a high enough temperature to penetrate the Coulomb barrier</a:t>
            </a:r>
          </a:p>
          <a:p>
            <a:pPr lvl="2"/>
            <a:r>
              <a:rPr lang="en-CA" dirty="0"/>
              <a:t>Magnetic confinement</a:t>
            </a:r>
          </a:p>
          <a:p>
            <a:pPr lvl="3"/>
            <a:r>
              <a:rPr lang="en-CA" dirty="0"/>
              <a:t>Plasma circulating in a </a:t>
            </a:r>
            <a:r>
              <a:rPr lang="en-CA" dirty="0" err="1"/>
              <a:t>toroidal</a:t>
            </a:r>
            <a:r>
              <a:rPr lang="en-CA" dirty="0"/>
              <a:t> confinement field</a:t>
            </a:r>
          </a:p>
          <a:p>
            <a:pPr lvl="3"/>
            <a:r>
              <a:rPr lang="en-CA" dirty="0"/>
              <a:t>ITER – International Collaboration</a:t>
            </a:r>
          </a:p>
          <a:p>
            <a:pPr lvl="2"/>
            <a:r>
              <a:rPr lang="en-CA" dirty="0"/>
              <a:t>Inertial confinement</a:t>
            </a:r>
          </a:p>
          <a:p>
            <a:pPr lvl="3"/>
            <a:r>
              <a:rPr lang="en-CA" dirty="0"/>
              <a:t>Electromagnetic energy (lasers) bombard a small volume containing fuel</a:t>
            </a:r>
          </a:p>
          <a:p>
            <a:pPr lvl="3"/>
            <a:r>
              <a:rPr lang="en-CA" dirty="0"/>
              <a:t>Increase pressures enough to generate ignition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marL="349250" lvl="1" indent="0">
              <a:buNone/>
            </a:pPr>
            <a:endParaRPr lang="en-US" dirty="0">
              <a:sym typeface="Wingdings"/>
            </a:endParaRPr>
          </a:p>
          <a:p>
            <a:pPr marL="349250" lvl="1" indent="0">
              <a:buNone/>
            </a:pPr>
            <a:endParaRPr lang="en-US" dirty="0">
              <a:sym typeface="Wingdings"/>
            </a:endParaRPr>
          </a:p>
          <a:p>
            <a:pPr lvl="2"/>
            <a:endParaRPr lang="en-US" dirty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1A14B0-C586-ED46-84A9-893CC794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6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shirt_hig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9" y="427038"/>
            <a:ext cx="8150225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974100-F22A-5845-9A94-1D32B57E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4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6" descr="aa_Physics_B_Special_Issue_FINAL_VTEX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5106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A8F14A-D176-6940-AC27-3F801412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1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588505"/>
            <a:ext cx="4800600" cy="5140325"/>
          </a:xfrm>
        </p:spPr>
        <p:txBody>
          <a:bodyPr>
            <a:normAutofit/>
          </a:bodyPr>
          <a:lstStyle/>
          <a:p>
            <a:pPr indent="-250825" eaLnBrk="1" hangingPunct="1">
              <a:lnSpc>
                <a:spcPct val="90000"/>
              </a:lnSpc>
              <a:spcAft>
                <a:spcPts val="1125"/>
              </a:spcAft>
              <a:buFontTx/>
              <a:buNone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What had we found exactly?</a:t>
            </a:r>
          </a:p>
          <a:p>
            <a:pPr indent="-250825" eaLnBrk="1" hangingPunct="1">
              <a:lnSpc>
                <a:spcPct val="90000"/>
              </a:lnSpc>
              <a:spcAft>
                <a:spcPts val="1125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A particle consistent with the Higgs boson but relatively large uncertainties</a:t>
            </a:r>
          </a:p>
          <a:p>
            <a:pPr indent="-250825" eaLnBrk="1" hangingPunct="1">
              <a:lnSpc>
                <a:spcPct val="90000"/>
              </a:lnSpc>
              <a:spcAft>
                <a:spcPts val="1125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Have undertaken an ambitious program to measure properties of this new particle</a:t>
            </a:r>
          </a:p>
          <a:p>
            <a:pPr indent="-250825" eaLnBrk="1" hangingPunct="1">
              <a:lnSpc>
                <a:spcPct val="90000"/>
              </a:lnSpc>
              <a:spcAft>
                <a:spcPts val="1125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 charset="0"/>
              </a:rPr>
              <a:t>May take years to complete but with 6x as much data everything still consistent with Standard Higgs</a:t>
            </a:r>
          </a:p>
        </p:txBody>
      </p:sp>
      <p:pic>
        <p:nvPicPr>
          <p:cNvPr id="8909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32" y="1395705"/>
            <a:ext cx="29622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368" y="1255065"/>
            <a:ext cx="1052512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56" y="3213910"/>
            <a:ext cx="38481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28600" y="486128"/>
            <a:ext cx="8913813" cy="914400"/>
          </a:xfrm>
        </p:spPr>
        <p:txBody>
          <a:bodyPr/>
          <a:lstStyle/>
          <a:p>
            <a:r>
              <a:rPr lang="en-US" dirty="0"/>
              <a:t>Higgs Search </a:t>
            </a:r>
            <a:r>
              <a:rPr lang="en-US" sz="2800" dirty="0"/>
              <a:t>Measurements</a:t>
            </a:r>
            <a:endParaRPr lang="en-US" sz="2800" i="1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817346" y="1018848"/>
            <a:ext cx="1506379" cy="1587"/>
          </a:xfrm>
          <a:prstGeom prst="line">
            <a:avLst/>
          </a:prstGeom>
          <a:ln w="508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A876D2-7F9A-8F4E-A93F-DE359115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15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666656"/>
            <a:ext cx="9143997" cy="914400"/>
          </a:xfrm>
        </p:spPr>
        <p:txBody>
          <a:bodyPr/>
          <a:lstStyle/>
          <a:p>
            <a:r>
              <a:rPr lang="en-US" dirty="0"/>
              <a:t>Current State of Higgs Couplings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16" b="1426"/>
          <a:stretch/>
        </p:blipFill>
        <p:spPr>
          <a:xfrm>
            <a:off x="1949825" y="1715766"/>
            <a:ext cx="5383379" cy="493114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0C270E-6CEB-5C4E-B9F5-FE465E56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31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666656"/>
            <a:ext cx="9143997" cy="9144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446" y="1893045"/>
            <a:ext cx="8303187" cy="4578232"/>
          </a:xfrm>
        </p:spPr>
        <p:txBody>
          <a:bodyPr/>
          <a:lstStyle/>
          <a:p>
            <a:r>
              <a:rPr lang="en-US" dirty="0"/>
              <a:t>The Higgs boson provides an elegant way to give particles mass in the Standard Model</a:t>
            </a:r>
          </a:p>
          <a:p>
            <a:pPr lvl="1"/>
            <a:r>
              <a:rPr lang="en-US" dirty="0"/>
              <a:t>Preserves gauge invariance of weak interactions even though they are mediated by massive particles (</a:t>
            </a:r>
            <a:r>
              <a:rPr lang="en-US" i="1" dirty="0"/>
              <a:t>W</a:t>
            </a:r>
            <a:r>
              <a:rPr lang="en-US" dirty="0"/>
              <a:t> and </a:t>
            </a:r>
            <a:r>
              <a:rPr lang="en-US" i="1" dirty="0"/>
              <a:t>Z</a:t>
            </a:r>
            <a:r>
              <a:rPr lang="en-US" dirty="0"/>
              <a:t>)</a:t>
            </a:r>
          </a:p>
          <a:p>
            <a:r>
              <a:rPr lang="en-US" dirty="0"/>
              <a:t>Prior to LHC only knew 100 &lt;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&lt; 1000 </a:t>
            </a:r>
            <a:r>
              <a:rPr lang="en-US" dirty="0" err="1"/>
              <a:t>GeV</a:t>
            </a:r>
            <a:endParaRPr lang="en-US" dirty="0"/>
          </a:p>
          <a:p>
            <a:pPr lvl="1"/>
            <a:r>
              <a:rPr lang="en-US" dirty="0"/>
              <a:t>Unknown parameters of Higgs potential accommodate any mass</a:t>
            </a:r>
          </a:p>
          <a:p>
            <a:r>
              <a:rPr lang="en-US" dirty="0"/>
              <a:t>LHC (ATLAS&amp;CMS) found Higgs evidence in two main channels</a:t>
            </a:r>
          </a:p>
          <a:p>
            <a:pPr lvl="1"/>
            <a:r>
              <a:rPr lang="en-US" i="1" dirty="0"/>
              <a:t>H </a:t>
            </a:r>
            <a:r>
              <a:rPr lang="en-US" i="1" dirty="0">
                <a:sym typeface="Wingdings"/>
              </a:rPr>
              <a:t> Z Z ( l l l l) </a:t>
            </a:r>
            <a:r>
              <a:rPr lang="en-US" dirty="0">
                <a:sym typeface="Wingdings"/>
              </a:rPr>
              <a:t>and </a:t>
            </a:r>
            <a:r>
              <a:rPr lang="en-US" i="1" dirty="0">
                <a:sym typeface="Wingdings"/>
              </a:rPr>
              <a:t>H  </a:t>
            </a:r>
            <a:r>
              <a:rPr lang="en-US" i="1" dirty="0">
                <a:latin typeface="Symbol" charset="2"/>
                <a:cs typeface="Symbol" charset="2"/>
                <a:sym typeface="Wingdings"/>
              </a:rPr>
              <a:t>g g</a:t>
            </a:r>
          </a:p>
          <a:p>
            <a:r>
              <a:rPr lang="en-US" dirty="0">
                <a:cs typeface="Symbol" charset="2"/>
                <a:sym typeface="Wingdings"/>
              </a:rPr>
              <a:t>Now the focus is on measuring the Higgs coupling to all other SM particles</a:t>
            </a:r>
          </a:p>
          <a:p>
            <a:pPr lvl="1"/>
            <a:r>
              <a:rPr lang="en-US" dirty="0">
                <a:cs typeface="Symbol" charset="2"/>
                <a:sym typeface="Wingdings"/>
              </a:rPr>
              <a:t>And looking for couplings to non SM particles !</a:t>
            </a:r>
            <a:endParaRPr lang="en-US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48B8A-4E2D-0548-A20A-F42277E51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3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32A9-9DE0-9745-9C8D-902A697AA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 material not covered in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5F295-C10B-EC47-8CE9-B6B98E440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following ‘bonus’ material.</a:t>
            </a:r>
          </a:p>
          <a:p>
            <a:r>
              <a:rPr lang="en-US" dirty="0"/>
              <a:t>I will make sure none of this ends up appearing in a question for the final exam.</a:t>
            </a:r>
          </a:p>
          <a:p>
            <a:r>
              <a:rPr lang="en-US" dirty="0"/>
              <a:t>I don’t think any of it is needed for PS5 either.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C86AF-D3EE-234E-ABD4-F184AD89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2B5BF-61C2-1E40-9DDD-BDA057DF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5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666656"/>
            <a:ext cx="8913813" cy="9144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61" y="1837886"/>
            <a:ext cx="8755355" cy="4731996"/>
          </a:xfrm>
        </p:spPr>
        <p:txBody>
          <a:bodyPr>
            <a:normAutofit/>
          </a:bodyPr>
          <a:lstStyle/>
          <a:p>
            <a:r>
              <a:rPr lang="en-US" dirty="0"/>
              <a:t>Many clear applications of nuclear physics </a:t>
            </a:r>
          </a:p>
          <a:p>
            <a:pPr lvl="1"/>
            <a:r>
              <a:rPr lang="en-US" dirty="0"/>
              <a:t>Controlled fusion is still an active area of research</a:t>
            </a:r>
          </a:p>
          <a:p>
            <a:pPr lvl="2"/>
            <a:r>
              <a:rPr lang="en-US" dirty="0"/>
              <a:t>Significant progress over last 40 years</a:t>
            </a:r>
          </a:p>
          <a:p>
            <a:pPr lvl="2"/>
            <a:r>
              <a:rPr lang="en-US" dirty="0"/>
              <a:t>Still some way to go to achieve break-even</a:t>
            </a:r>
          </a:p>
          <a:p>
            <a:pPr lvl="3"/>
            <a:r>
              <a:rPr lang="en-US" dirty="0"/>
              <a:t>Even further for a suitable energy plant</a:t>
            </a:r>
          </a:p>
          <a:p>
            <a:pPr lvl="3"/>
            <a:r>
              <a:rPr lang="en-US" dirty="0"/>
              <a:t>A central part of modern nuclear weapons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Significant medical applications of nuclear physics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Beam therapy uses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ionising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radiation to disrupt biological activity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Imaging achieved by attaching short-lived radioactive elements to biological structures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Also take advantage of nuclear/particle detectors to image the decays of these elements inside the patient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6EB66-86FD-8B46-91F2-04267748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2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61010"/>
            <a:ext cx="8915400" cy="877824"/>
          </a:xfrm>
        </p:spPr>
        <p:txBody>
          <a:bodyPr/>
          <a:lstStyle/>
          <a:p>
            <a:r>
              <a:rPr lang="en-US" dirty="0"/>
              <a:t>PHY357 – Lecture 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9654" y="2432228"/>
            <a:ext cx="8001000" cy="3823447"/>
          </a:xfrm>
        </p:spPr>
        <p:txBody>
          <a:bodyPr>
            <a:normAutofit/>
          </a:bodyPr>
          <a:lstStyle/>
          <a:p>
            <a:r>
              <a:rPr lang="en-US" dirty="0"/>
              <a:t>The Higgs Boson</a:t>
            </a:r>
          </a:p>
          <a:p>
            <a:r>
              <a:rPr lang="en-US" dirty="0"/>
              <a:t>	How it fits in the Standard Model theory</a:t>
            </a:r>
          </a:p>
          <a:p>
            <a:r>
              <a:rPr lang="en-US" dirty="0"/>
              <a:t>	How it was discovered at the LHC</a:t>
            </a:r>
          </a:p>
          <a:p>
            <a:r>
              <a:rPr lang="en-US" dirty="0"/>
              <a:t>	What’s next?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F941C5-0B23-7D48-8591-A8FF3523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52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553385"/>
            <a:ext cx="9143997" cy="914400"/>
          </a:xfrm>
        </p:spPr>
        <p:txBody>
          <a:bodyPr/>
          <a:lstStyle/>
          <a:p>
            <a:r>
              <a:rPr lang="en-US" dirty="0"/>
              <a:t>The Standard Model Higgs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30" y="1893044"/>
            <a:ext cx="8718670" cy="4964955"/>
          </a:xfrm>
        </p:spPr>
        <p:txBody>
          <a:bodyPr>
            <a:normAutofit/>
          </a:bodyPr>
          <a:lstStyle/>
          <a:p>
            <a:r>
              <a:rPr lang="en-US" dirty="0"/>
              <a:t>A cornerstone of the Standard Model is	</a:t>
            </a:r>
          </a:p>
          <a:p>
            <a:pPr lvl="1"/>
            <a:r>
              <a:rPr lang="en-US" dirty="0"/>
              <a:t>All interactions involve gauge invariant fields</a:t>
            </a:r>
          </a:p>
          <a:p>
            <a:pPr lvl="2"/>
            <a:r>
              <a:rPr lang="en-US" dirty="0"/>
              <a:t>Photon field gauge invariant </a:t>
            </a:r>
            <a:r>
              <a:rPr lang="en-US" dirty="0">
                <a:sym typeface="Wingdings"/>
              </a:rPr>
              <a:t> there are no observables that depend on absolute voltage (only on E etc.)</a:t>
            </a:r>
          </a:p>
          <a:p>
            <a:pPr lvl="1"/>
            <a:r>
              <a:rPr lang="en-US" dirty="0">
                <a:sym typeface="Wingdings"/>
              </a:rPr>
              <a:t>Gauge Invariance is natural for forces with massless force carriers</a:t>
            </a:r>
          </a:p>
          <a:p>
            <a:pPr lvl="2"/>
            <a:r>
              <a:rPr lang="en-US" dirty="0">
                <a:sym typeface="Wingdings"/>
              </a:rPr>
              <a:t>OK for photon and gluons</a:t>
            </a:r>
          </a:p>
          <a:p>
            <a:pPr lvl="2"/>
            <a:r>
              <a:rPr lang="en-US" dirty="0">
                <a:sym typeface="Wingdings"/>
              </a:rPr>
              <a:t>Manifestly not the case for W/Z bosons</a:t>
            </a:r>
          </a:p>
          <a:p>
            <a:r>
              <a:rPr lang="en-US" dirty="0">
                <a:sym typeface="Wingdings"/>
              </a:rPr>
              <a:t>Higgs proposal ‘works around’ massless nature of gauge particles</a:t>
            </a:r>
          </a:p>
          <a:p>
            <a:pPr lvl="1"/>
            <a:r>
              <a:rPr lang="en-US" i="1" dirty="0">
                <a:sym typeface="Wingdings"/>
              </a:rPr>
              <a:t>W</a:t>
            </a:r>
            <a:r>
              <a:rPr lang="en-US" dirty="0">
                <a:sym typeface="Wingdings"/>
              </a:rPr>
              <a:t> and </a:t>
            </a:r>
            <a:r>
              <a:rPr lang="en-US" i="1" dirty="0">
                <a:sym typeface="Wingdings"/>
              </a:rPr>
              <a:t>Z</a:t>
            </a:r>
            <a:r>
              <a:rPr lang="en-US" dirty="0">
                <a:sym typeface="Wingdings"/>
              </a:rPr>
              <a:t> start massless (and so gauge invariant like photon and gluon)</a:t>
            </a:r>
          </a:p>
          <a:p>
            <a:pPr lvl="1"/>
            <a:r>
              <a:rPr lang="en-US" dirty="0">
                <a:sym typeface="Wingdings"/>
              </a:rPr>
              <a:t>Acquire their mass by interacting with a  scalar field</a:t>
            </a:r>
          </a:p>
          <a:p>
            <a:pPr lvl="2"/>
            <a:r>
              <a:rPr lang="en-US" dirty="0">
                <a:sym typeface="Wingdings"/>
              </a:rPr>
              <a:t>The Higgs field  </a:t>
            </a:r>
            <a:r>
              <a:rPr lang="en-US" dirty="0" err="1">
                <a:sym typeface="Wingdings"/>
              </a:rPr>
              <a:t>ie</a:t>
            </a:r>
            <a:r>
              <a:rPr lang="en-US" dirty="0">
                <a:sym typeface="Wingdings"/>
              </a:rPr>
              <a:t>. by interacting with Higgs bosons</a:t>
            </a:r>
          </a:p>
          <a:p>
            <a:pPr lvl="2"/>
            <a:r>
              <a:rPr lang="en-US" dirty="0">
                <a:sym typeface="Wingdings"/>
              </a:rPr>
              <a:t>Known as the Higgs mechanism</a:t>
            </a:r>
          </a:p>
          <a:p>
            <a:pPr lvl="3"/>
            <a:r>
              <a:rPr lang="en-US" dirty="0">
                <a:sym typeface="Wingdings"/>
              </a:rPr>
              <a:t>Proposed ~same time by six theorists (B, E, H, H, G, K</a:t>
            </a:r>
            <a:r>
              <a:rPr lang="is-IS" dirty="0">
                <a:sym typeface="Wingdings"/>
              </a:rPr>
              <a:t>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95784-7BC9-A649-BF1F-2884DD72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94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666656"/>
            <a:ext cx="9143997" cy="914400"/>
          </a:xfrm>
        </p:spPr>
        <p:txBody>
          <a:bodyPr/>
          <a:lstStyle/>
          <a:p>
            <a:r>
              <a:rPr lang="en-US" dirty="0"/>
              <a:t>Spontaneous Symmetry Breaking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772" y="1920065"/>
            <a:ext cx="8654490" cy="4686312"/>
          </a:xfrm>
        </p:spPr>
        <p:txBody>
          <a:bodyPr/>
          <a:lstStyle/>
          <a:p>
            <a:r>
              <a:rPr lang="en-US" dirty="0"/>
              <a:t>Mass of </a:t>
            </a:r>
            <a:r>
              <a:rPr lang="en-US" i="1" dirty="0"/>
              <a:t>W/Z</a:t>
            </a:r>
            <a:r>
              <a:rPr lang="en-US" dirty="0"/>
              <a:t> bosons determined by distance from origin</a:t>
            </a:r>
          </a:p>
          <a:p>
            <a:pPr lvl="1"/>
            <a:r>
              <a:rPr lang="en-US" dirty="0"/>
              <a:t>Mass difference between </a:t>
            </a:r>
            <a:r>
              <a:rPr lang="en-US" i="1" dirty="0"/>
              <a:t>W</a:t>
            </a:r>
            <a:r>
              <a:rPr lang="en-US" dirty="0"/>
              <a:t> and </a:t>
            </a:r>
            <a:r>
              <a:rPr lang="en-US" i="1" dirty="0"/>
              <a:t>Z</a:t>
            </a:r>
            <a:r>
              <a:rPr lang="en-US" dirty="0"/>
              <a:t> determined by phase around brim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724" y="2972193"/>
            <a:ext cx="5092275" cy="36341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FC09E-4947-9C45-9BC3-184FAA6E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66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2403"/>
            <a:ext cx="9144000" cy="914400"/>
          </a:xfrm>
        </p:spPr>
        <p:txBody>
          <a:bodyPr/>
          <a:lstStyle/>
          <a:p>
            <a:r>
              <a:rPr lang="en-US" dirty="0"/>
              <a:t>Higgs Coupling to Fermions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19" y="1811985"/>
            <a:ext cx="8546396" cy="4807902"/>
          </a:xfrm>
        </p:spPr>
        <p:txBody>
          <a:bodyPr/>
          <a:lstStyle/>
          <a:p>
            <a:r>
              <a:rPr lang="en-US" dirty="0"/>
              <a:t>In addition to giving </a:t>
            </a:r>
            <a:r>
              <a:rPr lang="en-US" b="1" dirty="0"/>
              <a:t>mass</a:t>
            </a:r>
            <a:r>
              <a:rPr lang="en-US" dirty="0"/>
              <a:t> to the </a:t>
            </a:r>
            <a:r>
              <a:rPr lang="en-US" i="1" dirty="0"/>
              <a:t>W</a:t>
            </a:r>
            <a:r>
              <a:rPr lang="en-US" dirty="0"/>
              <a:t> and </a:t>
            </a:r>
            <a:r>
              <a:rPr lang="en-US" i="1" dirty="0"/>
              <a:t>Z</a:t>
            </a:r>
            <a:r>
              <a:rPr lang="en-US" dirty="0"/>
              <a:t> bosons in a gauge invariant way</a:t>
            </a:r>
          </a:p>
          <a:p>
            <a:pPr lvl="1"/>
            <a:r>
              <a:rPr lang="en-US" dirty="0"/>
              <a:t>It was noticed/proposed that Higgs could also interact with fermions</a:t>
            </a:r>
          </a:p>
          <a:p>
            <a:pPr lvl="1"/>
            <a:r>
              <a:rPr lang="en-US" dirty="0"/>
              <a:t>They could all be ‘naturally’ massless (simplest a-priori assumption)</a:t>
            </a:r>
          </a:p>
          <a:p>
            <a:pPr lvl="1"/>
            <a:r>
              <a:rPr lang="en-US" dirty="0"/>
              <a:t>But would acquire a mass through their interactions with the Higgs</a:t>
            </a:r>
          </a:p>
          <a:p>
            <a:pPr marL="685800" lvl="2" indent="0" algn="ctr">
              <a:buNone/>
            </a:pPr>
            <a:r>
              <a:rPr lang="en-US" dirty="0" err="1"/>
              <a:t>g</a:t>
            </a:r>
            <a:r>
              <a:rPr lang="en-US" baseline="-25000" dirty="0" err="1"/>
              <a:t>f</a:t>
            </a:r>
            <a:r>
              <a:rPr lang="en-US" dirty="0"/>
              <a:t> = √2 </a:t>
            </a:r>
            <a:r>
              <a:rPr lang="en-US" dirty="0" err="1"/>
              <a:t>g</a:t>
            </a:r>
            <a:r>
              <a:rPr lang="en-US" baseline="-25000" dirty="0" err="1"/>
              <a:t>W</a:t>
            </a:r>
            <a:r>
              <a:rPr lang="en-US" baseline="-25000" dirty="0"/>
              <a:t> </a:t>
            </a:r>
            <a:r>
              <a:rPr lang="en-US" dirty="0"/>
              <a:t>(m</a:t>
            </a:r>
            <a:r>
              <a:rPr lang="en-US" baseline="-25000" dirty="0"/>
              <a:t>f</a:t>
            </a:r>
            <a:r>
              <a:rPr lang="en-US" dirty="0"/>
              <a:t>/</a:t>
            </a:r>
            <a:r>
              <a:rPr lang="en-US" dirty="0" err="1"/>
              <a:t>m</a:t>
            </a:r>
            <a:r>
              <a:rPr lang="en-US" baseline="-25000" dirty="0" err="1"/>
              <a:t>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Although the Higgs mass itself was not predicted</a:t>
            </a:r>
          </a:p>
          <a:p>
            <a:pPr lvl="2"/>
            <a:r>
              <a:rPr lang="en-US" dirty="0"/>
              <a:t>In the simplest standard model, Higgs has precisely predicted couplings to all other particles</a:t>
            </a:r>
          </a:p>
          <a:p>
            <a:r>
              <a:rPr lang="en-US" dirty="0"/>
              <a:t>This is the focus of current Higgs research</a:t>
            </a:r>
          </a:p>
          <a:p>
            <a:pPr lvl="1"/>
            <a:r>
              <a:rPr lang="en-US" dirty="0"/>
              <a:t>Ultimately exploring Higgs couplings to matter particles may reveal some structure </a:t>
            </a:r>
            <a:endParaRPr lang="en-US" dirty="0">
              <a:sym typeface="Wingdings"/>
            </a:endParaRPr>
          </a:p>
          <a:p>
            <a:pPr lvl="2"/>
            <a:r>
              <a:rPr lang="en-US" dirty="0">
                <a:sym typeface="Wingdings"/>
              </a:rPr>
              <a:t>An explanation for the range of masses seen?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3,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7947D-2689-EE48-9485-323A3427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31882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102429</TotalTime>
  <Words>1903</Words>
  <Application>Microsoft Macintosh PowerPoint</Application>
  <PresentationFormat>On-screen Show (4:3)</PresentationFormat>
  <Paragraphs>322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Brush Script MT Italic</vt:lpstr>
      <vt:lpstr>Arial</vt:lpstr>
      <vt:lpstr>Calibri</vt:lpstr>
      <vt:lpstr>Century Gothic</vt:lpstr>
      <vt:lpstr>Lucida Grande</vt:lpstr>
      <vt:lpstr>Symbol</vt:lpstr>
      <vt:lpstr>Wingdings 2</vt:lpstr>
      <vt:lpstr>Perception</vt:lpstr>
      <vt:lpstr>Solar Fusion</vt:lpstr>
      <vt:lpstr>CNO Cycle</vt:lpstr>
      <vt:lpstr>Terrestrial Fusion</vt:lpstr>
      <vt:lpstr>Extra material not covered in 2023</vt:lpstr>
      <vt:lpstr>Summary</vt:lpstr>
      <vt:lpstr>PHY357 – Lecture 21</vt:lpstr>
      <vt:lpstr>The Standard Model Higgs</vt:lpstr>
      <vt:lpstr>Spontaneous Symmetry Breaking</vt:lpstr>
      <vt:lpstr>Higgs Coupling to Fermions</vt:lpstr>
      <vt:lpstr>Higgs Decay Modes</vt:lpstr>
      <vt:lpstr>Pre-LHC Experimental Searches</vt:lpstr>
      <vt:lpstr>Tevatron Searches for Higgs</vt:lpstr>
      <vt:lpstr>W, Higgs, top mass constraints</vt:lpstr>
      <vt:lpstr>Higgs Production Mechanisms</vt:lpstr>
      <vt:lpstr>Early ATLAS/LHC Higgs Hints</vt:lpstr>
      <vt:lpstr>H  Z Z*  l l l l</vt:lpstr>
      <vt:lpstr>PowerPoint Presentation</vt:lpstr>
      <vt:lpstr>PowerPoint Presentation</vt:lpstr>
      <vt:lpstr>Signal as Data Collected</vt:lpstr>
      <vt:lpstr>H  Z Z*  l l l l</vt:lpstr>
      <vt:lpstr>H  g g </vt:lpstr>
      <vt:lpstr>Animation of Data Arriving</vt:lpstr>
      <vt:lpstr>H  g g </vt:lpstr>
      <vt:lpstr>Significance of Combined Channels</vt:lpstr>
      <vt:lpstr>Higgs Discovery: Final steps</vt:lpstr>
      <vt:lpstr>Higgs Discovery: Final steps</vt:lpstr>
      <vt:lpstr>Higgs Discovery: Final steps</vt:lpstr>
      <vt:lpstr>Higgs Publications</vt:lpstr>
      <vt:lpstr>Higgs Publications</vt:lpstr>
      <vt:lpstr>PowerPoint Presentation</vt:lpstr>
      <vt:lpstr>PowerPoint Presentation</vt:lpstr>
      <vt:lpstr>Higgs Search Measurements</vt:lpstr>
      <vt:lpstr>Current State of Higgs Couplings</vt:lpstr>
      <vt:lpstr>Summary</vt:lpstr>
    </vt:vector>
  </TitlesOfParts>
  <Company>University of Toronto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PHY357 – Lecture 1</dc:title>
  <dc:creator>William Trischuk</dc:creator>
  <cp:lastModifiedBy>William Trischuk</cp:lastModifiedBy>
  <cp:revision>474</cp:revision>
  <cp:lastPrinted>2022-04-04T14:39:42Z</cp:lastPrinted>
  <dcterms:created xsi:type="dcterms:W3CDTF">2016-11-29T19:45:25Z</dcterms:created>
  <dcterms:modified xsi:type="dcterms:W3CDTF">2023-04-03T13:27:15Z</dcterms:modified>
</cp:coreProperties>
</file>